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122"/>
    <a:srgbClr val="F3B800"/>
    <a:srgbClr val="B3A75C"/>
    <a:srgbClr val="97E3F1"/>
    <a:srgbClr val="8091A9"/>
    <a:srgbClr val="F895C9"/>
    <a:srgbClr val="ADC1DF"/>
    <a:srgbClr val="9DEAF9"/>
    <a:srgbClr val="8F9653"/>
    <a:srgbClr val="F8E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1" b="6990"/>
          <a:stretch/>
        </p:blipFill>
        <p:spPr>
          <a:xfrm>
            <a:off x="4925961" y="2669975"/>
            <a:ext cx="7266039" cy="418802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1" b="6990"/>
          <a:stretch/>
        </p:blipFill>
        <p:spPr>
          <a:xfrm flipH="1" flipV="1">
            <a:off x="0" y="0"/>
            <a:ext cx="7266039" cy="418802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21253358">
            <a:off x="2713703" y="1936955"/>
            <a:ext cx="6725265" cy="2979174"/>
          </a:xfrm>
          <a:prstGeom prst="rect">
            <a:avLst/>
          </a:prstGeom>
          <a:solidFill>
            <a:schemeClr val="bg1"/>
          </a:solidFill>
          <a:ln w="38100">
            <a:solidFill>
              <a:srgbClr val="8F9653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5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1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7652" y="137652"/>
            <a:ext cx="11906864" cy="6577780"/>
          </a:xfrm>
          <a:prstGeom prst="rect">
            <a:avLst/>
          </a:prstGeom>
          <a:solidFill>
            <a:srgbClr val="F3B800"/>
          </a:solidFill>
          <a:ln>
            <a:solidFill>
              <a:srgbClr val="F3B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85135" y="285135"/>
            <a:ext cx="11602065" cy="6282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9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7652" y="137652"/>
            <a:ext cx="11906864" cy="6577780"/>
          </a:xfrm>
          <a:prstGeom prst="rect">
            <a:avLst/>
          </a:prstGeom>
          <a:solidFill>
            <a:srgbClr val="B3A75C"/>
          </a:solidFill>
          <a:ln>
            <a:solidFill>
              <a:srgbClr val="B3A7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85135" y="285135"/>
            <a:ext cx="11602065" cy="6282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7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37652" y="137652"/>
            <a:ext cx="11906864" cy="6577780"/>
          </a:xfrm>
          <a:prstGeom prst="rect">
            <a:avLst/>
          </a:prstGeom>
          <a:solidFill>
            <a:srgbClr val="F5A122"/>
          </a:solidFill>
          <a:ln>
            <a:solidFill>
              <a:srgbClr val="F5A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135" y="285135"/>
            <a:ext cx="11602065" cy="6282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1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4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27D61-E40A-4263-AA29-8C43A250E17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704C-CEAD-4167-8E86-4B1A1CCD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7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5436">
            <a:off x="4375169" y="2169826"/>
            <a:ext cx="3245017" cy="118116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3"/>
          <a:stretch/>
        </p:blipFill>
        <p:spPr>
          <a:xfrm rot="21232378">
            <a:off x="4384811" y="3324496"/>
            <a:ext cx="3621001" cy="14198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24353" y="5180385"/>
            <a:ext cx="9343293" cy="13740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20000"/>
              </a:lnSpc>
            </a:pPr>
            <a:r>
              <a:rPr lang="ar-K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 المعلمات :</a:t>
            </a:r>
          </a:p>
          <a:p>
            <a:pPr algn="ctr" rtl="1">
              <a:lnSpc>
                <a:spcPct val="120000"/>
              </a:lnSpc>
            </a:pPr>
            <a:r>
              <a:rPr lang="ar-K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 / فضة المطيري      أ / منى المرشاد     أ / أنفال الوعلان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7542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1376">
            <a:off x="4359095" y="2502694"/>
            <a:ext cx="3629055" cy="164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124" y="395750"/>
            <a:ext cx="11375921" cy="825909"/>
          </a:xfrm>
          <a:prstGeom prst="rect">
            <a:avLst/>
          </a:prstGeom>
          <a:solidFill>
            <a:srgbClr val="F59C9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تقويم الوحدة الثانية ( صفحة ( 58 ) )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123" y="1482214"/>
            <a:ext cx="11375921" cy="825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59C96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 rtl="1">
              <a:lnSpc>
                <a:spcPct val="100000"/>
              </a:lnSpc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 : أكمل العبارات التالية بما يناسبها :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123" y="2568678"/>
            <a:ext cx="11375921" cy="1600199"/>
          </a:xfrm>
          <a:prstGeom prst="rect">
            <a:avLst/>
          </a:prstGeom>
          <a:ln w="38100">
            <a:solidFill>
              <a:srgbClr val="F59C9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rtl="1"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أحد طرق التفكير تستخدم لإثبات قضية أو فكرة معينة تسمى ......................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5068" y="2958281"/>
            <a:ext cx="2609530" cy="6685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122" y="4379042"/>
            <a:ext cx="11375921" cy="1600199"/>
          </a:xfrm>
          <a:prstGeom prst="rect">
            <a:avLst/>
          </a:prstGeom>
          <a:ln w="38100">
            <a:solidFill>
              <a:srgbClr val="F59C9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rtl="1">
              <a:lnSpc>
                <a:spcPct val="150000"/>
              </a:lnSpc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عملية استدلال تنطلق من فرضيات بغرض إثبات نتائج معينة تسمى ...................... . 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99752" y="5214781"/>
            <a:ext cx="2609530" cy="6685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الاستقرائية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7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117" y="425247"/>
            <a:ext cx="11307096" cy="8259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00000"/>
              </a:lnSpc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تقويم الوحدة الثانية ( صفحة ( 59 ) )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116" y="1511711"/>
            <a:ext cx="11307096" cy="825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 rtl="1">
              <a:spcBef>
                <a:spcPts val="1000"/>
              </a:spcBef>
            </a:pPr>
            <a:r>
              <a:rPr lang="ar-K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 : ضع علامة (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</a:t>
            </a:r>
            <a:r>
              <a:rPr lang="ar-K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أما العبارة الصحيحة وعلامة (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</a:t>
            </a:r>
            <a:r>
              <a:rPr lang="ar-KW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أمام العبارة غير الصحيحة :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116" y="2598175"/>
            <a:ext cx="11307096" cy="229829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rtl="1"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</a:t>
            </a:r>
            <a:r>
              <a:rPr lang="ar-KW" sz="3200" b="1" dirty="0"/>
              <a:t>الاستنباط يعني قدرة الفرد على التوصل إلى النتيجة عن طريق معالجة المعلومات </a:t>
            </a:r>
            <a:endParaRPr lang="ar-KW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ctr" rtl="1">
              <a:spcBef>
                <a:spcPts val="1000"/>
              </a:spcBef>
            </a:pP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	)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7684" y="3747320"/>
            <a:ext cx="713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5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562172" y="2664541"/>
            <a:ext cx="3136490" cy="1455174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hought Bubble: Cloud 2"/>
          <p:cNvSpPr/>
          <p:nvPr/>
        </p:nvSpPr>
        <p:spPr>
          <a:xfrm>
            <a:off x="2720999" y="688259"/>
            <a:ext cx="6967532" cy="1592826"/>
          </a:xfrm>
          <a:prstGeom prst="cloudCallout">
            <a:avLst>
              <a:gd name="adj1" fmla="val -103"/>
              <a:gd name="adj2" fmla="val 93534"/>
            </a:avLst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تستخدم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</a:t>
            </a: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لإثبات قضية أو فكرة معينة أو نقيضها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rrow: Down 3"/>
          <p:cNvSpPr/>
          <p:nvPr/>
        </p:nvSpPr>
        <p:spPr>
          <a:xfrm rot="18923502">
            <a:off x="7551179" y="3606564"/>
            <a:ext cx="707923" cy="75708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66043" y="4686239"/>
            <a:ext cx="3736257" cy="123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</a:t>
            </a: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الإستنتاجية </a:t>
            </a:r>
          </a:p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ow: Down 5"/>
          <p:cNvSpPr/>
          <p:nvPr/>
        </p:nvSpPr>
        <p:spPr>
          <a:xfrm rot="2676498" flipH="1">
            <a:off x="3878828" y="3606564"/>
            <a:ext cx="707923" cy="75708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14360" y="4686239"/>
            <a:ext cx="3736257" cy="123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</a:t>
            </a:r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الاستقرائية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1397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B3A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الإستنتاجية 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الاستنتاج أو الاستنباط يعني :</a:t>
            </a:r>
          </a:p>
        </p:txBody>
      </p:sp>
      <p:sp>
        <p:nvSpPr>
          <p:cNvPr id="4" name="Rectangle 3"/>
          <p:cNvSpPr/>
          <p:nvPr/>
        </p:nvSpPr>
        <p:spPr>
          <a:xfrm>
            <a:off x="7275871" y="2806588"/>
            <a:ext cx="37116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اللغة</a:t>
            </a:r>
          </a:p>
        </p:txBody>
      </p:sp>
      <p:sp>
        <p:nvSpPr>
          <p:cNvPr id="5" name="Rectangle 4"/>
          <p:cNvSpPr/>
          <p:nvPr/>
        </p:nvSpPr>
        <p:spPr>
          <a:xfrm>
            <a:off x="7359444" y="4101725"/>
            <a:ext cx="354452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استخراج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فكرة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وإظهارها أو إبرازها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9590" y="2840005"/>
            <a:ext cx="3785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وفي المنطق</a:t>
            </a:r>
          </a:p>
        </p:txBody>
      </p:sp>
      <p:sp>
        <p:nvSpPr>
          <p:cNvPr id="7" name="Rectangle 6"/>
          <p:cNvSpPr/>
          <p:nvPr/>
        </p:nvSpPr>
        <p:spPr>
          <a:xfrm>
            <a:off x="3114978" y="4437640"/>
            <a:ext cx="38308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القدرة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على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التوصل إلى النتيجة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طريق معالجة المعلومات أو الحقائق  طبقاً لقواعد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منطقية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محددة</a:t>
            </a:r>
          </a:p>
        </p:txBody>
      </p:sp>
      <p:sp>
        <p:nvSpPr>
          <p:cNvPr id="8" name="Rectangle 7"/>
          <p:cNvSpPr/>
          <p:nvPr/>
        </p:nvSpPr>
        <p:spPr>
          <a:xfrm>
            <a:off x="-228601" y="4437640"/>
            <a:ext cx="34707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الانتقال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القضايا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الكلية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إلى القضايا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الجزئية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5663378" y="-618492"/>
            <a:ext cx="737419" cy="6179575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/>
          <p:cNvSpPr/>
          <p:nvPr/>
        </p:nvSpPr>
        <p:spPr>
          <a:xfrm>
            <a:off x="8871156" y="3544008"/>
            <a:ext cx="521105" cy="631255"/>
          </a:xfrm>
          <a:prstGeom prst="downArrow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2573590" y="2421474"/>
            <a:ext cx="737419" cy="3173361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B3A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الإستنتاجية 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الاستدلال الاستنباطي يتكون من :</a:t>
            </a:r>
          </a:p>
        </p:txBody>
      </p:sp>
      <p:sp>
        <p:nvSpPr>
          <p:cNvPr id="4" name="Rectangle 3"/>
          <p:cNvSpPr/>
          <p:nvPr/>
        </p:nvSpPr>
        <p:spPr>
          <a:xfrm>
            <a:off x="7275871" y="2806588"/>
            <a:ext cx="371167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للإثبات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3019" y="4253848"/>
            <a:ext cx="354452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مقدمات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المنطق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9590" y="2806012"/>
            <a:ext cx="3785420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النتيجة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التي يتم التوصل إليها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5663378" y="-618492"/>
            <a:ext cx="737419" cy="6179575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/>
          <p:cNvSpPr/>
          <p:nvPr/>
        </p:nvSpPr>
        <p:spPr>
          <a:xfrm>
            <a:off x="8871156" y="3544008"/>
            <a:ext cx="521105" cy="63125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B3A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الإستنتاجية 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وتصاغ المقدمات والنتيجة في :</a:t>
            </a:r>
          </a:p>
        </p:txBody>
      </p:sp>
      <p:sp>
        <p:nvSpPr>
          <p:cNvPr id="4" name="Rectangle 3"/>
          <p:cNvSpPr/>
          <p:nvPr/>
        </p:nvSpPr>
        <p:spPr>
          <a:xfrm>
            <a:off x="7275871" y="2806588"/>
            <a:ext cx="3711676" cy="1459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شكل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جمل خبرية </a:t>
            </a:r>
          </a:p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وصفها بالصدق أو الكذب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9590" y="2840005"/>
            <a:ext cx="3785420" cy="1315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في شكل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قضايا منطقية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قابلة للإثبات أو النفي ، وتتكون من 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286" y="5275365"/>
            <a:ext cx="3830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الموضوع</a:t>
            </a:r>
          </a:p>
        </p:txBody>
      </p:sp>
      <p:sp>
        <p:nvSpPr>
          <p:cNvPr id="8" name="Rectangle 7"/>
          <p:cNvSpPr/>
          <p:nvPr/>
        </p:nvSpPr>
        <p:spPr>
          <a:xfrm>
            <a:off x="-379775" y="5275365"/>
            <a:ext cx="3470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المحمول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5663378" y="-618492"/>
            <a:ext cx="737419" cy="6179575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2573590" y="3138825"/>
            <a:ext cx="737419" cy="3173361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382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B3A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الإستنتاجية 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( أ ) :</a:t>
            </a:r>
          </a:p>
        </p:txBody>
      </p:sp>
      <p:sp>
        <p:nvSpPr>
          <p:cNvPr id="5" name="Double Brace 4"/>
          <p:cNvSpPr/>
          <p:nvPr/>
        </p:nvSpPr>
        <p:spPr>
          <a:xfrm>
            <a:off x="1407560" y="2661006"/>
            <a:ext cx="9092629" cy="3236359"/>
          </a:xfrm>
          <a:prstGeom prst="brace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514350" lvl="2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الإنسان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فان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أولى أو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كبرى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2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أحمد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إنسان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ثانية أو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صغرى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2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أحمد فان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نتيجة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03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B3A7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الإستنتاجية أو الاستنباطية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( ب ) :</a:t>
            </a:r>
          </a:p>
        </p:txBody>
      </p:sp>
      <p:sp>
        <p:nvSpPr>
          <p:cNvPr id="5" name="Double Brace 4"/>
          <p:cNvSpPr/>
          <p:nvPr/>
        </p:nvSpPr>
        <p:spPr>
          <a:xfrm>
            <a:off x="757084" y="2661006"/>
            <a:ext cx="10677832" cy="3236359"/>
          </a:xfrm>
          <a:prstGeom prst="brace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lvl="2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كانت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زاويــة ( أ )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تساوي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( ب )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أولى 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كبرى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وإذا كانت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( ج )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تساوي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( أ )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ثانية 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صغرى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2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إذن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( ج )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تساوي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( ب )			</a:t>
            </a:r>
            <a:r>
              <a:rPr lang="ar-K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نتيجة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14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F5A1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الاستقرائية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الاستنتاج أو الاستنباط يعني :</a:t>
            </a:r>
          </a:p>
        </p:txBody>
      </p:sp>
      <p:sp>
        <p:nvSpPr>
          <p:cNvPr id="4" name="Rectangle 3"/>
          <p:cNvSpPr/>
          <p:nvPr/>
        </p:nvSpPr>
        <p:spPr>
          <a:xfrm>
            <a:off x="7275871" y="2806588"/>
            <a:ext cx="37116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اللغة</a:t>
            </a:r>
          </a:p>
        </p:txBody>
      </p:sp>
      <p:sp>
        <p:nvSpPr>
          <p:cNvPr id="5" name="Rectangle 4"/>
          <p:cNvSpPr/>
          <p:nvPr/>
        </p:nvSpPr>
        <p:spPr>
          <a:xfrm>
            <a:off x="7359444" y="4101725"/>
            <a:ext cx="354452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تتبع وتقصي الجزيئات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9590" y="2840005"/>
            <a:ext cx="37854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وفي المنطق</a:t>
            </a:r>
          </a:p>
        </p:txBody>
      </p:sp>
      <p:sp>
        <p:nvSpPr>
          <p:cNvPr id="7" name="Rectangle 6"/>
          <p:cNvSpPr/>
          <p:nvPr/>
        </p:nvSpPr>
        <p:spPr>
          <a:xfrm>
            <a:off x="3114978" y="4437640"/>
            <a:ext cx="38308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استدلال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تنطلق من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فرضيات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بغرض إثبات نتائج معينة</a:t>
            </a:r>
          </a:p>
        </p:txBody>
      </p:sp>
      <p:sp>
        <p:nvSpPr>
          <p:cNvPr id="8" name="Rectangle 7"/>
          <p:cNvSpPr/>
          <p:nvPr/>
        </p:nvSpPr>
        <p:spPr>
          <a:xfrm>
            <a:off x="-228601" y="4437640"/>
            <a:ext cx="34707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الانتقال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القضايا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الجزيئات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2" algn="ctr" rtl="1"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إلى القضايا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الكليات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5663378" y="-618492"/>
            <a:ext cx="737419" cy="6179575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/>
          <p:cNvSpPr/>
          <p:nvPr/>
        </p:nvSpPr>
        <p:spPr>
          <a:xfrm>
            <a:off x="8871156" y="3544008"/>
            <a:ext cx="521105" cy="631255"/>
          </a:xfrm>
          <a:prstGeom prst="downArrow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16200000">
            <a:off x="2573590" y="2421474"/>
            <a:ext cx="737419" cy="3173361"/>
          </a:xfrm>
          <a:prstGeom prst="rightBrace">
            <a:avLst>
              <a:gd name="adj1" fmla="val 0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388375"/>
            <a:ext cx="11729884" cy="781664"/>
          </a:xfrm>
          <a:prstGeom prst="rect">
            <a:avLst/>
          </a:prstGeom>
          <a:solidFill>
            <a:srgbClr val="F5A1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الحجج الاستقرائية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701" y="1322673"/>
            <a:ext cx="11208774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يهتم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بالجزئيات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لذلك هو أقرب إلى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الفهم والإدراك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2215061"/>
            <a:ext cx="11208774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لأنه يعتمد 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KW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الحواس</a:t>
            </a:r>
            <a:r>
              <a:rPr lang="ar-K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أكثر مقارنة بالاستنتاج الذي يعتمد على العقل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7701" y="3003507"/>
            <a:ext cx="11208774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K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:</a:t>
            </a:r>
          </a:p>
        </p:txBody>
      </p:sp>
      <p:sp>
        <p:nvSpPr>
          <p:cNvPr id="14" name="Double Brace 13"/>
          <p:cNvSpPr/>
          <p:nvPr/>
        </p:nvSpPr>
        <p:spPr>
          <a:xfrm>
            <a:off x="722671" y="3711035"/>
            <a:ext cx="10677832" cy="2658944"/>
          </a:xfrm>
          <a:prstGeom prst="bracePair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marL="344488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أحمد،علي،عائشة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طلاب ناجحون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أولى 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كبرى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4488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 أبناء المهندس محمود 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أحمد،علي،عائشة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ثانية أو </a:t>
            </a:r>
            <a:r>
              <a:rPr lang="ar-KW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صغرى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4488" indent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 أبناء المهندس محمود طلاب ناجحون</a:t>
            </a:r>
            <a:r>
              <a:rPr lang="ar-K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ar-K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نتيجة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770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303</Words>
  <Application>Microsoft Office PowerPoint</Application>
  <PresentationFormat>Custom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Azari Alrashidi</dc:creator>
  <cp:lastModifiedBy>Ahmed</cp:lastModifiedBy>
  <cp:revision>43</cp:revision>
  <dcterms:created xsi:type="dcterms:W3CDTF">2016-11-19T14:18:54Z</dcterms:created>
  <dcterms:modified xsi:type="dcterms:W3CDTF">2019-11-01T17:18:39Z</dcterms:modified>
</cp:coreProperties>
</file>