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8FD"/>
    <a:srgbClr val="FEFEFE"/>
    <a:srgbClr val="FE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2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142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658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52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830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22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394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18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655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3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BB2F-389B-4208-93CA-D08E64A5DAB6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43FF-18AF-4F63-B4F2-F1E20E38028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63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217" t="13315" r="29254" b="17596"/>
          <a:stretch/>
        </p:blipFill>
        <p:spPr>
          <a:xfrm>
            <a:off x="0" y="0"/>
            <a:ext cx="536357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217" t="13315" r="29254" b="17596"/>
          <a:stretch/>
        </p:blipFill>
        <p:spPr>
          <a:xfrm rot="10800000">
            <a:off x="6828430" y="-2"/>
            <a:ext cx="5363570" cy="685800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28430" y="1171977"/>
            <a:ext cx="3294364" cy="17257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ounded Rectangle 6"/>
          <p:cNvSpPr/>
          <p:nvPr/>
        </p:nvSpPr>
        <p:spPr>
          <a:xfrm>
            <a:off x="2069206" y="3428998"/>
            <a:ext cx="3294364" cy="17257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2681785" y="2352890"/>
            <a:ext cx="66545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>
                <a:solidFill>
                  <a:srgbClr val="FE7A37"/>
                </a:solidFill>
              </a:rPr>
              <a:t>تقرير عن: .........................</a:t>
            </a:r>
            <a:br>
              <a:rPr lang="ar-SA" sz="4000" b="1" dirty="0">
                <a:solidFill>
                  <a:srgbClr val="FE7A37"/>
                </a:solidFill>
              </a:rPr>
            </a:br>
            <a:r>
              <a:rPr lang="ar-SA" sz="4000" b="1" dirty="0">
                <a:solidFill>
                  <a:srgbClr val="FE7A37"/>
                </a:solidFill>
              </a:rPr>
              <a:t>اسم الطالب:.......................</a:t>
            </a:r>
            <a:br>
              <a:rPr lang="ar-SA" sz="4000" b="1" dirty="0">
                <a:solidFill>
                  <a:srgbClr val="FE7A37"/>
                </a:solidFill>
              </a:rPr>
            </a:br>
            <a:r>
              <a:rPr lang="ar-SA" sz="4000" b="1" dirty="0">
                <a:solidFill>
                  <a:srgbClr val="FE7A37"/>
                </a:solidFill>
              </a:rPr>
              <a:t>الصف: ...........................</a:t>
            </a:r>
            <a:endParaRPr lang="ar-SA" sz="4000" b="1" dirty="0">
              <a:solidFill>
                <a:srgbClr val="FE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2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2923" y="1730287"/>
            <a:ext cx="2228045" cy="884126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+mn-cs"/>
              </a:rPr>
              <a:t>الروابط الكيميائية</a:t>
            </a:r>
            <a:endParaRPr lang="ar-SA" b="1" dirty="0">
              <a:solidFill>
                <a:schemeClr val="accent1">
                  <a:lumMod val="20000"/>
                  <a:lumOff val="80000"/>
                </a:schemeClr>
              </a:solidFill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9615" y="579549"/>
                <a:ext cx="6086340" cy="5447764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ar-SA" sz="26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ar-SA" sz="2600" dirty="0" smtClean="0">
                    <a:solidFill>
                      <a:schemeClr val="tx1"/>
                    </a:solidFill>
                  </a:rPr>
                  <a:t>إما أن تكون المادة عنصرا إما مركبا يوجد العنصر:</a:t>
                </a:r>
              </a:p>
              <a:p>
                <a:r>
                  <a:rPr lang="ar-SA" sz="2600" dirty="0" smtClean="0">
                    <a:solidFill>
                      <a:schemeClr val="tx1"/>
                    </a:solidFill>
                  </a:rPr>
                  <a:t>في </a:t>
                </a:r>
                <a:r>
                  <a:rPr lang="ar-SA" sz="2600" dirty="0">
                    <a:solidFill>
                      <a:schemeClr val="tx1"/>
                    </a:solidFill>
                  </a:rPr>
                  <a:t>حالة منفردة، في الغازات النبيلة كالهيليوم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He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 النيون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 Ne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 أرجون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Ar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ar-SA" sz="2600" dirty="0" smtClean="0">
                    <a:solidFill>
                      <a:schemeClr val="tx1"/>
                    </a:solidFill>
                  </a:rPr>
                  <a:t>في </a:t>
                </a:r>
                <a:r>
                  <a:rPr lang="ar-SA" sz="2600" dirty="0">
                    <a:solidFill>
                      <a:schemeClr val="tx1"/>
                    </a:solidFill>
                  </a:rPr>
                  <a:t>حالة صلبة، في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 </a:t>
                </a:r>
                <a:r>
                  <a:rPr lang="ar-SA" sz="2600" dirty="0">
                    <a:solidFill>
                      <a:schemeClr val="tx1"/>
                    </a:solidFill>
                  </a:rPr>
                  <a:t>الفلزات كالألومنيوم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 Al</a:t>
                </a:r>
                <a:r>
                  <a:rPr lang="ar-SA" sz="2600" dirty="0">
                    <a:solidFill>
                      <a:schemeClr val="tx1"/>
                    </a:solidFill>
                  </a:rPr>
                  <a:t>والنحاس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 Cu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والحديد</a:t>
                </a:r>
              </a:p>
              <a:p>
                <a:pPr/>
                <a:r>
                  <a:rPr lang="ar-SA" sz="2600" dirty="0" smtClean="0">
                    <a:solidFill>
                      <a:schemeClr val="tx1"/>
                    </a:solidFill>
                  </a:rPr>
                  <a:t>صورة جزيئية كمعظم جزيئات العناصرالغازية التي تتكون من ذرتين مرتبطتين مثل:</a:t>
                </a:r>
                <a14:m>
                  <m:oMath xmlns:m="http://schemas.openxmlformats.org/officeDocument/2006/math">
                    <m:r>
                      <a:rPr lang="ar-SA" sz="2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</m:t>
                        </m:r>
                      </m:e>
                      <m:sub>
                        <m: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600" b="0" dirty="0" smtClean="0">
                  <a:solidFill>
                    <a:schemeClr val="tx1"/>
                  </a:solidFill>
                </a:endParaRPr>
              </a:p>
              <a:p>
                <a:pPr/>
                <a:r>
                  <a:rPr lang="ar-SA" sz="2600" dirty="0" smtClean="0">
                    <a:solidFill>
                      <a:schemeClr val="tx1"/>
                    </a:solidFill>
                  </a:rPr>
                  <a:t>في </a:t>
                </a:r>
                <a:r>
                  <a:rPr lang="ar-SA" sz="2600" dirty="0">
                    <a:solidFill>
                      <a:schemeClr val="tx1"/>
                    </a:solidFill>
                  </a:rPr>
                  <a:t>صورة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جيئية </a:t>
                </a:r>
                <a:r>
                  <a:rPr lang="ar-SA" sz="2600" dirty="0">
                    <a:solidFill>
                      <a:schemeClr val="tx1"/>
                    </a:solidFill>
                  </a:rPr>
                  <a:t>كبعض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العناصر اللافلزية</a:t>
                </a:r>
                <a:r>
                  <a:rPr lang="ar-SA" sz="2600" dirty="0">
                    <a:solidFill>
                      <a:schemeClr val="tx1"/>
                    </a:solidFill>
                  </a:rPr>
                  <a:t>،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التي تحوي </a:t>
                </a:r>
                <a:r>
                  <a:rPr lang="ar-SA" sz="2600" dirty="0">
                    <a:solidFill>
                      <a:schemeClr val="tx1"/>
                    </a:solidFill>
                  </a:rPr>
                  <a:t>جزيئاتها أكثر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من </a:t>
                </a:r>
                <a:r>
                  <a:rPr lang="ar-SA" sz="2600" dirty="0">
                    <a:solidFill>
                      <a:schemeClr val="tx1"/>
                    </a:solidFill>
                  </a:rPr>
                  <a:t>ذرتين،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مثل الكبريت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S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الكربون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 C 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الفسفور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P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. أما في المركبات، فيتكون </a:t>
                </a:r>
                <a:r>
                  <a:rPr lang="ar-SA" sz="2600" dirty="0">
                    <a:solidFill>
                      <a:schemeClr val="tx1"/>
                    </a:solidFill>
                  </a:rPr>
                  <a:t>الجزيء من نوعين أو أكثر من ّ ذرات العناصر ِّ المكونة له</a:t>
                </a:r>
                <a:r>
                  <a:rPr lang="ar-SA" sz="2600" dirty="0" smtClean="0">
                    <a:solidFill>
                      <a:schemeClr val="tx1"/>
                    </a:solidFill>
                  </a:rPr>
                  <a:t> </a:t>
                </a:r>
                <a:br>
                  <a:rPr lang="ar-SA" sz="2600" dirty="0" smtClean="0">
                    <a:solidFill>
                      <a:schemeClr val="tx1"/>
                    </a:solidFill>
                  </a:rPr>
                </a:br>
                <a:endParaRPr lang="ar-SA" sz="2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9615" y="579549"/>
                <a:ext cx="6086340" cy="5447764"/>
              </a:xfrm>
              <a:blipFill rotWithShape="0">
                <a:blip r:embed="rId3"/>
                <a:stretch>
                  <a:fillRect r="-1600" b="-111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43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D8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5" y="561861"/>
            <a:ext cx="5687096" cy="5734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2400" dirty="0"/>
              <a:t>الأيون </a:t>
            </a:r>
            <a:r>
              <a:rPr lang="ar-SA" sz="2400" dirty="0" smtClean="0"/>
              <a:t>هو الذرة </a:t>
            </a:r>
            <a:r>
              <a:rPr lang="ar-SA" sz="2400" dirty="0"/>
              <a:t>التي فقدت أو </a:t>
            </a:r>
            <a:r>
              <a:rPr lang="ar-SA" sz="2400" dirty="0" smtClean="0"/>
              <a:t>اكتسبت إلكترونا </a:t>
            </a:r>
            <a:r>
              <a:rPr lang="ar-SA" sz="2400" dirty="0"/>
              <a:t>أو </a:t>
            </a:r>
            <a:r>
              <a:rPr lang="ar-SA" sz="2400" dirty="0" smtClean="0"/>
              <a:t>أكثر من </a:t>
            </a:r>
            <a:r>
              <a:rPr lang="ar-SA" sz="2400" dirty="0"/>
              <a:t>مستواها الخارجي للوصول إلى حالة الاستقرار.</a:t>
            </a:r>
            <a:br>
              <a:rPr lang="ar-SA" sz="2400" dirty="0"/>
            </a:br>
            <a:r>
              <a:rPr lang="ar-SA" sz="2400" b="1" dirty="0"/>
              <a:t>الأيون </a:t>
            </a:r>
            <a:r>
              <a:rPr lang="ar-SA" sz="2400" b="1" dirty="0" smtClean="0"/>
              <a:t>السالب: </a:t>
            </a:r>
            <a:r>
              <a:rPr lang="ar-SA" sz="2400" dirty="0" smtClean="0"/>
              <a:t>معظم </a:t>
            </a:r>
            <a:r>
              <a:rPr lang="ar-SA" sz="2400" dirty="0"/>
              <a:t>العناصر ّ اللافلزية لديها </a:t>
            </a:r>
            <a:r>
              <a:rPr lang="ar-SA" sz="2400" dirty="0" smtClean="0"/>
              <a:t>القابلية لاكتساب </a:t>
            </a:r>
            <a:r>
              <a:rPr lang="ar-SA" sz="2400" dirty="0"/>
              <a:t>الإلكترونات، </a:t>
            </a:r>
            <a:r>
              <a:rPr lang="ar-SA" sz="2400" dirty="0" smtClean="0"/>
              <a:t>لتصبحمشحون ة </a:t>
            </a:r>
            <a:r>
              <a:rPr lang="ar-SA" sz="2400" dirty="0"/>
              <a:t>بشحنة سالبة، وإذا </a:t>
            </a:r>
            <a:r>
              <a:rPr lang="ar-SA" sz="2400" dirty="0" smtClean="0"/>
              <a:t>اكتسبت إلكترونين تصبح </a:t>
            </a:r>
            <a:r>
              <a:rPr lang="ar-SA" sz="2400" dirty="0"/>
              <a:t>مشحونة </a:t>
            </a:r>
            <a:r>
              <a:rPr lang="ar-SA" sz="2400" dirty="0" smtClean="0"/>
              <a:t>بشحنتين سالبتين </a:t>
            </a:r>
            <a:r>
              <a:rPr lang="ar-SA" sz="2400" dirty="0"/>
              <a:t>ويكون حجم الأيون </a:t>
            </a:r>
            <a:r>
              <a:rPr lang="ar-SA" sz="2400" dirty="0" smtClean="0"/>
              <a:t>السالب أكبر </a:t>
            </a:r>
            <a:r>
              <a:rPr lang="ar-SA" sz="2400" dirty="0"/>
              <a:t>من حجم ّ الذرة المتعادلة</a:t>
            </a:r>
            <a:r>
              <a:rPr lang="ar-SA" sz="2400" dirty="0" smtClean="0"/>
              <a:t>. (باستثناء </a:t>
            </a:r>
            <a:r>
              <a:rPr lang="ar-SA" sz="2400" dirty="0"/>
              <a:t>العناصر </a:t>
            </a:r>
            <a:r>
              <a:rPr lang="ar-SA" sz="2400" dirty="0" smtClean="0"/>
              <a:t>النبيلة)</a:t>
            </a:r>
          </a:p>
          <a:p>
            <a:r>
              <a:rPr lang="ar-SA" sz="2400" b="1" dirty="0" smtClean="0"/>
              <a:t>الأيون الموجب: </a:t>
            </a:r>
            <a:r>
              <a:rPr lang="ar-SA" sz="2400" dirty="0" smtClean="0"/>
              <a:t>تميل العناصر الفلزية </a:t>
            </a:r>
            <a:r>
              <a:rPr lang="ar-SA" sz="2400" dirty="0"/>
              <a:t>لفقد </a:t>
            </a:r>
            <a:r>
              <a:rPr lang="ar-SA" sz="2400" dirty="0" smtClean="0"/>
              <a:t>إلكترون أو </a:t>
            </a:r>
            <a:r>
              <a:rPr lang="ar-SA" sz="2400" dirty="0"/>
              <a:t>أكثر، لتصبح مشحونة </a:t>
            </a:r>
            <a:r>
              <a:rPr lang="ar-SA" sz="2400" dirty="0" smtClean="0"/>
              <a:t>بشحنةَ </a:t>
            </a:r>
            <a:r>
              <a:rPr lang="ar-SA" sz="2400" dirty="0"/>
              <a:t>موجبة، وإذا </a:t>
            </a:r>
            <a:r>
              <a:rPr lang="ar-SA" sz="2400" dirty="0" smtClean="0"/>
              <a:t>فقدت إلكترونين تصبح مشحونة بشحنتين موجبتين</a:t>
            </a:r>
            <a:r>
              <a:rPr lang="ar-SA" sz="2400" dirty="0"/>
              <a:t>، </a:t>
            </a:r>
            <a:r>
              <a:rPr lang="ar-SA" sz="2400" dirty="0" smtClean="0"/>
              <a:t>ويكون حجم </a:t>
            </a:r>
            <a:r>
              <a:rPr lang="ar-SA" sz="2400" dirty="0"/>
              <a:t>الأيون َ الموجب أصغر </a:t>
            </a:r>
            <a:r>
              <a:rPr lang="ar-SA" sz="2400" dirty="0" smtClean="0"/>
              <a:t>من حجم </a:t>
            </a:r>
            <a:r>
              <a:rPr lang="ar-SA" sz="2400" dirty="0"/>
              <a:t>ّ الذرة المتعادلة</a:t>
            </a:r>
            <a:r>
              <a:rPr lang="ar-SA" sz="2400" dirty="0" smtClean="0"/>
              <a:t>.</a:t>
            </a:r>
            <a:endParaRPr lang="ar-SA" sz="2400" dirty="0"/>
          </a:p>
          <a:p>
            <a:r>
              <a:rPr lang="ar-SA" sz="2400" dirty="0" smtClean="0"/>
              <a:t>الرابطة الكيميائية هي </a:t>
            </a:r>
            <a:r>
              <a:rPr lang="ar-SA" sz="2400" dirty="0"/>
              <a:t>ّ قوة </a:t>
            </a:r>
            <a:r>
              <a:rPr lang="ar-SA" sz="2400" dirty="0" smtClean="0"/>
              <a:t>التماسك التي تربط الذرات </a:t>
            </a:r>
            <a:r>
              <a:rPr lang="ar-SA" sz="2400" dirty="0"/>
              <a:t>أو الأيونات </a:t>
            </a:r>
            <a:r>
              <a:rPr lang="ar-SA" sz="2400" dirty="0" smtClean="0"/>
              <a:t>مع بعضها البعض.</a:t>
            </a:r>
            <a:endParaRPr lang="ar-SA" sz="2400" dirty="0"/>
          </a:p>
          <a:p>
            <a:r>
              <a:rPr lang="ar-SA" sz="2400" dirty="0" smtClean="0"/>
              <a:t>الرابطة </a:t>
            </a:r>
            <a:r>
              <a:rPr lang="ar-SA" sz="2400" dirty="0"/>
              <a:t>الأيونية هي ّ قوة التجاذب الكهربائي السـاكن بين الأيونات المختلفة في نوع</a:t>
            </a:r>
            <a:br>
              <a:rPr lang="ar-SA" sz="2400" dirty="0"/>
            </a:br>
            <a:r>
              <a:rPr lang="ar-SA" sz="2400" dirty="0" smtClean="0"/>
              <a:t>الشحنات </a:t>
            </a:r>
            <a:br>
              <a:rPr lang="ar-SA" sz="2400" dirty="0" smtClean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3321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860774" y="701923"/>
            <a:ext cx="10603863" cy="602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2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الروابط الكيميائية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6</cp:revision>
  <dcterms:created xsi:type="dcterms:W3CDTF">2021-11-02T17:32:45Z</dcterms:created>
  <dcterms:modified xsi:type="dcterms:W3CDTF">2021-11-02T18:10:36Z</dcterms:modified>
</cp:coreProperties>
</file>