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B8BAB9"/>
    <a:srgbClr val="D9ECF8"/>
    <a:srgbClr val="D36FA4"/>
    <a:srgbClr val="F4F5EF"/>
    <a:srgbClr val="5BC3C3"/>
    <a:srgbClr val="D76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913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59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219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9"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97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97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97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407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299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331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86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653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6CF2-8EAF-4524-9D2F-BB99B22CE029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9321-09F7-4348-9865-7A1A9FAFE6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82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53" y="750627"/>
            <a:ext cx="49814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تقرير عن: .........................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اسم الطالب:.......................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الصف: ...........................</a:t>
            </a:r>
            <a:endParaRPr lang="ar-SA" sz="3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558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رس الكتب السماوية+ حل التدريبات| الصف الرابع | دين|الوحدة الثانية|الدرس  الاول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16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033" y="327546"/>
            <a:ext cx="7751928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3953301" y="529947"/>
            <a:ext cx="70604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D36FA4"/>
                </a:solidFill>
                <a:latin typeface="LotusResalaBold-Regular"/>
              </a:rPr>
              <a:t>الكتب </a:t>
            </a:r>
            <a:r>
              <a:rPr lang="ar-SA" sz="2400" b="1" dirty="0">
                <a:solidFill>
                  <a:srgbClr val="D36FA4"/>
                </a:solidFill>
                <a:latin typeface="LotusResalaBold-Regular"/>
              </a:rPr>
              <a:t>السماوية: </a:t>
            </a:r>
            <a:r>
              <a:rPr lang="ar-SA" sz="2400" b="1" dirty="0">
                <a:solidFill>
                  <a:srgbClr val="5BC3C3"/>
                </a:solidFill>
                <a:latin typeface="LotusResalalight-Regular"/>
              </a:rPr>
              <a:t>هي الكتب التي أنزلها الله </a:t>
            </a:r>
            <a:r>
              <a:rPr lang="ar-SA" sz="2400" b="1" dirty="0" smtClean="0">
                <a:solidFill>
                  <a:srgbClr val="5BC3C3"/>
                </a:solidFill>
                <a:latin typeface="LotusResalalight-Regular"/>
              </a:rPr>
              <a:t>– عز وجل- </a:t>
            </a:r>
            <a:r>
              <a:rPr lang="ar-SA" sz="2400" b="1" dirty="0">
                <a:solidFill>
                  <a:srgbClr val="5BC3C3"/>
                </a:solidFill>
                <a:latin typeface="LotusResalalight-Regular"/>
              </a:rPr>
              <a:t>على رسله بواسطة </a:t>
            </a:r>
            <a:r>
              <a:rPr lang="ar-SA" sz="2400" b="1" dirty="0" smtClean="0">
                <a:solidFill>
                  <a:srgbClr val="5BC3C3"/>
                </a:solidFill>
                <a:latin typeface="LotusResalalight-Regular"/>
              </a:rPr>
              <a:t>الوحي؛ رحمة </a:t>
            </a:r>
            <a:r>
              <a:rPr lang="ar-SA" sz="2400" b="1" dirty="0">
                <a:solidFill>
                  <a:srgbClr val="5BC3C3"/>
                </a:solidFill>
                <a:latin typeface="LotusResalalight-Regular"/>
              </a:rPr>
              <a:t>للخلق، وهداية لهم.</a:t>
            </a:r>
            <a:br>
              <a:rPr lang="ar-SA" sz="2400" b="1" dirty="0">
                <a:solidFill>
                  <a:srgbClr val="5BC3C3"/>
                </a:solidFill>
                <a:latin typeface="LotusResalalight-Regular"/>
              </a:rPr>
            </a:br>
            <a:r>
              <a:rPr lang="ar-SA" sz="2400" b="1" dirty="0">
                <a:solidFill>
                  <a:srgbClr val="D76F27"/>
                </a:solidFill>
                <a:latin typeface="LotusResalaBold-Regular"/>
              </a:rPr>
              <a:t>عددها: </a:t>
            </a:r>
            <a:r>
              <a:rPr lang="ar-SA" sz="2400" b="1" dirty="0">
                <a:solidFill>
                  <a:schemeClr val="accent6"/>
                </a:solidFill>
                <a:latin typeface="LotusResalalight-Regular"/>
              </a:rPr>
              <a:t>لا يعلم عدد الكتب السماوية إلا الله </a:t>
            </a:r>
            <a:r>
              <a:rPr lang="ar-SA" sz="2400" b="1" dirty="0" smtClean="0">
                <a:solidFill>
                  <a:schemeClr val="accent6"/>
                </a:solidFill>
                <a:latin typeface="LotusResalalight-Regular"/>
              </a:rPr>
              <a:t>–عز وجل- </a:t>
            </a:r>
            <a:r>
              <a:rPr lang="ar-SA" sz="2400" b="1" dirty="0">
                <a:solidFill>
                  <a:schemeClr val="accent6"/>
                </a:solidFill>
                <a:latin typeface="LotusResalalight-Regular"/>
              </a:rPr>
              <a:t>وعلينا أن نؤمن بأن لله </a:t>
            </a:r>
            <a:r>
              <a:rPr lang="ar-SA" sz="2400" b="1" dirty="0" smtClean="0">
                <a:solidFill>
                  <a:schemeClr val="accent6"/>
                </a:solidFill>
                <a:latin typeface="LotusResalalight-Regular"/>
              </a:rPr>
              <a:t>– عز وجل- رسًلا أرسلهم</a:t>
            </a:r>
            <a:r>
              <a:rPr lang="ar-SA" sz="2400" b="1" dirty="0">
                <a:solidFill>
                  <a:schemeClr val="accent6"/>
                </a:solidFill>
                <a:latin typeface="LotusResalalight-Regular"/>
              </a:rPr>
              <a:t>، وكتبا أنزلها، منها ما نعلمه، ومنها ما لا نعلمه، ولقد ذكر القرآن الكريم خمسة </a:t>
            </a:r>
            <a:r>
              <a:rPr lang="ar-SA" sz="2400" b="1" dirty="0" smtClean="0">
                <a:solidFill>
                  <a:schemeClr val="accent6"/>
                </a:solidFill>
                <a:latin typeface="LotusResalalight-Regular"/>
              </a:rPr>
              <a:t>منها هي</a:t>
            </a:r>
            <a:r>
              <a:rPr lang="ar-SA" sz="2400" b="1" dirty="0">
                <a:solidFill>
                  <a:schemeClr val="accent6"/>
                </a:solidFill>
                <a:latin typeface="LotusResalalight-Regular"/>
              </a:rPr>
              <a:t>: التوراة، الإنجيل، الزبور، صحف إبراهيم وموسى، القرآن الكريم</a:t>
            </a:r>
            <a:r>
              <a:rPr lang="ar-SA" sz="2400" b="1" dirty="0" smtClean="0">
                <a:solidFill>
                  <a:schemeClr val="accent6"/>
                </a:solidFill>
              </a:rPr>
              <a:t> </a:t>
            </a:r>
            <a:endParaRPr lang="ar-SA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0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web.com/thumbs/roknalmoslem/article/fit710x532/%D9%83%D9%85-%D8%B9%D8%AF%D8%AF-%D8%A7%D9%84%D9%83%D8%AA%D8%A8-%D8%A7%D9%84%D8%B3%D9%85%D8%A7%D9%88%D9%8A%D8%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022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11487" y="662676"/>
            <a:ext cx="35347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أ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حدد 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واجبي نحو الكتب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السماوية: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2060" y="1493673"/>
            <a:ext cx="6114197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0" i="0" dirty="0" smtClean="0">
                <a:solidFill>
                  <a:srgbClr val="242021"/>
                </a:solidFill>
                <a:effectLst/>
                <a:latin typeface="LotusResalalight-Regular"/>
              </a:rPr>
              <a:t>- الإيمان بأن أصولها صحيحة منزلة من عند الله</a:t>
            </a:r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 </a:t>
            </a:r>
            <a:r>
              <a:rPr lang="ar-SA" sz="2400" b="0" i="0" dirty="0" smtClean="0">
                <a:solidFill>
                  <a:srgbClr val="242021"/>
                </a:solidFill>
                <a:effectLst/>
                <a:latin typeface="LotusResalalight-Regular"/>
              </a:rPr>
              <a:t>تعالى.</a:t>
            </a:r>
            <a:endParaRPr lang="ar-SA" sz="2400" dirty="0">
              <a:solidFill>
                <a:srgbClr val="242021"/>
              </a:solidFill>
              <a:latin typeface="LotusResalalight-Regular"/>
            </a:endParaRPr>
          </a:p>
          <a:p>
            <a:r>
              <a:rPr lang="ar-SA" sz="2400" b="0" i="0" dirty="0" smtClean="0">
                <a:solidFill>
                  <a:srgbClr val="242021"/>
                </a:solidFill>
                <a:effectLst/>
                <a:latin typeface="LotusResalalight-Regular"/>
              </a:rPr>
              <a:t>- اليقين بأن الموجود منها أصابه التحريف والتغيير والتبديل.</a:t>
            </a:r>
            <a:br>
              <a:rPr lang="ar-SA" sz="2400" b="0" i="0" dirty="0" smtClean="0">
                <a:solidFill>
                  <a:srgbClr val="242021"/>
                </a:solidFill>
                <a:effectLst/>
                <a:latin typeface="LotusResalalight-Regular"/>
              </a:rPr>
            </a:br>
            <a:r>
              <a:rPr lang="ar-SA" sz="2400" b="0" i="0" dirty="0" smtClean="0">
                <a:solidFill>
                  <a:srgbClr val="242021"/>
                </a:solidFill>
                <a:effectLst/>
                <a:latin typeface="LotusResalalight-Regular"/>
              </a:rPr>
              <a:t>- الإقرار بأن الصحيح منها يصدق بعضه بعضا.</a:t>
            </a:r>
            <a:br>
              <a:rPr lang="ar-SA" sz="2400" b="0" i="0" dirty="0" smtClean="0">
                <a:solidFill>
                  <a:srgbClr val="242021"/>
                </a:solidFill>
                <a:effectLst/>
                <a:latin typeface="LotusResalalight-Regular"/>
              </a:rPr>
            </a:br>
            <a:r>
              <a:rPr lang="ar-SA" sz="2400" b="0" i="0" dirty="0" smtClean="0">
                <a:solidFill>
                  <a:srgbClr val="242021"/>
                </a:solidFill>
                <a:effectLst/>
                <a:latin typeface="LotusResalalight-Regular"/>
              </a:rPr>
              <a:t>- الاعتقاد بأن القرآن الكريم ناسخ لها  جميعا.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sp>
        <p:nvSpPr>
          <p:cNvPr id="6" name="Rectangle 5"/>
          <p:cNvSpPr/>
          <p:nvPr/>
        </p:nvSpPr>
        <p:spPr>
          <a:xfrm>
            <a:off x="5732060" y="4339693"/>
            <a:ext cx="611419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كلام </a:t>
            </a:r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الله 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–عز وجل- المنزل </a:t>
            </a:r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على رسوله محمد 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–</a:t>
            </a:r>
            <a:r>
              <a:rPr lang="ar-SA" sz="2400" dirty="0" smtClean="0">
                <a:solidFill>
                  <a:srgbClr val="242021"/>
                </a:solidFill>
                <a:latin typeface="Lotuslight"/>
              </a:rPr>
              <a:t>صلى الله عليه وسلم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- المتعبد بتلاوته</a:t>
            </a:r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، المتحدي بأقصر 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سـورة </a:t>
            </a:r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منه،</a:t>
            </a:r>
            <a:br>
              <a:rPr lang="ar-SA" sz="2400" dirty="0">
                <a:solidFill>
                  <a:srgbClr val="242021"/>
                </a:solidFill>
                <a:latin typeface="LotusResalalight-Regular"/>
              </a:rPr>
            </a:br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المبدوء بسورة الفاتحة، المختوم 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بسورة الناس</a:t>
            </a:r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، المنقول إلينا 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بالتواتر</a:t>
            </a:r>
            <a:r>
              <a:rPr lang="ar-SA" sz="2400" dirty="0" smtClean="0"/>
              <a:t>.</a:t>
            </a:r>
            <a:endParaRPr lang="ar-SA" sz="2400" dirty="0"/>
          </a:p>
        </p:txBody>
      </p:sp>
      <p:sp>
        <p:nvSpPr>
          <p:cNvPr id="7" name="Rectangle 6"/>
          <p:cNvSpPr/>
          <p:nvPr/>
        </p:nvSpPr>
        <p:spPr>
          <a:xfrm>
            <a:off x="10199651" y="3470680"/>
            <a:ext cx="1646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latin typeface="LotusResalaBold-Regular"/>
              </a:rPr>
              <a:t>القرآن الكريم: </a:t>
            </a:r>
            <a:endParaRPr lang="ar-SA" sz="2400" b="1" dirty="0" smtClean="0">
              <a:solidFill>
                <a:schemeClr val="accent6">
                  <a:lumMod val="50000"/>
                </a:schemeClr>
              </a:solidFill>
              <a:latin typeface="LotusResalaBold-Regular"/>
            </a:endParaRPr>
          </a:p>
        </p:txBody>
      </p:sp>
    </p:spTree>
    <p:extLst>
      <p:ext uri="{BB962C8B-B14F-4D97-AF65-F5344CB8AC3E}">
        <p14:creationId xmlns:p14="http://schemas.microsoft.com/office/powerpoint/2010/main" val="86662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6-Point Star 12"/>
          <p:cNvSpPr/>
          <p:nvPr/>
        </p:nvSpPr>
        <p:spPr>
          <a:xfrm>
            <a:off x="2649368" y="233720"/>
            <a:ext cx="5598991" cy="4329752"/>
          </a:xfrm>
          <a:prstGeom prst="star6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2400" b="1" i="0" dirty="0" smtClean="0">
              <a:solidFill>
                <a:schemeClr val="bg1"/>
              </a:solidFill>
              <a:effectLst/>
              <a:latin typeface="LotusResalaBold-Regular"/>
            </a:endParaRPr>
          </a:p>
          <a:p>
            <a:pPr algn="ctr"/>
            <a:endParaRPr lang="ar-SA" sz="2400" b="1" i="0" dirty="0" smtClean="0">
              <a:solidFill>
                <a:schemeClr val="bg1"/>
              </a:solidFill>
              <a:effectLst/>
              <a:latin typeface="LotusResalaBold-Regular"/>
            </a:endParaRPr>
          </a:p>
          <a:p>
            <a:pPr algn="ctr"/>
            <a:r>
              <a:rPr lang="ar-SA" sz="2400" b="1" i="0" dirty="0" smtClean="0">
                <a:solidFill>
                  <a:schemeClr val="accent5"/>
                </a:solidFill>
                <a:effectLst/>
                <a:latin typeface="LotusResalaBold-Regular"/>
              </a:rPr>
              <a:t>ثمرات الإيمان </a:t>
            </a:r>
            <a:br>
              <a:rPr lang="ar-SA" sz="2400" b="1" i="0" dirty="0" smtClean="0">
                <a:solidFill>
                  <a:schemeClr val="accent5"/>
                </a:solidFill>
                <a:effectLst/>
                <a:latin typeface="LotusResalaBold-Regular"/>
              </a:rPr>
            </a:br>
            <a:r>
              <a:rPr lang="ar-SA" sz="2400" b="1" i="0" dirty="0" smtClean="0">
                <a:solidFill>
                  <a:schemeClr val="accent5"/>
                </a:solidFill>
                <a:effectLst/>
                <a:latin typeface="LotusResalaBold-Regular"/>
              </a:rPr>
              <a:t>بالكتب السماوية:</a:t>
            </a: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Bold-Regular"/>
              </a:rPr>
              <a:t/>
            </a:r>
            <a:br>
              <a:rPr lang="ar-SA" sz="2400" b="1" i="0" dirty="0" smtClean="0">
                <a:solidFill>
                  <a:schemeClr val="bg1"/>
                </a:solidFill>
                <a:effectLst/>
                <a:latin typeface="LotusResalaBold-Regular"/>
              </a:rPr>
            </a:b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Bold-Regular"/>
              </a:rPr>
              <a:t>1. </a:t>
            </a: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  <a:t>الثقة بالله العلي العظيم.</a:t>
            </a:r>
            <a:b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</a:b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  <a:t>2. الشعور بوحدة البشرية، ووحدة الرسل والمصدر.</a:t>
            </a:r>
            <a:b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</a:b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  <a:t>3. التحرر من التخبط الفكري والعقدي</a:t>
            </a:r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br>
              <a:rPr lang="ar-SA" sz="2400" b="1" dirty="0" smtClean="0">
                <a:solidFill>
                  <a:schemeClr val="bg1"/>
                </a:solidFill>
              </a:rPr>
            </a:br>
            <a:endParaRPr lang="ar-SA" sz="2400" b="1" dirty="0" smtClean="0">
              <a:solidFill>
                <a:schemeClr val="bg1"/>
              </a:solidFill>
            </a:endParaRPr>
          </a:p>
          <a:p>
            <a:pPr algn="ctr"/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23073" y="3413"/>
            <a:ext cx="4899547" cy="402608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   </a:t>
            </a:r>
            <a:r>
              <a:rPr lang="ar-SA" sz="2400" b="1" dirty="0" smtClean="0">
                <a:solidFill>
                  <a:schemeClr val="accent4"/>
                </a:solidFill>
              </a:rPr>
              <a:t>منزلته:</a:t>
            </a:r>
            <a:r>
              <a:rPr lang="ar-SA" sz="2400" b="1" dirty="0" smtClean="0">
                <a:solidFill>
                  <a:schemeClr val="bg1"/>
                </a:solidFill>
              </a:rPr>
              <a:t/>
            </a:r>
            <a:br>
              <a:rPr lang="ar-SA" sz="2400" b="1" dirty="0" smtClean="0">
                <a:solidFill>
                  <a:schemeClr val="bg1"/>
                </a:solidFill>
              </a:rPr>
            </a:br>
            <a:r>
              <a:rPr lang="ar-SA" sz="2400" b="1" dirty="0" smtClean="0">
                <a:solidFill>
                  <a:schemeClr val="bg1"/>
                </a:solidFill>
              </a:rPr>
              <a:t>1. ناسخ للكتب السماوية السابقة لفظا وحكما ومهيمنا عليها.</a:t>
            </a:r>
            <a:br>
              <a:rPr lang="ar-SA" sz="2400" b="1" dirty="0" smtClean="0">
                <a:solidFill>
                  <a:schemeClr val="bg1"/>
                </a:solidFill>
              </a:rPr>
            </a:br>
            <a:r>
              <a:rPr lang="ar-SA" sz="2400" b="1" dirty="0" smtClean="0">
                <a:solidFill>
                  <a:schemeClr val="bg1"/>
                </a:solidFill>
              </a:rPr>
              <a:t>2. صالح لكل زمان ومكان.</a:t>
            </a:r>
            <a:br>
              <a:rPr lang="ar-SA" sz="2400" b="1" dirty="0" smtClean="0">
                <a:solidFill>
                  <a:schemeClr val="bg1"/>
                </a:solidFill>
              </a:rPr>
            </a:br>
            <a:r>
              <a:rPr lang="ar-SA" sz="2400" b="1" dirty="0" smtClean="0">
                <a:solidFill>
                  <a:schemeClr val="bg1"/>
                </a:solidFill>
              </a:rPr>
              <a:t>3. محفوظ من الزيادة والنقصان.</a:t>
            </a:r>
            <a:br>
              <a:rPr lang="ar-SA" sz="2400" b="1" dirty="0" smtClean="0">
                <a:solidFill>
                  <a:schemeClr val="bg1"/>
                </a:solidFill>
              </a:rPr>
            </a:br>
            <a:r>
              <a:rPr lang="ar-SA" sz="2400" b="1" dirty="0" smtClean="0">
                <a:solidFill>
                  <a:schemeClr val="bg1"/>
                </a:solidFill>
              </a:rPr>
              <a:t>4. مشتمل على أصول الهداية، وفروعها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71443" y="2951727"/>
            <a:ext cx="6264322" cy="390627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SA" sz="24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LotusResalaBold-Regular"/>
              </a:rPr>
              <a:t>واجبي نحو القرآن الكريم:</a:t>
            </a:r>
            <a:r>
              <a:rPr lang="ar-SA" sz="2400" b="1" i="0" dirty="0" smtClean="0">
                <a:solidFill>
                  <a:srgbClr val="00ADEE"/>
                </a:solidFill>
                <a:effectLst/>
                <a:latin typeface="LotusResalaBold-Regular"/>
              </a:rPr>
              <a:t/>
            </a:r>
            <a:br>
              <a:rPr lang="ar-SA" sz="2400" b="1" i="0" dirty="0" smtClean="0">
                <a:solidFill>
                  <a:srgbClr val="00ADEE"/>
                </a:solidFill>
                <a:effectLst/>
                <a:latin typeface="LotusResalaBold-Regular"/>
              </a:rPr>
            </a:b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Bold-Regular"/>
              </a:rPr>
              <a:t>1. </a:t>
            </a:r>
            <a:r>
              <a:rPr lang="ar-SA" sz="2400" b="1" dirty="0" smtClean="0">
                <a:solidFill>
                  <a:schemeClr val="bg1"/>
                </a:solidFill>
                <a:latin typeface="LotusResalalight-Regular"/>
              </a:rPr>
              <a:t>أ</a:t>
            </a: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  <a:t>فعل ما أمرنا به الله وأنتهي عما نهانا عنه.</a:t>
            </a:r>
            <a:b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</a:br>
            <a:r>
              <a:rPr lang="ar-SA" sz="2400" b="1" dirty="0" smtClean="0">
                <a:solidFill>
                  <a:schemeClr val="bg1"/>
                </a:solidFill>
                <a:latin typeface="LotusResalalight-Regular"/>
              </a:rPr>
              <a:t>2. أعظم</a:t>
            </a: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  <a:t> قدره ومكانته، وأسعى لحفظ آياته.</a:t>
            </a:r>
            <a:b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</a:b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  <a:t>3. أتلوه حق تلاوته، وأُنصت إليه، وأتدبره.</a:t>
            </a:r>
            <a:b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</a:br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  <a:t>4. أؤمن به جملة وتفصيلا </a:t>
            </a:r>
          </a:p>
          <a:p>
            <a:r>
              <a:rPr lang="ar-SA" sz="2400" b="1" i="0" dirty="0" smtClean="0">
                <a:solidFill>
                  <a:schemeClr val="bg1"/>
                </a:solidFill>
                <a:effectLst/>
                <a:latin typeface="LotusResalalight-Regular"/>
              </a:rPr>
              <a:t>5. أؤمن أن من أنكره يكون جاحدا لكلام الله، ومكذبا لرسوله</a:t>
            </a:r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0922"/>
            <a:ext cx="3674653" cy="40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0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806" t="30040" r="17612" b="12818"/>
          <a:stretch/>
        </p:blipFill>
        <p:spPr>
          <a:xfrm>
            <a:off x="860774" y="701923"/>
            <a:ext cx="10603863" cy="60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75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88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Lotuslight</vt:lpstr>
      <vt:lpstr>LotusResalaBold-Regular</vt:lpstr>
      <vt:lpstr>LotusResalalight-Regular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Afnan Ahmed</dc:creator>
  <cp:lastModifiedBy>Afnan Ahmed</cp:lastModifiedBy>
  <cp:revision>9</cp:revision>
  <dcterms:created xsi:type="dcterms:W3CDTF">2021-11-02T11:55:28Z</dcterms:created>
  <dcterms:modified xsi:type="dcterms:W3CDTF">2021-11-02T12:45:53Z</dcterms:modified>
</cp:coreProperties>
</file>