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AE2"/>
    <a:srgbClr val="A0C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081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74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862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الصورة 9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 t="-2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575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720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99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017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45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57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086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46D6-4678-43CC-9E4B-26501B68E1B8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AD4E-0B9B-4453-8CD5-54632E06D7F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84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853" y="750627"/>
            <a:ext cx="498143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تقرير عن: .........................</a:t>
            </a:r>
            <a:br>
              <a:rPr lang="ar-SA" sz="3600" b="1" dirty="0" smtClean="0">
                <a:solidFill>
                  <a:schemeClr val="bg1"/>
                </a:solidFill>
                <a:cs typeface="+mj-cs"/>
              </a:rPr>
            </a:br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اسم الطالب:.......................</a:t>
            </a:r>
            <a:br>
              <a:rPr lang="ar-SA" sz="3600" b="1" dirty="0" smtClean="0">
                <a:solidFill>
                  <a:schemeClr val="bg1"/>
                </a:solidFill>
                <a:cs typeface="+mj-cs"/>
              </a:rPr>
            </a:br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الصف: ...........................</a:t>
            </a:r>
            <a:endParaRPr lang="ar-SA" sz="3600" b="1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5196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313899" y="0"/>
            <a:ext cx="11878102" cy="6858000"/>
          </a:xfrm>
          <a:prstGeom prst="rect">
            <a:avLst/>
          </a:prstGeom>
          <a:solidFill>
            <a:srgbClr val="E2CAE2"/>
          </a:solidFill>
          <a:ln w="12700" cap="flat" cmpd="sng" algn="ctr">
            <a:solidFill>
              <a:srgbClr val="E2CAE2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ar-SA" b="1" dirty="0"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51193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725" y="2387460"/>
            <a:ext cx="2376505" cy="237650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1193" y="214952"/>
            <a:ext cx="5612882" cy="6428096"/>
          </a:xfrm>
          <a:solidFill>
            <a:srgbClr val="E2CAE2"/>
          </a:solidFill>
          <a:ln>
            <a:solidFill>
              <a:srgbClr val="E2CAE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b="1" dirty="0" smtClean="0">
                <a:solidFill>
                  <a:srgbClr val="7030A0"/>
                </a:solidFill>
              </a:rPr>
              <a:t>الحكمة </a:t>
            </a:r>
            <a:r>
              <a:rPr lang="ar-SA" b="1" dirty="0">
                <a:solidFill>
                  <a:srgbClr val="7030A0"/>
                </a:solidFill>
              </a:rPr>
              <a:t>من تشريع الزكاة</a:t>
            </a:r>
            <a:r>
              <a:rPr lang="ar-SA" dirty="0">
                <a:solidFill>
                  <a:srgbClr val="7030A0"/>
                </a:solidFill>
              </a:rPr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>- إتمام إسلام العبد وإكماله، لأنها أحد أركان الإسلام.</a:t>
            </a:r>
          </a:p>
          <a:p>
            <a:pPr algn="r"/>
            <a:r>
              <a:rPr lang="ar-SA" dirty="0"/>
              <a:t>- دليل صدق الإيمان وسمو الأخلاق</a:t>
            </a:r>
            <a:r>
              <a:rPr lang="ar-SA" dirty="0" smtClean="0"/>
              <a:t>.</a:t>
            </a:r>
            <a:endParaRPr lang="ar-SA" dirty="0" smtClean="0">
              <a:cs typeface="+mj-cs"/>
            </a:endParaRPr>
          </a:p>
          <a:p>
            <a:pPr algn="r">
              <a:lnSpc>
                <a:spcPct val="110000"/>
              </a:lnSpc>
            </a:pPr>
            <a:r>
              <a:rPr lang="ar-SA" dirty="0" smtClean="0">
                <a:cs typeface="+mj-cs"/>
              </a:rPr>
              <a:t>- من أسباب انشراح الصدر في الدنيا، ودخول الجنة في الآخرة.</a:t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- تحقق التكافل الجتماعي بين أفراد المجتمع الواحد.</a:t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- تحد من الجرائم، كالسرقات والنهب والسطو.</a:t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- سبب لنزول الخيرات، تذيب الفوارق بين الفقراء والأغنياء، وتمنع الحسد والحقد فيما بينهم.</a:t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- تزكي المال من الآفات وتنميه.</a:t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- تطهر النفس من الشح والبخل.</a:t>
            </a:r>
            <a:br>
              <a:rPr lang="ar-SA" dirty="0" smtClean="0">
                <a:cs typeface="+mj-cs"/>
              </a:rPr>
            </a:br>
            <a:r>
              <a:rPr lang="ar-SA" b="1" dirty="0">
                <a:solidFill>
                  <a:srgbClr val="7030A0"/>
                </a:solidFill>
                <a:cs typeface="+mj-cs"/>
              </a:rPr>
              <a:t>تعريف الزكاة </a:t>
            </a:r>
            <a:r>
              <a:rPr lang="ar-SA" b="1" dirty="0" smtClean="0">
                <a:solidFill>
                  <a:srgbClr val="7030A0"/>
                </a:solidFill>
                <a:cs typeface="+mj-cs"/>
              </a:rPr>
              <a:t>وحكمها:</a:t>
            </a:r>
            <a:r>
              <a:rPr lang="ar-SA" dirty="0" smtClean="0">
                <a:solidFill>
                  <a:srgbClr val="7030A0"/>
                </a:solidFill>
                <a:cs typeface="+mj-cs"/>
              </a:rPr>
              <a:t> </a:t>
            </a:r>
            <a:r>
              <a:rPr lang="ar-SA" dirty="0" smtClean="0">
                <a:cs typeface="+mj-cs"/>
              </a:rPr>
              <a:t/>
            </a:r>
            <a:br>
              <a:rPr lang="ar-SA" dirty="0" smtClean="0">
                <a:cs typeface="+mj-cs"/>
              </a:rPr>
            </a:br>
            <a:r>
              <a:rPr lang="ar-SA" dirty="0" smtClean="0">
                <a:cs typeface="+mj-cs"/>
              </a:rPr>
              <a:t>ا</a:t>
            </a:r>
            <a:r>
              <a:rPr lang="ar-SA" b="1" dirty="0" smtClean="0">
                <a:cs typeface="+mj-cs"/>
              </a:rPr>
              <a:t>لزكاة</a:t>
            </a:r>
            <a:r>
              <a:rPr lang="ar-SA" b="1" dirty="0">
                <a:cs typeface="+mj-cs"/>
              </a:rPr>
              <a:t>: </a:t>
            </a:r>
            <a:r>
              <a:rPr lang="ar-SA" dirty="0">
                <a:cs typeface="+mj-cs"/>
              </a:rPr>
              <a:t>التعبد لله </a:t>
            </a:r>
            <a:r>
              <a:rPr lang="ar-SA" dirty="0" smtClean="0">
                <a:cs typeface="+mj-cs"/>
              </a:rPr>
              <a:t>–عز وجل - </a:t>
            </a:r>
            <a:r>
              <a:rPr lang="ar-SA" dirty="0">
                <a:cs typeface="+mj-cs"/>
              </a:rPr>
              <a:t>بإخراج </a:t>
            </a:r>
            <a:r>
              <a:rPr lang="ar-SA" dirty="0" smtClean="0">
                <a:cs typeface="+mj-cs"/>
              </a:rPr>
              <a:t>قدر واجب </a:t>
            </a:r>
            <a:r>
              <a:rPr lang="ar-SA" dirty="0">
                <a:cs typeface="+mj-cs"/>
              </a:rPr>
              <a:t>شرعا في أموال مخصوصة لطائفة أو </a:t>
            </a:r>
            <a:r>
              <a:rPr lang="ar-SA" dirty="0" smtClean="0">
                <a:cs typeface="+mj-cs"/>
              </a:rPr>
              <a:t>جهة مخصوصة</a:t>
            </a:r>
            <a:r>
              <a:rPr lang="ar-SA" dirty="0">
                <a:cs typeface="+mj-cs"/>
              </a:rPr>
              <a:t>.</a:t>
            </a:r>
            <a:br>
              <a:rPr lang="ar-SA" dirty="0">
                <a:cs typeface="+mj-cs"/>
              </a:rPr>
            </a:br>
            <a:r>
              <a:rPr lang="ar-SA" b="1" dirty="0" smtClean="0">
                <a:cs typeface="+mj-cs"/>
              </a:rPr>
              <a:t>حكمها: </a:t>
            </a:r>
            <a:r>
              <a:rPr lang="ar-SA" dirty="0" smtClean="0">
                <a:cs typeface="+mj-cs"/>
              </a:rPr>
              <a:t>فريضة </a:t>
            </a:r>
            <a:r>
              <a:rPr lang="ar-SA" dirty="0">
                <a:cs typeface="+mj-cs"/>
              </a:rPr>
              <a:t>وأحد أركان الإسلام الثابتة بالكتاب والسنة </a:t>
            </a:r>
            <a:r>
              <a:rPr lang="ar-SA" dirty="0" smtClean="0">
                <a:cs typeface="+mj-cs"/>
              </a:rPr>
              <a:t>والإجماع.</a:t>
            </a:r>
            <a:endParaRPr lang="ar-SA" b="1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13679" y="1065431"/>
            <a:ext cx="1728717" cy="955343"/>
          </a:xfrm>
          <a:prstGeom prst="rect">
            <a:avLst/>
          </a:prstGeom>
          <a:ln>
            <a:solidFill>
              <a:srgbClr val="E2CAE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030A0"/>
                </a:solidFill>
                <a:cs typeface="+mj-cs"/>
              </a:rPr>
              <a:t>الزكاة</a:t>
            </a:r>
            <a:endParaRPr lang="ar-SA" sz="3200" dirty="0">
              <a:solidFill>
                <a:srgbClr val="7030A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88150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" t="5721" r="4060" b="4328"/>
          <a:stretch/>
        </p:blipFill>
        <p:spPr>
          <a:xfrm>
            <a:off x="205854" y="1064525"/>
            <a:ext cx="4385882" cy="4067033"/>
          </a:xfrm>
          <a:prstGeom prst="ellipse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18" y="2691786"/>
            <a:ext cx="8338782" cy="453694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شروط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وجوب الزكاة</a:t>
            </a: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</a:t>
            </a:r>
            <a:r>
              <a:rPr lang="ar-SA" sz="2800" b="1" dirty="0" smtClean="0">
                <a:cs typeface="+mn-cs"/>
              </a:rPr>
              <a:t/>
            </a:r>
            <a:br>
              <a:rPr lang="ar-SA" sz="2800" b="1" dirty="0" smtClean="0">
                <a:cs typeface="+mn-cs"/>
              </a:rPr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الاسلام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: </a:t>
            </a:r>
            <a:r>
              <a:rPr lang="ar-SA" sz="2400" b="1" dirty="0">
                <a:cs typeface="+mn-cs"/>
              </a:rPr>
              <a:t>فلا تجب على الكافر ول تقبل منه ولو </a:t>
            </a:r>
            <a:r>
              <a:rPr lang="ar-SA" sz="2400" b="1" dirty="0" smtClean="0">
                <a:cs typeface="+mn-cs"/>
              </a:rPr>
              <a:t>دفعها.</a:t>
            </a:r>
            <a:br>
              <a:rPr lang="ar-SA" sz="2400" b="1" dirty="0" smtClean="0">
                <a:cs typeface="+mn-cs"/>
              </a:rPr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الحرية: </a:t>
            </a:r>
            <a:r>
              <a:rPr lang="ar-SA" sz="2400" b="1" dirty="0" smtClean="0">
                <a:cs typeface="+mn-cs"/>
              </a:rPr>
              <a:t>لا </a:t>
            </a:r>
            <a:r>
              <a:rPr lang="ar-SA" sz="2400" b="1" dirty="0">
                <a:cs typeface="+mn-cs"/>
              </a:rPr>
              <a:t>تجب الزكاة على الرقيق لأنه وما يملك لسيده.</a:t>
            </a:r>
            <a:br>
              <a:rPr lang="ar-SA" sz="2400" b="1" dirty="0">
                <a:cs typeface="+mn-cs"/>
              </a:rPr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ملك 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النصاب: </a:t>
            </a:r>
            <a:r>
              <a:rPr lang="ar-SA" sz="2400" b="1" dirty="0">
                <a:cs typeface="+mn-cs"/>
              </a:rPr>
              <a:t>النصاب هو مقدار معين إذا بلغه المال وجبت فيه الزكاة، وهو </a:t>
            </a:r>
            <a:r>
              <a:rPr lang="ar-SA" sz="2400" b="1" dirty="0" smtClean="0">
                <a:cs typeface="+mn-cs"/>
              </a:rPr>
              <a:t>يختلف باختلاف </a:t>
            </a:r>
            <a:r>
              <a:rPr lang="ar-SA" sz="2400" b="1" dirty="0">
                <a:cs typeface="+mn-cs"/>
              </a:rPr>
              <a:t>الأموال، فلو ملك ما هو دون النصاب فلا تجب عليه الزكاة.</a:t>
            </a:r>
            <a:br>
              <a:rPr lang="ar-SA" sz="2400" b="1" dirty="0">
                <a:cs typeface="+mn-cs"/>
              </a:rPr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الملك 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التام: </a:t>
            </a:r>
            <a:r>
              <a:rPr lang="ar-SA" sz="2400" b="1" dirty="0">
                <a:cs typeface="+mn-cs"/>
              </a:rPr>
              <a:t>فلا زكاة في مال لم تستقر ملكيته لصاحبه، أو تعلق به حق لغيره، ولذلك </a:t>
            </a:r>
            <a:r>
              <a:rPr lang="ar-SA" sz="2400" b="1" dirty="0" smtClean="0">
                <a:cs typeface="+mn-cs"/>
              </a:rPr>
              <a:t>لا يجوز </a:t>
            </a:r>
            <a:r>
              <a:rPr lang="ar-SA" sz="2400" b="1" dirty="0">
                <a:cs typeface="+mn-cs"/>
              </a:rPr>
              <a:t>للإنسان أن يعطي غيره شيئا ل يملك حق التصرف فيه.</a:t>
            </a:r>
            <a:br>
              <a:rPr lang="ar-SA" sz="2400" b="1" dirty="0">
                <a:cs typeface="+mn-cs"/>
              </a:rPr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دوران 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الحول: </a:t>
            </a:r>
            <a:r>
              <a:rPr lang="ar-SA" sz="2400" b="1" dirty="0">
                <a:cs typeface="+mn-cs"/>
              </a:rPr>
              <a:t>أي تمامه، والحول هنا باعتبار السنة </a:t>
            </a:r>
            <a:r>
              <a:rPr lang="ar-SA" sz="2400" b="1" dirty="0" smtClean="0">
                <a:cs typeface="+mn-cs"/>
              </a:rPr>
              <a:t>الهجرية ويشترط </a:t>
            </a:r>
            <a:r>
              <a:rPr lang="ar-SA" sz="2400" b="1" dirty="0">
                <a:cs typeface="+mn-cs"/>
              </a:rPr>
              <a:t>الحول</a:t>
            </a:r>
            <a:br>
              <a:rPr lang="ar-SA" sz="2400" b="1" dirty="0">
                <a:cs typeface="+mn-cs"/>
              </a:rPr>
            </a:br>
            <a:r>
              <a:rPr lang="ar-SA" sz="2400" b="1" dirty="0">
                <a:cs typeface="+mn-cs"/>
              </a:rPr>
              <a:t>في زكاة النقدين وعروض التجارة والأنعام، أما زكاة الزروع والثمار فلا تجب </a:t>
            </a:r>
            <a:r>
              <a:rPr lang="ar-SA" sz="2400" b="1" dirty="0" smtClean="0">
                <a:cs typeface="+mn-cs"/>
              </a:rPr>
              <a:t>الزكاة إلى وقت الحصاد</a:t>
            </a:r>
            <a:endParaRPr lang="ar-SA" sz="24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8728" y="341194"/>
            <a:ext cx="6878472" cy="2350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حكم 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</a:rPr>
              <a:t>مانع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الزكاة</a:t>
            </a:r>
            <a:endParaRPr lang="ar-SA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ar-SA" sz="2400" b="1" dirty="0" smtClean="0"/>
              <a:t>جاحد </a:t>
            </a:r>
            <a:r>
              <a:rPr lang="ar-SA" sz="2400" b="1" dirty="0"/>
              <a:t>لها منكر </a:t>
            </a:r>
            <a:r>
              <a:rPr lang="ar-SA" sz="2400" b="1" dirty="0" smtClean="0"/>
              <a:t>لفرضيتها: </a:t>
            </a:r>
          </a:p>
          <a:p>
            <a:pPr marL="0" indent="0">
              <a:buNone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حكمه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ar-SA" sz="2400" b="1" dirty="0"/>
              <a:t>كافر خارج عن ملة الإسلام </a:t>
            </a:r>
            <a:r>
              <a:rPr lang="ar-SA" sz="2400" b="1" dirty="0" smtClean="0"/>
              <a:t>لأنه</a:t>
            </a:r>
            <a:r>
              <a:rPr lang="ar-SA" sz="2400" b="1" dirty="0"/>
              <a:t> </a:t>
            </a:r>
            <a:r>
              <a:rPr lang="ar-SA" sz="2400" b="1" dirty="0" smtClean="0"/>
              <a:t>أنكر ركنا </a:t>
            </a:r>
            <a:r>
              <a:rPr lang="ar-SA" sz="2400" b="1" dirty="0"/>
              <a:t>من أركان الإسلام، مكذب </a:t>
            </a:r>
            <a:r>
              <a:rPr lang="ar-SA" sz="2400" b="1" dirty="0" smtClean="0"/>
              <a:t>لما جاء </a:t>
            </a:r>
            <a:r>
              <a:rPr lang="ar-SA" sz="2400" b="1" dirty="0"/>
              <a:t>بالأمر لها في </a:t>
            </a:r>
            <a:r>
              <a:rPr lang="ar-SA" sz="2400" b="1" dirty="0" smtClean="0"/>
              <a:t>القرآن.</a:t>
            </a:r>
            <a:endParaRPr lang="ar-SA" sz="2400" b="1" dirty="0"/>
          </a:p>
          <a:p>
            <a:pPr marL="0" indent="0">
              <a:buNone/>
            </a:pPr>
            <a:r>
              <a:rPr lang="ar-SA" sz="2400" b="1" dirty="0" smtClean="0"/>
              <a:t>2 . غير </a:t>
            </a:r>
            <a:r>
              <a:rPr lang="ar-SA" sz="2400" b="1" dirty="0"/>
              <a:t>منكر لها وتركها </a:t>
            </a:r>
            <a:r>
              <a:rPr lang="ar-SA" sz="2400" b="1" dirty="0" smtClean="0"/>
              <a:t>تهاونا وكسل:</a:t>
            </a: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حكمه: </a:t>
            </a:r>
            <a:r>
              <a:rPr lang="ar-SA" sz="2400" b="1" dirty="0"/>
              <a:t>عاص لأمر الله مرتكب كبيرة </a:t>
            </a:r>
            <a:r>
              <a:rPr lang="ar-SA" sz="2400" b="1" dirty="0" smtClean="0"/>
              <a:t>من كبائر الذنوب </a:t>
            </a:r>
          </a:p>
          <a:p>
            <a:pPr marL="0" indent="0">
              <a:buNone/>
            </a:pPr>
            <a:endParaRPr lang="ar-SA" sz="2400" b="1" dirty="0"/>
          </a:p>
          <a:p>
            <a:pPr marL="0" indent="0">
              <a:buNone/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92827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860774" y="701923"/>
            <a:ext cx="10603863" cy="602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5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شروط وجوب الزكاة  الاسلام: فلا تجب على الكافر ول تقبل منه ولو دفعها. الحرية: لا تجب الزكاة على الرقيق لأنه وما يملك لسيده. ملك النصاب: النصاب هو مقدار معين إذا بلغه المال وجبت فيه الزكاة، وهو يختلف باختلاف الأموال، فلو ملك ما هو دون النصاب فلا تجب عليه الزكاة. الملك التام: فلا زكاة في مال لم تستقر ملكيته لصاحبه، أو تعلق به حق لغيره، ولذلك لا يجوز للإنسان أن يعطي غيره شيئا ل يملك حق التصرف فيه. دوران الحول: أي تمامه، والحول هنا باعتبار السنة الهجرية ويشترط الحول في زكاة النقدين وعروض التجارة والأنعام، أما زكاة الزروع والثمار فلا تجب الزكاة إلى وقت الحصاد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5</cp:revision>
  <dcterms:created xsi:type="dcterms:W3CDTF">2021-11-02T21:48:59Z</dcterms:created>
  <dcterms:modified xsi:type="dcterms:W3CDTF">2021-11-03T08:01:23Z</dcterms:modified>
</cp:coreProperties>
</file>