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56" r:id="rId2"/>
    <p:sldId id="258" r:id="rId3"/>
    <p:sldId id="259" r:id="rId4"/>
    <p:sldId id="260" r:id="rId5"/>
    <p:sldId id="257" r:id="rId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CC"/>
    <a:srgbClr val="7B5830"/>
    <a:srgbClr val="FCE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89E49EC-DF2D-4CD3-A39E-63ED5C5802FA}" type="datetimeFigureOut">
              <a:rPr lang="ar-SA" smtClean="0"/>
              <a:t>27/03/1443</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8539523-AFAB-49CB-966B-E2C37C5F76A4}" type="slidenum">
              <a:rPr lang="ar-SA" smtClean="0"/>
              <a:t>‹#›</a:t>
            </a:fld>
            <a:endParaRPr lang="ar-SA"/>
          </a:p>
        </p:txBody>
      </p:sp>
    </p:spTree>
    <p:extLst>
      <p:ext uri="{BB962C8B-B14F-4D97-AF65-F5344CB8AC3E}">
        <p14:creationId xmlns:p14="http://schemas.microsoft.com/office/powerpoint/2010/main" val="27270172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8539523-AFAB-49CB-966B-E2C37C5F76A4}" type="slidenum">
              <a:rPr lang="ar-SA" smtClean="0"/>
              <a:t>2</a:t>
            </a:fld>
            <a:endParaRPr lang="ar-SA"/>
          </a:p>
        </p:txBody>
      </p:sp>
    </p:spTree>
    <p:extLst>
      <p:ext uri="{BB962C8B-B14F-4D97-AF65-F5344CB8AC3E}">
        <p14:creationId xmlns:p14="http://schemas.microsoft.com/office/powerpoint/2010/main" val="374245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EDF7C327-51BF-4A86-A8AC-9493DF5DB11E}" type="datetimeFigureOut">
              <a:rPr lang="ar-SA" smtClean="0"/>
              <a:t>27/03/1443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89243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DF7C327-51BF-4A86-A8AC-9493DF5DB11E}" type="datetimeFigureOut">
              <a:rPr lang="ar-SA" smtClean="0"/>
              <a:t>27/03/1443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304835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DF7C327-51BF-4A86-A8AC-9493DF5DB11E}" type="datetimeFigureOut">
              <a:rPr lang="ar-SA" smtClean="0"/>
              <a:t>27/03/1443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98067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الصورة 9">
    <p:bg>
      <p:bgPr>
        <a:blipFill dpi="0" rotWithShape="1">
          <a:blip r:embed="rId2">
            <a:lum/>
            <a:extLst>
              <a:ext uri="{96DAC541-7B7A-43D3-8B79-37D633B846F1}">
                <asvg:svgBlip xmlns:asvg="http://schemas.microsoft.com/office/drawing/2016/SVG/main" xmlns="" r:embed="rId3"/>
              </a:ext>
            </a:extLst>
          </a:blip>
          <a:srcRect/>
          <a:stretch>
            <a:fillRect t="-2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0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DF7C327-51BF-4A86-A8AC-9493DF5DB11E}" type="datetimeFigureOut">
              <a:rPr lang="ar-SA" smtClean="0"/>
              <a:t>27/03/1443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02472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7C327-51BF-4A86-A8AC-9493DF5DB11E}" type="datetimeFigureOut">
              <a:rPr lang="ar-SA" smtClean="0"/>
              <a:t>27/03/1443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41807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EDF7C327-51BF-4A86-A8AC-9493DF5DB11E}" type="datetimeFigureOut">
              <a:rPr lang="ar-SA" smtClean="0"/>
              <a:t>27/03/1443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206745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EDF7C327-51BF-4A86-A8AC-9493DF5DB11E}" type="datetimeFigureOut">
              <a:rPr lang="ar-SA" smtClean="0"/>
              <a:t>27/03/1443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231388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EDF7C327-51BF-4A86-A8AC-9493DF5DB11E}" type="datetimeFigureOut">
              <a:rPr lang="ar-SA" smtClean="0"/>
              <a:t>27/03/1443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61883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7C327-51BF-4A86-A8AC-9493DF5DB11E}" type="datetimeFigureOut">
              <a:rPr lang="ar-SA" smtClean="0"/>
              <a:t>27/03/1443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9109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7C327-51BF-4A86-A8AC-9493DF5DB11E}" type="datetimeFigureOut">
              <a:rPr lang="ar-SA" smtClean="0"/>
              <a:t>27/03/1443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176813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7C327-51BF-4A86-A8AC-9493DF5DB11E}" type="datetimeFigureOut">
              <a:rPr lang="ar-SA" smtClean="0"/>
              <a:t>27/03/1443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37A9AA0-4814-4DA7-998C-CECF3142E7F0}" type="slidenum">
              <a:rPr lang="ar-SA" smtClean="0"/>
              <a:t>‹#›</a:t>
            </a:fld>
            <a:endParaRPr lang="ar-SA"/>
          </a:p>
        </p:txBody>
      </p:sp>
    </p:spTree>
    <p:extLst>
      <p:ext uri="{BB962C8B-B14F-4D97-AF65-F5344CB8AC3E}">
        <p14:creationId xmlns:p14="http://schemas.microsoft.com/office/powerpoint/2010/main" val="211410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F7C327-51BF-4A86-A8AC-9493DF5DB11E}" type="datetimeFigureOut">
              <a:rPr lang="ar-SA" smtClean="0"/>
              <a:t>27/03/1443</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37A9AA0-4814-4DA7-998C-CECF3142E7F0}" type="slidenum">
              <a:rPr lang="ar-SA" smtClean="0"/>
              <a:t>‹#›</a:t>
            </a:fld>
            <a:endParaRPr lang="ar-SA"/>
          </a:p>
        </p:txBody>
      </p:sp>
    </p:spTree>
    <p:extLst>
      <p:ext uri="{BB962C8B-B14F-4D97-AF65-F5344CB8AC3E}">
        <p14:creationId xmlns:p14="http://schemas.microsoft.com/office/powerpoint/2010/main" val="364176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7853" y="750627"/>
            <a:ext cx="4981432" cy="1754326"/>
          </a:xfrm>
          <a:prstGeom prst="rect">
            <a:avLst/>
          </a:prstGeom>
          <a:noFill/>
        </p:spPr>
        <p:txBody>
          <a:bodyPr wrap="square" rtlCol="1">
            <a:spAutoFit/>
          </a:bodyPr>
          <a:lstStyle/>
          <a:p>
            <a:r>
              <a:rPr lang="ar-SA" sz="3600" b="1" dirty="0" smtClean="0">
                <a:solidFill>
                  <a:schemeClr val="bg1"/>
                </a:solidFill>
                <a:cs typeface="+mj-cs"/>
              </a:rPr>
              <a:t>تقرير عن: .........................</a:t>
            </a:r>
            <a:br>
              <a:rPr lang="ar-SA" sz="3600" b="1" dirty="0" smtClean="0">
                <a:solidFill>
                  <a:schemeClr val="bg1"/>
                </a:solidFill>
                <a:cs typeface="+mj-cs"/>
              </a:rPr>
            </a:br>
            <a:r>
              <a:rPr lang="ar-SA" sz="3600" b="1" dirty="0" smtClean="0">
                <a:solidFill>
                  <a:schemeClr val="bg1"/>
                </a:solidFill>
                <a:cs typeface="+mj-cs"/>
              </a:rPr>
              <a:t>اسم الطالب:.......................</a:t>
            </a:r>
            <a:br>
              <a:rPr lang="ar-SA" sz="3600" b="1" dirty="0" smtClean="0">
                <a:solidFill>
                  <a:schemeClr val="bg1"/>
                </a:solidFill>
                <a:cs typeface="+mj-cs"/>
              </a:rPr>
            </a:br>
            <a:r>
              <a:rPr lang="ar-SA" sz="3600" b="1" dirty="0" smtClean="0">
                <a:solidFill>
                  <a:schemeClr val="bg1"/>
                </a:solidFill>
                <a:cs typeface="+mj-cs"/>
              </a:rPr>
              <a:t>الصف: ...........................</a:t>
            </a:r>
            <a:endParaRPr lang="ar-SA" sz="3600" b="1" dirty="0">
              <a:solidFill>
                <a:schemeClr val="bg1"/>
              </a:solidFill>
              <a:cs typeface="+mj-cs"/>
            </a:endParaRPr>
          </a:p>
        </p:txBody>
      </p:sp>
    </p:spTree>
    <p:extLst>
      <p:ext uri="{BB962C8B-B14F-4D97-AF65-F5344CB8AC3E}">
        <p14:creationId xmlns:p14="http://schemas.microsoft.com/office/powerpoint/2010/main" val="286633769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E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4012" y="337831"/>
            <a:ext cx="2086970" cy="863174"/>
          </a:xfrm>
        </p:spPr>
        <p:txBody>
          <a:bodyPr/>
          <a:lstStyle/>
          <a:p>
            <a:r>
              <a:rPr lang="ar-SA" b="1" dirty="0" smtClean="0">
                <a:solidFill>
                  <a:schemeClr val="accent2">
                    <a:lumMod val="50000"/>
                  </a:schemeClr>
                </a:solidFill>
              </a:rPr>
              <a:t>غزوة بدر</a:t>
            </a:r>
            <a:endParaRPr lang="ar-SA" b="1" dirty="0">
              <a:solidFill>
                <a:schemeClr val="accent2">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sp>
        <p:nvSpPr>
          <p:cNvPr id="9" name="Rectangle 8"/>
          <p:cNvSpPr/>
          <p:nvPr/>
        </p:nvSpPr>
        <p:spPr>
          <a:xfrm>
            <a:off x="2169994" y="2756848"/>
            <a:ext cx="8243248" cy="1201003"/>
          </a:xfrm>
          <a:prstGeom prst="rect">
            <a:avLst/>
          </a:prstGeom>
          <a:solidFill>
            <a:srgbClr val="FCEEC7"/>
          </a:solidFill>
          <a:ln>
            <a:solidFill>
              <a:srgbClr val="FCEEC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Box 9"/>
          <p:cNvSpPr txBox="1"/>
          <p:nvPr/>
        </p:nvSpPr>
        <p:spPr>
          <a:xfrm>
            <a:off x="1194179" y="1201005"/>
            <a:ext cx="10194878" cy="3416320"/>
          </a:xfrm>
          <a:prstGeom prst="rect">
            <a:avLst/>
          </a:prstGeom>
          <a:noFill/>
        </p:spPr>
        <p:txBody>
          <a:bodyPr wrap="square" rtlCol="1">
            <a:spAutoFit/>
          </a:bodyPr>
          <a:lstStyle/>
          <a:p>
            <a:endParaRPr lang="ar-SA" sz="2400" b="1" dirty="0" smtClean="0">
              <a:solidFill>
                <a:srgbClr val="C00000"/>
              </a:solidFill>
            </a:endParaRPr>
          </a:p>
          <a:p>
            <a:r>
              <a:rPr lang="ar-SA" sz="2400" b="1" dirty="0" smtClean="0">
                <a:solidFill>
                  <a:schemeClr val="accent2">
                    <a:lumMod val="50000"/>
                  </a:schemeClr>
                </a:solidFill>
              </a:rPr>
              <a:t>تاريخ </a:t>
            </a:r>
            <a:r>
              <a:rPr lang="ar-SA" sz="2400" b="1" dirty="0">
                <a:solidFill>
                  <a:schemeClr val="accent2">
                    <a:lumMod val="50000"/>
                  </a:schemeClr>
                </a:solidFill>
              </a:rPr>
              <a:t>وقوعها:</a:t>
            </a:r>
            <a:r>
              <a:rPr lang="ar-SA" sz="2400" b="1" dirty="0"/>
              <a:t/>
            </a:r>
            <a:br>
              <a:rPr lang="ar-SA" sz="2400" b="1" dirty="0"/>
            </a:br>
            <a:r>
              <a:rPr lang="ar-SA" sz="2400" b="1" dirty="0"/>
              <a:t>وقعت غزوة بدر في السابع عشر من رمضان من السنة الثانية </a:t>
            </a:r>
            <a:r>
              <a:rPr lang="ar-SA" sz="2400" b="1" dirty="0" smtClean="0"/>
              <a:t>للهجرة.</a:t>
            </a:r>
          </a:p>
          <a:p>
            <a:r>
              <a:rPr lang="ar-SA" sz="2400" b="1" dirty="0" smtClean="0">
                <a:solidFill>
                  <a:schemeClr val="accent2">
                    <a:lumMod val="50000"/>
                  </a:schemeClr>
                </a:solidFill>
              </a:rPr>
              <a:t>سبب </a:t>
            </a:r>
            <a:r>
              <a:rPr lang="ar-SA" sz="2400" b="1" dirty="0">
                <a:solidFill>
                  <a:schemeClr val="accent2">
                    <a:lumMod val="50000"/>
                  </a:schemeClr>
                </a:solidFill>
              </a:rPr>
              <a:t>الغزوة:</a:t>
            </a:r>
            <a:r>
              <a:rPr lang="ar-SA" sz="2400" b="1" dirty="0"/>
              <a:t/>
            </a:r>
            <a:br>
              <a:rPr lang="ar-SA" sz="2400" b="1" dirty="0"/>
            </a:br>
            <a:r>
              <a:rPr lang="ar-SA" sz="2400" b="1" dirty="0"/>
              <a:t>سمع المسلمون أن قافلة لقريش تحمل ثروات طائلة لكبار أهل مكة عائدة من الشام </a:t>
            </a:r>
            <a:r>
              <a:rPr lang="ar-SA" sz="2400" b="1" dirty="0" smtClean="0"/>
              <a:t>في طريقها </a:t>
            </a:r>
            <a:r>
              <a:rPr lang="ar-SA" sz="2400" b="1" dirty="0"/>
              <a:t>إلى مكة بقيادة أبي سفيان - قبل إسلامه - ويقوم بحمايتها أربعون فارسا، </a:t>
            </a:r>
            <a:r>
              <a:rPr lang="ar-SA" sz="2400" b="1" dirty="0" smtClean="0"/>
              <a:t>فوجدوا في </a:t>
            </a:r>
            <a:r>
              <a:rPr lang="ar-SA" sz="2400" b="1" dirty="0"/>
              <a:t>ذلك فرصة ذهبية ليصيبوا أهل مكة بضربة اقتصادية قاصمة عن طريق </a:t>
            </a:r>
            <a:r>
              <a:rPr lang="ar-SA" sz="2400" b="1" dirty="0" smtClean="0"/>
              <a:t>الاستيلاء </a:t>
            </a:r>
            <a:r>
              <a:rPr lang="ar-SA" sz="2400" b="1" dirty="0"/>
              <a:t>على </a:t>
            </a:r>
            <a:r>
              <a:rPr lang="ar-SA" sz="2400" b="1" dirty="0" smtClean="0"/>
              <a:t>هذه القافلة</a:t>
            </a:r>
            <a:r>
              <a:rPr lang="ar-SA" sz="2400" b="1" dirty="0"/>
              <a:t>، ليسترد المسلمون أموالهم التي سلبها منهم كفار مكة عند هجرتهم إلى المدينة</a:t>
            </a:r>
            <a:r>
              <a:rPr lang="ar-SA" sz="2400" b="1" dirty="0" smtClean="0"/>
              <a:t> </a:t>
            </a:r>
            <a:br>
              <a:rPr lang="ar-SA" sz="2400" b="1" dirty="0" smtClean="0"/>
            </a:br>
            <a:endParaRPr lang="ar-SA" sz="2400" b="1" dirty="0"/>
          </a:p>
        </p:txBody>
      </p:sp>
    </p:spTree>
    <p:extLst>
      <p:ext uri="{BB962C8B-B14F-4D97-AF65-F5344CB8AC3E}">
        <p14:creationId xmlns:p14="http://schemas.microsoft.com/office/powerpoint/2010/main" val="379495880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5833" y="365125"/>
            <a:ext cx="5868537" cy="6363221"/>
          </a:xfrm>
        </p:spPr>
        <p:txBody>
          <a:bodyPr>
            <a:normAutofit/>
          </a:bodyPr>
          <a:lstStyle/>
          <a:p>
            <a:r>
              <a:rPr lang="ar-SA" sz="2200" b="1" dirty="0">
                <a:solidFill>
                  <a:schemeClr val="accent2">
                    <a:lumMod val="50000"/>
                  </a:schemeClr>
                </a:solidFill>
              </a:rPr>
              <a:t>عدة المسلمين ( الجيش الإسلمي في </a:t>
            </a:r>
            <a:r>
              <a:rPr lang="ar-SA" sz="2200" b="1" dirty="0" smtClean="0">
                <a:solidFill>
                  <a:schemeClr val="accent2">
                    <a:lumMod val="50000"/>
                  </a:schemeClr>
                </a:solidFill>
              </a:rPr>
              <a:t>بدر) </a:t>
            </a:r>
            <a:r>
              <a:rPr lang="ar-SA" sz="2200" b="1" dirty="0">
                <a:solidFill>
                  <a:schemeClr val="accent2">
                    <a:lumMod val="50000"/>
                  </a:schemeClr>
                </a:solidFill>
              </a:rPr>
              <a:t>:</a:t>
            </a:r>
            <a:r>
              <a:rPr lang="ar-SA" sz="2200" b="1" dirty="0" smtClean="0">
                <a:solidFill>
                  <a:schemeClr val="accent2">
                    <a:lumMod val="50000"/>
                  </a:schemeClr>
                </a:solidFill>
              </a:rPr>
              <a:t> </a:t>
            </a:r>
            <a:r>
              <a:rPr lang="ar-SA" sz="2200" b="1" dirty="0" smtClean="0"/>
              <a:t/>
            </a:r>
            <a:br>
              <a:rPr lang="ar-SA" sz="2200" b="1" dirty="0" smtClean="0"/>
            </a:br>
            <a:r>
              <a:rPr lang="ar-SA" sz="2200" b="1" dirty="0"/>
              <a:t>خرج رسول الله -صلى الله عليه وسلم- ومعه </a:t>
            </a:r>
            <a:r>
              <a:rPr lang="ar-SA" sz="2200" b="1" dirty="0" smtClean="0"/>
              <a:t>313 مقاتلا </a:t>
            </a:r>
            <a:r>
              <a:rPr lang="ar-SA" sz="2200" b="1" dirty="0"/>
              <a:t>َ </a:t>
            </a:r>
            <a:r>
              <a:rPr lang="ar-SA" sz="2200" b="1" dirty="0" smtClean="0"/>
              <a:t>وفرسان</a:t>
            </a:r>
            <a:r>
              <a:rPr lang="ar-SA" sz="2200" b="1" dirty="0"/>
              <a:t>، </a:t>
            </a:r>
            <a:r>
              <a:rPr lang="ar-SA" sz="2200" b="1" dirty="0" smtClean="0"/>
              <a:t>فرٌس </a:t>
            </a:r>
            <a:r>
              <a:rPr lang="ar-SA" sz="2200" b="1" dirty="0"/>
              <a:t>َ للزبير بن العوام </a:t>
            </a:r>
            <a:r>
              <a:rPr lang="ar-SA" sz="2200" b="1" dirty="0" smtClean="0"/>
              <a:t>وفرس للمقداد بن الأسود – رضي الله عنهم-  </a:t>
            </a:r>
            <a:r>
              <a:rPr lang="ar-SA" sz="2200" b="1" dirty="0"/>
              <a:t>وكان معهم سبعون بعيرا يتعاقبون على </a:t>
            </a:r>
            <a:r>
              <a:rPr lang="ar-SA" sz="2200" b="1" dirty="0" smtClean="0"/>
              <a:t>ركوبها.</a:t>
            </a:r>
            <a:br>
              <a:rPr lang="ar-SA" sz="2200" b="1" dirty="0" smtClean="0"/>
            </a:br>
            <a:r>
              <a:rPr lang="ar-SA" sz="2200" b="1" dirty="0"/>
              <a:t/>
            </a:r>
            <a:br>
              <a:rPr lang="ar-SA" sz="2200" b="1" dirty="0"/>
            </a:br>
            <a:r>
              <a:rPr lang="ar-SA" sz="2200" b="1" dirty="0">
                <a:solidFill>
                  <a:schemeClr val="accent2">
                    <a:lumMod val="50000"/>
                  </a:schemeClr>
                </a:solidFill>
              </a:rPr>
              <a:t>عدة الكفار ( أبو سفيان ينجو </a:t>
            </a:r>
            <a:r>
              <a:rPr lang="ar-SA" sz="2200" b="1" dirty="0" smtClean="0">
                <a:solidFill>
                  <a:schemeClr val="accent2">
                    <a:lumMod val="50000"/>
                  </a:schemeClr>
                </a:solidFill>
              </a:rPr>
              <a:t>بالقافلة): </a:t>
            </a:r>
            <a:r>
              <a:rPr lang="ar-SA" sz="2200" b="1" dirty="0" smtClean="0"/>
              <a:t/>
            </a:r>
            <a:br>
              <a:rPr lang="ar-SA" sz="2200" b="1" dirty="0" smtClean="0"/>
            </a:br>
            <a:r>
              <a:rPr lang="ar-SA" sz="2200" b="1" dirty="0"/>
              <a:t>خرج أبو جهل على رأس جيش من قريش في </a:t>
            </a:r>
            <a:r>
              <a:rPr lang="ar-SA" sz="2200" b="1" dirty="0" smtClean="0"/>
              <a:t>نحو 1000 ألف مقاتل وهم </a:t>
            </a:r>
            <a:r>
              <a:rPr lang="ar-SA" sz="2200" b="1" dirty="0"/>
              <a:t>في </a:t>
            </a:r>
            <a:r>
              <a:rPr lang="ar-SA" sz="2200" b="1" dirty="0" smtClean="0"/>
              <a:t>غاية البطر </a:t>
            </a:r>
            <a:r>
              <a:rPr lang="ar-SA" sz="2200" b="1" dirty="0"/>
              <a:t>والخيلاء حين خروجهم، اعتمادا على كثرة عددهم وعدتهم، واستطاع أبو سفيان </a:t>
            </a:r>
            <a:r>
              <a:rPr lang="ar-SA" sz="2200" b="1" dirty="0" smtClean="0"/>
              <a:t>أن يغير </a:t>
            </a:r>
            <a:r>
              <a:rPr lang="ar-SA" sz="2200" b="1" dirty="0"/>
              <a:t>مسيرة القافلة حيث أفلت من يد </a:t>
            </a:r>
            <a:r>
              <a:rPr lang="ar-SA" sz="2200" b="1" dirty="0" smtClean="0"/>
              <a:t>المسلمين</a:t>
            </a:r>
            <a:r>
              <a:rPr lang="ar-SA" sz="2200" b="1" dirty="0"/>
              <a:t>.</a:t>
            </a:r>
            <a:r>
              <a:rPr lang="ar-SA" sz="2200" b="1" dirty="0" smtClean="0"/>
              <a:t/>
            </a:r>
            <a:br>
              <a:rPr lang="ar-SA" sz="2200" b="1" dirty="0" smtClean="0"/>
            </a:br>
            <a:r>
              <a:rPr lang="ar-SA" sz="2200" b="1" dirty="0" smtClean="0">
                <a:solidFill>
                  <a:schemeClr val="accent2">
                    <a:lumMod val="50000"/>
                  </a:schemeClr>
                </a:solidFill>
              </a:rPr>
              <a:t/>
            </a:r>
            <a:br>
              <a:rPr lang="ar-SA" sz="2200" b="1" dirty="0" smtClean="0">
                <a:solidFill>
                  <a:schemeClr val="accent2">
                    <a:lumMod val="50000"/>
                  </a:schemeClr>
                </a:solidFill>
              </a:rPr>
            </a:br>
            <a:r>
              <a:rPr lang="ar-SA" sz="2200" b="1" dirty="0">
                <a:solidFill>
                  <a:schemeClr val="accent2">
                    <a:lumMod val="50000"/>
                  </a:schemeClr>
                </a:solidFill>
              </a:rPr>
              <a:t>قتال </a:t>
            </a:r>
            <a:r>
              <a:rPr lang="ar-SA" sz="2200" b="1" dirty="0" smtClean="0">
                <a:solidFill>
                  <a:schemeClr val="accent2">
                    <a:lumMod val="50000"/>
                  </a:schemeClr>
                </a:solidFill>
              </a:rPr>
              <a:t>الملائكة </a:t>
            </a:r>
            <a:r>
              <a:rPr lang="ar-SA" sz="2200" b="1" dirty="0">
                <a:solidFill>
                  <a:schemeClr val="accent2">
                    <a:lumMod val="50000"/>
                  </a:schemeClr>
                </a:solidFill>
              </a:rPr>
              <a:t>مع </a:t>
            </a:r>
            <a:r>
              <a:rPr lang="ar-SA" sz="2200" b="1" dirty="0" smtClean="0">
                <a:solidFill>
                  <a:schemeClr val="accent2">
                    <a:lumMod val="50000"/>
                  </a:schemeClr>
                </a:solidFill>
              </a:rPr>
              <a:t>المسلمين:</a:t>
            </a:r>
            <a:r>
              <a:rPr lang="ar-SA" sz="2200" b="1" dirty="0" smtClean="0"/>
              <a:t>انطوت</a:t>
            </a:r>
            <a:r>
              <a:rPr lang="ar-SA" sz="2200" b="1" dirty="0" smtClean="0">
                <a:solidFill>
                  <a:schemeClr val="accent2">
                    <a:lumMod val="50000"/>
                  </a:schemeClr>
                </a:solidFill>
              </a:rPr>
              <a:t> </a:t>
            </a:r>
            <a:r>
              <a:rPr lang="ar-SA" sz="2200" b="1" dirty="0"/>
              <a:t>معركة بدر على معجزة من أعظم معجزات التأييد والنصر للمسلمين، فقد </a:t>
            </a:r>
            <a:r>
              <a:rPr lang="ar-SA" sz="2200" b="1" dirty="0" smtClean="0"/>
              <a:t>أمدهم </a:t>
            </a:r>
            <a:r>
              <a:rPr lang="ar-SA" sz="2200" b="1" dirty="0"/>
              <a:t>الله تعالى فيها بملائكة يقاتلون معهم، وقاموا بكل ما يمكن أن يكون سببا لنصر المسلمين، </a:t>
            </a:r>
            <a:r>
              <a:rPr lang="ar-SA" sz="2200" b="1" dirty="0" smtClean="0"/>
              <a:t>من تبشيرهم </a:t>
            </a:r>
            <a:r>
              <a:rPr lang="ar-SA" sz="2200" b="1" dirty="0"/>
              <a:t>بالنصر، ومن تثبيتهم بما ألقوه في قلوبهم من بواعث الأمل والطمئنان والثبات، </a:t>
            </a:r>
            <a:r>
              <a:rPr lang="ar-SA" sz="2200" b="1" dirty="0" smtClean="0"/>
              <a:t>وبما أظهروه </a:t>
            </a:r>
            <a:r>
              <a:rPr lang="ar-SA" sz="2200" b="1" dirty="0"/>
              <a:t>للمسلمين من أنهم معانون من الله تعالى، بل وبما قام بعض الملائكة من </a:t>
            </a:r>
            <a:r>
              <a:rPr lang="ar-SA" sz="2200" b="1" dirty="0" smtClean="0"/>
              <a:t>الاشتراك الفعلي </a:t>
            </a:r>
            <a:r>
              <a:rPr lang="ar-SA" sz="2200" b="1" dirty="0"/>
              <a:t>في </a:t>
            </a:r>
            <a:r>
              <a:rPr lang="ar-SA" sz="2200" b="1" dirty="0" smtClean="0"/>
              <a:t>القتال.</a:t>
            </a:r>
            <a:endParaRPr lang="ar-SA" sz="22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85" r="4032" b="22587"/>
          <a:stretch/>
        </p:blipFill>
        <p:spPr>
          <a:xfrm>
            <a:off x="0" y="0"/>
            <a:ext cx="6082290" cy="6858000"/>
          </a:xfrm>
          <a:prstGeom prst="rect">
            <a:avLst/>
          </a:prstGeom>
        </p:spPr>
      </p:pic>
    </p:spTree>
    <p:extLst>
      <p:ext uri="{BB962C8B-B14F-4D97-AF65-F5344CB8AC3E}">
        <p14:creationId xmlns:p14="http://schemas.microsoft.com/office/powerpoint/2010/main" val="34861092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4" name="Content Placeholder 3"/>
          <p:cNvSpPr>
            <a:spLocks noGrp="1"/>
          </p:cNvSpPr>
          <p:nvPr>
            <p:ph sz="half" idx="2"/>
          </p:nvPr>
        </p:nvSpPr>
        <p:spPr>
          <a:xfrm>
            <a:off x="6714698" y="297074"/>
            <a:ext cx="5076967" cy="342876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ar-SA" b="1" dirty="0"/>
              <a:t>نتيجة </a:t>
            </a:r>
            <a:r>
              <a:rPr lang="ar-SA" b="1" dirty="0" smtClean="0"/>
              <a:t>المعركة:</a:t>
            </a:r>
          </a:p>
          <a:p>
            <a:pPr marL="0" indent="0">
              <a:buNone/>
            </a:pPr>
            <a:r>
              <a:rPr lang="ar-SA" dirty="0" smtClean="0"/>
              <a:t>1. أول </a:t>
            </a:r>
            <a:r>
              <a:rPr lang="ar-SA" dirty="0"/>
              <a:t>نصر للمسلمين على المشركين لذلك سماها الله </a:t>
            </a:r>
            <a:r>
              <a:rPr lang="ar-SA" dirty="0" smtClean="0"/>
              <a:t>– عز وجل- </a:t>
            </a:r>
            <a:r>
              <a:rPr lang="ar-SA" dirty="0"/>
              <a:t>بيوم الفرقان؛ لأنه فرق </a:t>
            </a:r>
            <a:r>
              <a:rPr lang="ar-SA" dirty="0" smtClean="0"/>
              <a:t>بين الحق </a:t>
            </a:r>
            <a:r>
              <a:rPr lang="ar-SA" dirty="0"/>
              <a:t>والباطل.</a:t>
            </a:r>
            <a:br>
              <a:rPr lang="ar-SA" dirty="0"/>
            </a:br>
            <a:r>
              <a:rPr lang="ar-SA" dirty="0" smtClean="0"/>
              <a:t>2. أول </a:t>
            </a:r>
            <a:r>
              <a:rPr lang="ar-SA" dirty="0"/>
              <a:t>هزيمة للكفار وبداية النهاية </a:t>
            </a:r>
            <a:r>
              <a:rPr lang="ar-SA" dirty="0" smtClean="0"/>
              <a:t>للشرك.</a:t>
            </a:r>
          </a:p>
          <a:p>
            <a:pPr marL="0" indent="0">
              <a:buNone/>
            </a:pPr>
            <a:r>
              <a:rPr lang="ar-SA" dirty="0"/>
              <a:t>3</a:t>
            </a:r>
            <a:r>
              <a:rPr lang="ar-SA" dirty="0" smtClean="0"/>
              <a:t>. مصرع </a:t>
            </a:r>
            <a:r>
              <a:rPr lang="ar-SA" dirty="0"/>
              <a:t>قادة الكفر والعناد والتكبر.</a:t>
            </a:r>
            <a:br>
              <a:rPr lang="ar-SA" dirty="0"/>
            </a:br>
            <a:r>
              <a:rPr lang="ar-SA" dirty="0" smtClean="0"/>
              <a:t>4. قتل </a:t>
            </a:r>
            <a:r>
              <a:rPr lang="ar-SA" dirty="0"/>
              <a:t>من المشركين سبعون مشركا وأسر سبعون.</a:t>
            </a:r>
            <a:br>
              <a:rPr lang="ar-SA" dirty="0"/>
            </a:br>
            <a:r>
              <a:rPr lang="ar-SA" dirty="0" smtClean="0"/>
              <a:t>5. استشهد </a:t>
            </a:r>
            <a:r>
              <a:rPr lang="ar-SA" dirty="0"/>
              <a:t>من المسلمين أربعة عشر شهيدا</a:t>
            </a:r>
            <a:r>
              <a:rPr lang="ar-SA" dirty="0" smtClean="0"/>
              <a:t> </a:t>
            </a:r>
            <a:endParaRPr lang="ar-SA" dirty="0"/>
          </a:p>
        </p:txBody>
      </p:sp>
    </p:spTree>
    <p:extLst>
      <p:ext uri="{BB962C8B-B14F-4D97-AF65-F5344CB8AC3E}">
        <p14:creationId xmlns:p14="http://schemas.microsoft.com/office/powerpoint/2010/main" val="20012119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806" t="30040" r="17612" b="12818"/>
          <a:stretch/>
        </p:blipFill>
        <p:spPr>
          <a:xfrm>
            <a:off x="860774" y="701923"/>
            <a:ext cx="10603863" cy="6022097"/>
          </a:xfrm>
          <a:prstGeom prst="rect">
            <a:avLst/>
          </a:prstGeom>
        </p:spPr>
      </p:pic>
    </p:spTree>
    <p:extLst>
      <p:ext uri="{BB962C8B-B14F-4D97-AF65-F5344CB8AC3E}">
        <p14:creationId xmlns:p14="http://schemas.microsoft.com/office/powerpoint/2010/main" val="4023431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Words>
  <Application>Microsoft Office PowerPoint</Application>
  <PresentationFormat>Widescreen</PresentationFormat>
  <Paragraphs>10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غزوة بدر</vt:lpstr>
      <vt:lpstr>عدة المسلمين ( الجيش الإسلمي في بدر) :  خرج رسول الله -صلى الله عليه وسلم- ومعه 313 مقاتلا َ وفرسان، فرٌس َ للزبير بن العوام وفرس للمقداد بن الأسود – رضي الله عنهم-  وكان معهم سبعون بعيرا يتعاقبون على ركوبها.  عدة الكفار ( أبو سفيان ينجو بالقافلة):  خرج أبو جهل على رأس جيش من قريش في نحو 1000 ألف مقاتل وهم في غاية البطر والخيلاء حين خروجهم، اعتمادا على كثرة عددهم وعدتهم، واستطاع أبو سفيان أن يغير مسيرة القافلة حيث أفلت من يد المسلمين.  قتال الملائكة مع المسلمين:انطوت معركة بدر على معجزة من أعظم معجزات التأييد والنصر للمسلمين، فقد أمدهم الله تعالى فيها بملائكة يقاتلون معهم، وقاموا بكل ما يمكن أن يكون سببا لنصر المسلمين، من تبشيرهم بالنصر، ومن تثبيتهم بما ألقوه في قلوبهم من بواعث الأمل والطمئنان والثبات، وبما أظهروه للمسلمين من أنهم معانون من الله تعالى، بل وبما قام بعض الملائكة من الاشتراك الفعلي في القتال.</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Afnan Ahmed</dc:creator>
  <cp:lastModifiedBy>Afnan Ahmed</cp:lastModifiedBy>
  <cp:revision>7</cp:revision>
  <dcterms:created xsi:type="dcterms:W3CDTF">2021-11-02T20:22:01Z</dcterms:created>
  <dcterms:modified xsi:type="dcterms:W3CDTF">2021-11-02T21:20:19Z</dcterms:modified>
</cp:coreProperties>
</file>