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001"/>
    <a:srgbClr val="BC85B2"/>
    <a:srgbClr val="EADEEE"/>
    <a:srgbClr val="DDC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2AE-0AC2-4EBA-8442-D16BF743FF04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04D0-87D6-4BFD-A5F4-59105CEDF4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69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2AE-0AC2-4EBA-8442-D16BF743FF04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04D0-87D6-4BFD-A5F4-59105CEDF4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728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2AE-0AC2-4EBA-8442-D16BF743FF04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04D0-87D6-4BFD-A5F4-59105CEDF4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2604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لصورة 9"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3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2AE-0AC2-4EBA-8442-D16BF743FF04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04D0-87D6-4BFD-A5F4-59105CEDF4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935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2AE-0AC2-4EBA-8442-D16BF743FF04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04D0-87D6-4BFD-A5F4-59105CEDF4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561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2AE-0AC2-4EBA-8442-D16BF743FF04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04D0-87D6-4BFD-A5F4-59105CEDF4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561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2AE-0AC2-4EBA-8442-D16BF743FF04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04D0-87D6-4BFD-A5F4-59105CEDF4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349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2AE-0AC2-4EBA-8442-D16BF743FF04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04D0-87D6-4BFD-A5F4-59105CEDF4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421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2AE-0AC2-4EBA-8442-D16BF743FF04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04D0-87D6-4BFD-A5F4-59105CEDF4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253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2AE-0AC2-4EBA-8442-D16BF743FF04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04D0-87D6-4BFD-A5F4-59105CEDF4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965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C2AE-0AC2-4EBA-8442-D16BF743FF04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04D0-87D6-4BFD-A5F4-59105CEDF4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796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C2AE-0AC2-4EBA-8442-D16BF743FF04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804D0-87D6-4BFD-A5F4-59105CEDF4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653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7853" y="750627"/>
            <a:ext cx="498143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تقرير عن: .........................</a:t>
            </a:r>
            <a:br>
              <a:rPr lang="ar-SA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اسم الطالب:.......................</a:t>
            </a:r>
            <a:br>
              <a:rPr lang="ar-SA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الصف: ...........................</a:t>
            </a:r>
            <a:endParaRPr lang="ar-SA" sz="36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955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611" t="25062" r="22978" b="16999"/>
          <a:stretch/>
        </p:blipFill>
        <p:spPr>
          <a:xfrm>
            <a:off x="0" y="0"/>
            <a:ext cx="12192000" cy="70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092" y="127202"/>
            <a:ext cx="2946780" cy="819493"/>
          </a:xfrm>
        </p:spPr>
        <p:txBody>
          <a:bodyPr>
            <a:noAutofit/>
          </a:bodyPr>
          <a:lstStyle/>
          <a:p>
            <a:r>
              <a:rPr lang="ar-SA" sz="3600" dirty="0" smtClean="0"/>
              <a:t>الإسراء والمعراج</a:t>
            </a:r>
            <a:endParaRPr lang="ar-SA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7614810" y="1463405"/>
            <a:ext cx="3588720" cy="14585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cs typeface="+mj-cs"/>
              </a:rPr>
              <a:t>الإسراء: هو الانتقال من المسجد الحرام إلى </a:t>
            </a:r>
            <a:r>
              <a:rPr lang="ar-SA" sz="2400" dirty="0" smtClean="0">
                <a:solidFill>
                  <a:schemeClr val="tx1"/>
                </a:solidFill>
                <a:cs typeface="+mj-cs"/>
              </a:rPr>
              <a:t>المسجد</a:t>
            </a:r>
            <a:r>
              <a:rPr lang="ar-SA" sz="2800" dirty="0" smtClean="0">
                <a:solidFill>
                  <a:schemeClr val="tx1"/>
                </a:solidFill>
                <a:cs typeface="+mj-cs"/>
              </a:rPr>
              <a:t> الأقصى بالجسد والروح.</a:t>
            </a:r>
            <a:endParaRPr lang="ar-SA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95350" y="383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ar-SA" alt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ar-SA" alt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06220" y="1426043"/>
            <a:ext cx="4289465" cy="1354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cs typeface="+mj-cs"/>
              </a:rPr>
              <a:t>المعراج: هو الصعود بالنبي –صلى الله عليه وسلم- من المسجد الأقصى إلى السموات العلى وما فوقهن.</a:t>
            </a:r>
            <a:endParaRPr lang="ar-SA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83139" y="3367215"/>
            <a:ext cx="4814883" cy="35931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أبرز أحداثها:</a:t>
            </a:r>
            <a:r>
              <a:rPr lang="ar-SA" sz="2400" dirty="0" smtClean="0">
                <a:cs typeface="+mj-cs"/>
              </a:rPr>
              <a:t/>
            </a:r>
            <a:br>
              <a:rPr lang="ar-SA" sz="2400" dirty="0" smtClean="0">
                <a:cs typeface="+mj-cs"/>
              </a:rPr>
            </a:br>
            <a:r>
              <a:rPr lang="ar-SA" sz="2400" dirty="0" smtClean="0">
                <a:cs typeface="+mj-cs"/>
              </a:rPr>
              <a:t>1. الالتقاء بالأنبياء –عليهم السلام- والصلاة بهم إمامًا في المسجد الأقصى</a:t>
            </a:r>
            <a:br>
              <a:rPr lang="ar-SA" sz="2400" dirty="0" smtClean="0">
                <a:cs typeface="+mj-cs"/>
              </a:rPr>
            </a:br>
            <a:r>
              <a:rPr lang="ar-SA" sz="2400" dirty="0" smtClean="0">
                <a:cs typeface="+mj-cs"/>
              </a:rPr>
              <a:t>2. رؤية بعض الأمور الغيبية مثل البيت المعمور- الجنة والنار- سدرة المنتهى</a:t>
            </a:r>
            <a:br>
              <a:rPr lang="ar-SA" sz="2400" dirty="0" smtClean="0">
                <a:cs typeface="+mj-cs"/>
              </a:rPr>
            </a:br>
            <a:r>
              <a:rPr lang="ar-SA" sz="2400" dirty="0" smtClean="0">
                <a:cs typeface="+mj-cs"/>
              </a:rPr>
              <a:t>3. عرض على النبي –صلى الله عليه وسلم اللبن والخمر، فاختار اللبن.</a:t>
            </a:r>
            <a:br>
              <a:rPr lang="ar-SA" sz="2400" dirty="0" smtClean="0">
                <a:cs typeface="+mj-cs"/>
              </a:rPr>
            </a:br>
            <a:r>
              <a:rPr lang="ar-SA" sz="2400" dirty="0" smtClean="0">
                <a:cs typeface="+mj-cs"/>
              </a:rPr>
              <a:t>4. فرضت الصلاة على أمة محمد –صلى الله عليه وسلم-.</a:t>
            </a:r>
            <a:endParaRPr lang="ar-SA" sz="2400" dirty="0">
              <a:cs typeface="+mj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118461" y="3954820"/>
            <a:ext cx="4581417" cy="24179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cs typeface="+mj-cs"/>
              </a:rPr>
              <a:t>تاريخها: </a:t>
            </a:r>
            <a:r>
              <a:rPr lang="ar-SA" sz="2800" dirty="0">
                <a:cs typeface="+mj-cs"/>
              </a:rPr>
              <a:t>السنة العاشرة من البعثة.</a:t>
            </a:r>
          </a:p>
          <a:p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مدتها: </a:t>
            </a:r>
            <a:r>
              <a:rPr lang="ar-SA" sz="2800" dirty="0">
                <a:cs typeface="+mj-cs"/>
              </a:rPr>
              <a:t>جزء يسير من الليل.</a:t>
            </a:r>
          </a:p>
          <a:p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cs typeface="+mj-cs"/>
              </a:rPr>
              <a:t>الوسيلة: </a:t>
            </a:r>
            <a:r>
              <a:rPr lang="ar-SA" sz="2800" dirty="0">
                <a:cs typeface="+mj-cs"/>
              </a:rPr>
              <a:t>البراق</a:t>
            </a:r>
          </a:p>
          <a:p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cs typeface="+mj-cs"/>
              </a:rPr>
              <a:t>الصحبة: </a:t>
            </a:r>
            <a:r>
              <a:rPr lang="ar-SA" sz="2800" dirty="0">
                <a:cs typeface="+mj-cs"/>
              </a:rPr>
              <a:t>جبريل –عليه السلام-</a:t>
            </a:r>
          </a:p>
          <a:p>
            <a:endParaRPr lang="ar-SA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007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54" y="0"/>
            <a:ext cx="12515854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952" y="133208"/>
            <a:ext cx="3342564" cy="1258959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chemeClr val="bg1"/>
                </a:solidFill>
              </a:rPr>
              <a:t>الإسراء والمعراج</a:t>
            </a:r>
            <a:endParaRPr lang="ar-SA" sz="4000" b="1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055893" y="1525375"/>
            <a:ext cx="4913194" cy="3370997"/>
          </a:xfrm>
          <a:prstGeom prst="wedgeRoundRectCallout">
            <a:avLst>
              <a:gd name="adj1" fmla="val 9723"/>
              <a:gd name="adj2" fmla="val 6978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600" b="1" dirty="0" smtClean="0">
                <a:solidFill>
                  <a:srgbClr val="FFFF00"/>
                </a:solidFill>
                <a:cs typeface="+mj-cs"/>
              </a:rPr>
              <a:t>الحكمة </a:t>
            </a:r>
            <a:r>
              <a:rPr lang="ar-SA" sz="2600" b="1" dirty="0">
                <a:solidFill>
                  <a:srgbClr val="FFFF00"/>
                </a:solidFill>
                <a:cs typeface="+mj-cs"/>
              </a:rPr>
              <a:t>من اختيار المسجد الأقصى:</a:t>
            </a:r>
          </a:p>
          <a:p>
            <a:r>
              <a:rPr lang="ar-SA" sz="2600" b="1" dirty="0" smtClean="0">
                <a:solidFill>
                  <a:schemeClr val="tx1"/>
                </a:solidFill>
                <a:cs typeface="+mj-cs"/>
              </a:rPr>
              <a:t>-</a:t>
            </a:r>
            <a:r>
              <a:rPr lang="ar-SA" sz="26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ar-SA" sz="2600" b="1" dirty="0">
                <a:solidFill>
                  <a:schemeClr val="tx1"/>
                </a:solidFill>
                <a:cs typeface="+mj-cs"/>
              </a:rPr>
              <a:t>بيان عظم مكانته وأهميته، فهو أولى القبلتين، ومن المساجد التي تشد لها الرحال.</a:t>
            </a:r>
            <a:br>
              <a:rPr lang="ar-SA" sz="2600" b="1" dirty="0">
                <a:solidFill>
                  <a:schemeClr val="tx1"/>
                </a:solidFill>
                <a:cs typeface="+mj-cs"/>
              </a:rPr>
            </a:br>
            <a:r>
              <a:rPr lang="ar-SA" sz="2600" b="1" dirty="0" smtClean="0">
                <a:solidFill>
                  <a:schemeClr val="tx1"/>
                </a:solidFill>
                <a:cs typeface="+mj-cs"/>
              </a:rPr>
              <a:t>- التأكيد </a:t>
            </a:r>
            <a:r>
              <a:rPr lang="ar-SA" sz="2600" b="1" dirty="0">
                <a:solidFill>
                  <a:schemeClr val="tx1"/>
                </a:solidFill>
                <a:cs typeface="+mj-cs"/>
              </a:rPr>
              <a:t>على أن دين الأنبياء واحد وهو الإسلام.</a:t>
            </a:r>
            <a:br>
              <a:rPr lang="ar-SA" sz="2600" b="1" dirty="0">
                <a:solidFill>
                  <a:schemeClr val="tx1"/>
                </a:solidFill>
                <a:cs typeface="+mj-cs"/>
              </a:rPr>
            </a:br>
            <a:r>
              <a:rPr lang="ar-SA" sz="2600" b="1" dirty="0" smtClean="0">
                <a:solidFill>
                  <a:schemeClr val="tx1"/>
                </a:solidFill>
                <a:cs typeface="+mj-cs"/>
              </a:rPr>
              <a:t>- إشارة </a:t>
            </a:r>
            <a:r>
              <a:rPr lang="ar-SA" sz="2600" b="1" dirty="0">
                <a:solidFill>
                  <a:schemeClr val="tx1"/>
                </a:solidFill>
                <a:cs typeface="+mj-cs"/>
              </a:rPr>
              <a:t>إلى أن رسالة الإسلام للناس كافة.</a:t>
            </a:r>
            <a:endParaRPr lang="ar-SA" sz="2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79696" y="2892426"/>
            <a:ext cx="4913194" cy="3370997"/>
          </a:xfrm>
          <a:prstGeom prst="wedgeRoundRectCallout">
            <a:avLst>
              <a:gd name="adj1" fmla="val 9723"/>
              <a:gd name="adj2" fmla="val 6978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600" b="1" dirty="0" smtClean="0">
              <a:solidFill>
                <a:srgbClr val="FFFF00"/>
              </a:solidFill>
              <a:latin typeface="LotusResalaBold-Regular"/>
              <a:cs typeface="+mj-cs"/>
            </a:endParaRPr>
          </a:p>
          <a:p>
            <a:r>
              <a:rPr lang="ar-SA" sz="2600" b="1" dirty="0" smtClean="0">
                <a:solidFill>
                  <a:srgbClr val="FFFF00"/>
                </a:solidFill>
                <a:latin typeface="LotusResalaBold-Regular"/>
                <a:cs typeface="+mj-cs"/>
              </a:rPr>
              <a:t>الدروس من </a:t>
            </a:r>
            <a:r>
              <a:rPr lang="ar-SA" sz="2600" b="1" dirty="0">
                <a:solidFill>
                  <a:srgbClr val="FFFF00"/>
                </a:solidFill>
                <a:latin typeface="LotusResalaBold-Regular"/>
                <a:cs typeface="+mj-cs"/>
              </a:rPr>
              <a:t>رحلة </a:t>
            </a:r>
            <a:r>
              <a:rPr lang="ar-SA" sz="2600" b="1" dirty="0" smtClean="0">
                <a:solidFill>
                  <a:srgbClr val="FFFF00"/>
                </a:solidFill>
                <a:latin typeface="LotusResalaBold-Regular"/>
                <a:cs typeface="+mj-cs"/>
              </a:rPr>
              <a:t>الإسراء والمعراج</a:t>
            </a:r>
            <a:r>
              <a:rPr lang="ar-SA" sz="2600" b="1" dirty="0">
                <a:solidFill>
                  <a:srgbClr val="FFFF00"/>
                </a:solidFill>
                <a:latin typeface="LotusResalaBold-Regular"/>
                <a:cs typeface="+mj-cs"/>
              </a:rPr>
              <a:t>:</a:t>
            </a:r>
            <a:r>
              <a:rPr lang="ar-SA" sz="2600" b="1" dirty="0">
                <a:solidFill>
                  <a:srgbClr val="00ADEE"/>
                </a:solidFill>
                <a:latin typeface="LotusResalaBold-Regular"/>
                <a:cs typeface="+mj-cs"/>
              </a:rPr>
              <a:t/>
            </a:r>
            <a:br>
              <a:rPr lang="ar-SA" sz="2600" b="1" dirty="0">
                <a:solidFill>
                  <a:srgbClr val="00ADEE"/>
                </a:solidFill>
                <a:latin typeface="LotusResalaBold-Regular"/>
                <a:cs typeface="+mj-cs"/>
              </a:rPr>
            </a:br>
            <a:r>
              <a:rPr lang="ar-SA" sz="2600" b="1" dirty="0">
                <a:solidFill>
                  <a:srgbClr val="242021"/>
                </a:solidFill>
                <a:latin typeface="LotusResalalight-Regular"/>
                <a:cs typeface="+mj-cs"/>
              </a:rPr>
              <a:t>- العبودية لله أعلى مقام للبشر.</a:t>
            </a:r>
            <a:br>
              <a:rPr lang="ar-SA" sz="2600" b="1" dirty="0">
                <a:solidFill>
                  <a:srgbClr val="242021"/>
                </a:solidFill>
                <a:latin typeface="LotusResalalight-Regular"/>
                <a:cs typeface="+mj-cs"/>
              </a:rPr>
            </a:br>
            <a:r>
              <a:rPr lang="ar-SA" sz="2600" b="1" dirty="0">
                <a:solidFill>
                  <a:srgbClr val="242021"/>
                </a:solidFill>
                <a:latin typeface="LotusResalalight-Regular"/>
                <a:cs typeface="+mj-cs"/>
              </a:rPr>
              <a:t>- الثقة بنصر </a:t>
            </a:r>
            <a:r>
              <a:rPr lang="ar-SA" sz="2600" b="1" dirty="0" smtClean="0">
                <a:solidFill>
                  <a:srgbClr val="242021"/>
                </a:solidFill>
                <a:latin typeface="LotusResalalight-Regular"/>
                <a:cs typeface="+mj-cs"/>
              </a:rPr>
              <a:t>الله –عز وجل- وتأييده </a:t>
            </a:r>
            <a:r>
              <a:rPr lang="ar-SA" sz="2600" b="1" dirty="0">
                <a:solidFill>
                  <a:srgbClr val="242021"/>
                </a:solidFill>
                <a:latin typeface="LotusResalalight-Regular"/>
                <a:cs typeface="+mj-cs"/>
              </a:rPr>
              <a:t>لعباده المؤمنين.</a:t>
            </a:r>
            <a:br>
              <a:rPr lang="ar-SA" sz="2600" b="1" dirty="0">
                <a:solidFill>
                  <a:srgbClr val="242021"/>
                </a:solidFill>
                <a:latin typeface="LotusResalalight-Regular"/>
                <a:cs typeface="+mj-cs"/>
              </a:rPr>
            </a:br>
            <a:r>
              <a:rPr lang="ar-SA" sz="2600" b="1" dirty="0">
                <a:solidFill>
                  <a:srgbClr val="242021"/>
                </a:solidFill>
                <a:latin typeface="LotusResalalight-Regular"/>
                <a:cs typeface="+mj-cs"/>
              </a:rPr>
              <a:t>- الإسلام دين الهداية والفطرة.</a:t>
            </a:r>
            <a:br>
              <a:rPr lang="ar-SA" sz="2600" b="1" dirty="0">
                <a:solidFill>
                  <a:srgbClr val="242021"/>
                </a:solidFill>
                <a:latin typeface="LotusResalalight-Regular"/>
                <a:cs typeface="+mj-cs"/>
              </a:rPr>
            </a:br>
            <a:r>
              <a:rPr lang="ar-SA" sz="2600" b="1" dirty="0">
                <a:solidFill>
                  <a:srgbClr val="242021"/>
                </a:solidFill>
                <a:latin typeface="LotusResalalight-Regular"/>
                <a:cs typeface="+mj-cs"/>
              </a:rPr>
              <a:t>- التعليم بالمشاهدة والنظر </a:t>
            </a:r>
            <a:r>
              <a:rPr lang="ar-SA" sz="2600" b="1" dirty="0" smtClean="0">
                <a:solidFill>
                  <a:srgbClr val="242021"/>
                </a:solidFill>
                <a:latin typeface="LotusResalalight-Regular"/>
                <a:cs typeface="+mj-cs"/>
              </a:rPr>
              <a:t>ترسيخ للمعلومات</a:t>
            </a:r>
            <a:r>
              <a:rPr lang="ar-SA" sz="2600" b="1" dirty="0">
                <a:solidFill>
                  <a:srgbClr val="242021"/>
                </a:solidFill>
                <a:latin typeface="LotusResalalight-Regular"/>
                <a:cs typeface="+mj-cs"/>
              </a:rPr>
              <a:t/>
            </a:r>
            <a:br>
              <a:rPr lang="ar-SA" sz="2600" b="1" dirty="0">
                <a:solidFill>
                  <a:srgbClr val="242021"/>
                </a:solidFill>
                <a:latin typeface="LotusResalalight-Regular"/>
                <a:cs typeface="+mj-cs"/>
              </a:rPr>
            </a:br>
            <a:r>
              <a:rPr lang="ar-SA" sz="2600" b="1" dirty="0">
                <a:solidFill>
                  <a:srgbClr val="242021"/>
                </a:solidFill>
                <a:latin typeface="LotusResalalight-Regular"/>
                <a:cs typeface="+mj-cs"/>
              </a:rPr>
              <a:t>- أهمية الصلاة فهي عماد </a:t>
            </a:r>
            <a:r>
              <a:rPr lang="ar-SA" sz="2600" b="1" dirty="0" smtClean="0">
                <a:solidFill>
                  <a:srgbClr val="242021"/>
                </a:solidFill>
                <a:latin typeface="LotusResalalight-Regular"/>
                <a:cs typeface="+mj-cs"/>
              </a:rPr>
              <a:t>الدين</a:t>
            </a:r>
            <a:r>
              <a:rPr lang="ar-SA" sz="2600" b="1" dirty="0" smtClean="0">
                <a:cs typeface="+mj-cs"/>
              </a:rPr>
              <a:t>.</a:t>
            </a:r>
            <a:r>
              <a:rPr lang="ar-SA" sz="2600" b="1" dirty="0">
                <a:cs typeface="+mj-cs"/>
              </a:rPr>
              <a:t/>
            </a:r>
            <a:br>
              <a:rPr lang="ar-SA" sz="2600" b="1" dirty="0">
                <a:cs typeface="+mj-cs"/>
              </a:rPr>
            </a:br>
            <a:endParaRPr lang="ar-SA" sz="2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482916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806" t="30040" r="17612" b="12818"/>
          <a:stretch/>
        </p:blipFill>
        <p:spPr>
          <a:xfrm>
            <a:off x="860774" y="701923"/>
            <a:ext cx="10603863" cy="60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4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95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LotusResalaBold-Regular</vt:lpstr>
      <vt:lpstr>LotusResalalight-Regular</vt:lpstr>
      <vt:lpstr>Times New Roman</vt:lpstr>
      <vt:lpstr>Office Theme</vt:lpstr>
      <vt:lpstr>PowerPoint Presentation</vt:lpstr>
      <vt:lpstr>الإسراء والمعراج</vt:lpstr>
      <vt:lpstr>الإسراء والمعراج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Afnan Ahmed</dc:creator>
  <cp:lastModifiedBy>Afnan Ahmed</cp:lastModifiedBy>
  <cp:revision>9</cp:revision>
  <dcterms:created xsi:type="dcterms:W3CDTF">2021-11-02T09:43:48Z</dcterms:created>
  <dcterms:modified xsi:type="dcterms:W3CDTF">2021-11-02T10:37:51Z</dcterms:modified>
</cp:coreProperties>
</file>