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9" r:id="rId3"/>
    <p:sldId id="260" r:id="rId4"/>
    <p:sldId id="257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B2C8"/>
    <a:srgbClr val="163B56"/>
    <a:srgbClr val="144C6F"/>
    <a:srgbClr val="F6BF7A"/>
    <a:srgbClr val="A9CF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2762-DE6B-4003-8C35-ABFD164E71E3}" type="datetimeFigureOut">
              <a:rPr lang="ar-SA" smtClean="0"/>
              <a:t>27/03/1443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65EE-8E22-4BE5-8AF9-28222E9555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82208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2762-DE6B-4003-8C35-ABFD164E71E3}" type="datetimeFigureOut">
              <a:rPr lang="ar-SA" smtClean="0"/>
              <a:t>27/03/1443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65EE-8E22-4BE5-8AF9-28222E9555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887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2762-DE6B-4003-8C35-ABFD164E71E3}" type="datetimeFigureOut">
              <a:rPr lang="ar-SA" smtClean="0"/>
              <a:t>27/03/1443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65EE-8E22-4BE5-8AF9-28222E9555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95127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2762-DE6B-4003-8C35-ABFD164E71E3}" type="datetimeFigureOut">
              <a:rPr lang="ar-SA" smtClean="0"/>
              <a:t>27/03/1443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65EE-8E22-4BE5-8AF9-28222E9555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8341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2762-DE6B-4003-8C35-ABFD164E71E3}" type="datetimeFigureOut">
              <a:rPr lang="ar-SA" smtClean="0"/>
              <a:t>27/03/1443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65EE-8E22-4BE5-8AF9-28222E9555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72904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2762-DE6B-4003-8C35-ABFD164E71E3}" type="datetimeFigureOut">
              <a:rPr lang="ar-SA" smtClean="0"/>
              <a:t>27/03/1443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65EE-8E22-4BE5-8AF9-28222E9555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9299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2762-DE6B-4003-8C35-ABFD164E71E3}" type="datetimeFigureOut">
              <a:rPr lang="ar-SA" smtClean="0"/>
              <a:t>27/03/1443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65EE-8E22-4BE5-8AF9-28222E9555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9189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2762-DE6B-4003-8C35-ABFD164E71E3}" type="datetimeFigureOut">
              <a:rPr lang="ar-SA" smtClean="0"/>
              <a:t>27/03/1443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65EE-8E22-4BE5-8AF9-28222E9555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06796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2762-DE6B-4003-8C35-ABFD164E71E3}" type="datetimeFigureOut">
              <a:rPr lang="ar-SA" smtClean="0"/>
              <a:t>27/03/1443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65EE-8E22-4BE5-8AF9-28222E9555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33207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2762-DE6B-4003-8C35-ABFD164E71E3}" type="datetimeFigureOut">
              <a:rPr lang="ar-SA" smtClean="0"/>
              <a:t>27/03/1443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65EE-8E22-4BE5-8AF9-28222E9555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2464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2762-DE6B-4003-8C35-ABFD164E71E3}" type="datetimeFigureOut">
              <a:rPr lang="ar-SA" smtClean="0"/>
              <a:t>27/03/1443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65EE-8E22-4BE5-8AF9-28222E9555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25426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42762-DE6B-4003-8C35-ABFD164E71E3}" type="datetimeFigureOut">
              <a:rPr lang="ar-SA" smtClean="0"/>
              <a:t>27/03/1443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765EE-8E22-4BE5-8AF9-28222E9555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5589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9217" t="13315" r="29254" b="17596"/>
          <a:stretch/>
        </p:blipFill>
        <p:spPr>
          <a:xfrm>
            <a:off x="0" y="0"/>
            <a:ext cx="536357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9217" t="13315" r="29254" b="17596"/>
          <a:stretch/>
        </p:blipFill>
        <p:spPr>
          <a:xfrm rot="10800000">
            <a:off x="6828430" y="-2"/>
            <a:ext cx="5363570" cy="6858001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6828430" y="1171977"/>
            <a:ext cx="3294364" cy="172576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Rounded Rectangle 6"/>
          <p:cNvSpPr/>
          <p:nvPr/>
        </p:nvSpPr>
        <p:spPr>
          <a:xfrm>
            <a:off x="2069206" y="3428998"/>
            <a:ext cx="3294364" cy="172576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Rectangle 7"/>
          <p:cNvSpPr/>
          <p:nvPr/>
        </p:nvSpPr>
        <p:spPr>
          <a:xfrm>
            <a:off x="2681785" y="2352890"/>
            <a:ext cx="665456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000" b="1" dirty="0">
                <a:solidFill>
                  <a:srgbClr val="FE7A37"/>
                </a:solidFill>
              </a:rPr>
              <a:t>تقرير عن: .........................</a:t>
            </a:r>
            <a:br>
              <a:rPr lang="ar-SA" sz="4000" b="1" dirty="0">
                <a:solidFill>
                  <a:srgbClr val="FE7A37"/>
                </a:solidFill>
              </a:rPr>
            </a:br>
            <a:r>
              <a:rPr lang="ar-SA" sz="4000" b="1" dirty="0">
                <a:solidFill>
                  <a:srgbClr val="FE7A37"/>
                </a:solidFill>
              </a:rPr>
              <a:t>اسم الطالب:.......................</a:t>
            </a:r>
            <a:br>
              <a:rPr lang="ar-SA" sz="4000" b="1" dirty="0">
                <a:solidFill>
                  <a:srgbClr val="FE7A37"/>
                </a:solidFill>
              </a:rPr>
            </a:br>
            <a:r>
              <a:rPr lang="ar-SA" sz="4000" b="1" dirty="0">
                <a:solidFill>
                  <a:srgbClr val="FE7A37"/>
                </a:solidFill>
              </a:rPr>
              <a:t>الصف: 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370916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350" y="0"/>
            <a:ext cx="4585650" cy="3057100"/>
          </a:xfrm>
        </p:spPr>
      </p:pic>
      <p:sp>
        <p:nvSpPr>
          <p:cNvPr id="6" name="Rectangle 5"/>
          <p:cNvSpPr/>
          <p:nvPr/>
        </p:nvSpPr>
        <p:spPr>
          <a:xfrm>
            <a:off x="1357357" y="428453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2400" b="1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Lotus-Light"/>
              </a:rPr>
              <a:t>التفاعلات الكيميائية:</a:t>
            </a:r>
          </a:p>
          <a:p>
            <a:r>
              <a:rPr lang="ar-SA" sz="2400" b="1" i="0" dirty="0" smtClean="0">
                <a:solidFill>
                  <a:srgbClr val="242021"/>
                </a:solidFill>
                <a:effectLst/>
                <a:latin typeface="Lotus-Light"/>
              </a:rPr>
              <a:t>تحدث حولنا الكثير من ّ التغيرات؛ إذ ّ يتعرض الحديد للصدأ، وتنصهر الشـمعة عند اشـتعال فتيلها، هذه ّ التغيرات هي </a:t>
            </a:r>
            <a:r>
              <a:rPr lang="ar-SA" sz="2400" b="1" i="0" dirty="0" smtClean="0">
                <a:solidFill>
                  <a:schemeClr val="accent6"/>
                </a:solidFill>
                <a:effectLst/>
                <a:latin typeface="Lotus-Light"/>
              </a:rPr>
              <a:t>تغيرات فيزيائية أو تغيرات كيميائية.</a:t>
            </a:r>
            <a:r>
              <a:rPr lang="ar-SA" sz="2400" b="1" i="0" dirty="0" smtClean="0">
                <a:solidFill>
                  <a:srgbClr val="242021"/>
                </a:solidFill>
                <a:effectLst/>
                <a:latin typeface="Lotus-Light"/>
              </a:rPr>
              <a:t/>
            </a:r>
            <a:br>
              <a:rPr lang="ar-SA" sz="2400" b="1" i="0" dirty="0" smtClean="0">
                <a:solidFill>
                  <a:srgbClr val="242021"/>
                </a:solidFill>
                <a:effectLst/>
                <a:latin typeface="Lotus-Light"/>
              </a:rPr>
            </a:br>
            <a:r>
              <a:rPr lang="ar-SA" sz="2400" b="1" i="0" dirty="0" smtClean="0">
                <a:solidFill>
                  <a:srgbClr val="242021"/>
                </a:solidFill>
                <a:effectLst/>
                <a:latin typeface="Lotus-Light"/>
              </a:rPr>
              <a:t>عندما تحدث بعض ّ التغيرات ّ للمادة، ّ تؤدي إلى ُّ تكون ّ مادة جديدة تختلف عن ّ المادة الأصلية في ّ خواصها الكيميائية، وذلك ما يعرف ّ </a:t>
            </a:r>
            <a:r>
              <a:rPr lang="ar-SA" sz="2400" b="1" i="0" dirty="0" smtClean="0">
                <a:solidFill>
                  <a:schemeClr val="accent5">
                    <a:lumMod val="75000"/>
                  </a:schemeClr>
                </a:solidFill>
                <a:effectLst/>
                <a:latin typeface="Lotus-Light"/>
              </a:rPr>
              <a:t>بالتغير الكيميائي.</a:t>
            </a:r>
            <a:r>
              <a:rPr lang="ar-SA" sz="2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ar-SA" sz="2400" b="1" dirty="0" smtClean="0"/>
              <a:t/>
            </a:r>
            <a:br>
              <a:rPr lang="ar-SA" sz="2400" b="1" dirty="0" smtClean="0"/>
            </a:br>
            <a:endParaRPr lang="ar-SA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884094" y="3250358"/>
            <a:ext cx="1060921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SA" sz="2400" b="1" i="0" dirty="0" smtClean="0">
              <a:effectLst/>
              <a:latin typeface="Lotus-Ligh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r-SA" sz="2400" b="1" i="0" dirty="0" smtClean="0">
                <a:effectLst/>
                <a:latin typeface="Lotus-Light"/>
              </a:rPr>
              <a:t>حدوث التغيرات السـابقة ناتجة عن تكسـير فـي الروابط الكيميائية بيـن الـذرات أو الأيونـات فتتكـون روابط جديدة بين ّ الذرات تنتج عنها مادة جديدة، وهو ما نطلق عليه</a:t>
            </a:r>
            <a:r>
              <a:rPr lang="ar-SA" sz="2400" b="1" i="0" dirty="0" smtClean="0">
                <a:solidFill>
                  <a:schemeClr val="accent6"/>
                </a:solidFill>
                <a:effectLst/>
                <a:latin typeface="Lotus-Light"/>
              </a:rPr>
              <a:t> اسم التفاعل الكيميائي</a:t>
            </a:r>
            <a:r>
              <a:rPr lang="ar-SA" sz="2400" b="1" i="0" dirty="0" smtClean="0">
                <a:effectLst/>
                <a:latin typeface="Lotus-Light"/>
              </a:rPr>
              <a:t>.</a:t>
            </a:r>
          </a:p>
          <a:p>
            <a:endParaRPr lang="ar-SA" sz="2400" b="1" i="0" dirty="0" smtClean="0">
              <a:effectLst/>
              <a:latin typeface="Lotus-Ligh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r-SA" sz="2400" b="1" i="0" dirty="0" smtClean="0">
                <a:effectLst/>
                <a:latin typeface="Lotus-Light"/>
              </a:rPr>
              <a:t>في التفاعل الكيميائي يعاد ترتيب ذرات العناصر من جديد، ولا ّ بد من حدوث تصادم بين الجسـيمات عبر </a:t>
            </a:r>
            <a:r>
              <a:rPr lang="ar-SA" altLang="ar-SA" sz="2400" b="1" dirty="0" smtClean="0">
                <a:latin typeface="Lotus-Light"/>
              </a:rPr>
              <a:t>طاقـة حركيـة كافية وفي الاتجـاه الصحيح ّ حتى ّ تتكون ّ المـواد الناتجة</a:t>
            </a:r>
            <a:r>
              <a:rPr lang="ar-SA" altLang="ar-SA" sz="2400" b="1" dirty="0">
                <a:solidFill>
                  <a:schemeClr val="accent5"/>
                </a:solidFill>
                <a:latin typeface="Lotus-Light"/>
              </a:rPr>
              <a:t> </a:t>
            </a:r>
            <a:r>
              <a:rPr lang="ar-SA" altLang="ar-SA" sz="2400" b="1" dirty="0" smtClean="0">
                <a:solidFill>
                  <a:schemeClr val="accent5"/>
                </a:solidFill>
                <a:latin typeface="Lotus-Light"/>
              </a:rPr>
              <a:t>وبذلـك يحدث التفاعل</a:t>
            </a:r>
            <a:br>
              <a:rPr lang="ar-SA" altLang="ar-SA" sz="2400" b="1" dirty="0" smtClean="0">
                <a:solidFill>
                  <a:schemeClr val="accent5"/>
                </a:solidFill>
                <a:latin typeface="Lotus-Light"/>
              </a:rPr>
            </a:br>
            <a:r>
              <a:rPr lang="ar-SA" altLang="ar-SA" sz="2400" b="1" dirty="0" smtClean="0">
                <a:solidFill>
                  <a:schemeClr val="accent5"/>
                </a:solidFill>
                <a:latin typeface="Lotus-Light"/>
              </a:rPr>
              <a:t>الكيميائي </a:t>
            </a:r>
            <a:r>
              <a:rPr lang="ar-SA" altLang="ar-SA" sz="2400" b="1" dirty="0" smtClean="0"/>
              <a:t/>
            </a:r>
            <a:br>
              <a:rPr lang="ar-SA" altLang="ar-SA" sz="2400" b="1" dirty="0" smtClean="0"/>
            </a:br>
            <a:endParaRPr lang="ar-SA" altLang="ar-SA" sz="2400" b="1" dirty="0" smtClean="0">
              <a:latin typeface="Arial" panose="020B0604020202020204" pitchFamily="34" charset="0"/>
            </a:endParaRPr>
          </a:p>
          <a:p>
            <a:endParaRPr lang="ar-SA" sz="24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23312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611" y="679024"/>
            <a:ext cx="7314063" cy="6008379"/>
          </a:xfrm>
        </p:spPr>
        <p:txBody>
          <a:bodyPr>
            <a:noAutofit/>
          </a:bodyPr>
          <a:lstStyle/>
          <a:p>
            <a:r>
              <a:rPr lang="ar-SA" sz="2800" b="1" dirty="0" smtClean="0">
                <a:solidFill>
                  <a:srgbClr val="002060"/>
                </a:solidFill>
              </a:rPr>
              <a:t>التفاعـل </a:t>
            </a:r>
            <a:r>
              <a:rPr lang="ar-SA" sz="2800" b="1" dirty="0">
                <a:solidFill>
                  <a:srgbClr val="002060"/>
                </a:solidFill>
              </a:rPr>
              <a:t>الكيميائي: </a:t>
            </a:r>
            <a:r>
              <a:rPr lang="ar-SA" sz="2800" dirty="0"/>
              <a:t>هو تكسـير الروابط الكيميائية بين ّ </a:t>
            </a:r>
            <a:r>
              <a:rPr lang="ar-SA" sz="2800" dirty="0" smtClean="0"/>
              <a:t>الذرات </a:t>
            </a:r>
            <a:r>
              <a:rPr lang="ar-SA" sz="2800" dirty="0"/>
              <a:t>أو الأيونات ّ </a:t>
            </a:r>
            <a:r>
              <a:rPr lang="ar-SA" sz="2800" dirty="0" smtClean="0"/>
              <a:t>وتكون روابط </a:t>
            </a:r>
            <a:r>
              <a:rPr lang="ar-SA" sz="2800" dirty="0"/>
              <a:t>جديدة بين ّ الذرات أو الأيونات المختلفة</a:t>
            </a:r>
            <a:r>
              <a:rPr lang="ar-SA" sz="2800" dirty="0" smtClean="0"/>
              <a:t>.</a:t>
            </a:r>
            <a:br>
              <a:rPr lang="ar-SA" sz="2800" dirty="0" smtClean="0"/>
            </a:b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>
                <a:solidFill>
                  <a:srgbClr val="002060"/>
                </a:solidFill>
              </a:rPr>
              <a:t>بعض ّ </a:t>
            </a:r>
            <a:r>
              <a:rPr lang="ar-SA" sz="2800" b="1" dirty="0" smtClean="0">
                <a:solidFill>
                  <a:srgbClr val="002060"/>
                </a:solidFill>
              </a:rPr>
              <a:t>الأدلّ</a:t>
            </a:r>
            <a:r>
              <a:rPr lang="ar-SA" sz="2800" b="1" dirty="0" smtClean="0">
                <a:solidFill>
                  <a:srgbClr val="002060"/>
                </a:solidFill>
              </a:rPr>
              <a:t>ة على حدوث التفاعل الكيميائي:</a:t>
            </a:r>
            <a:r>
              <a:rPr lang="ar-SA" sz="2800" b="1" dirty="0" smtClean="0"/>
              <a:t/>
            </a:r>
            <a:br>
              <a:rPr lang="ar-SA" sz="2800" b="1" dirty="0" smtClean="0"/>
            </a:br>
            <a:r>
              <a:rPr lang="ar-SA" sz="2800" b="1" dirty="0" smtClean="0"/>
              <a:t> </a:t>
            </a:r>
            <a:r>
              <a:rPr lang="ar-SA" sz="2800" dirty="0" smtClean="0"/>
              <a:t>تكون راسب،</a:t>
            </a:r>
            <a:r>
              <a:rPr lang="ar-SA" sz="2800" dirty="0" smtClean="0"/>
              <a:t> تغير اللون، </a:t>
            </a:r>
            <a:r>
              <a:rPr lang="ar-SA" sz="2800" dirty="0"/>
              <a:t>انطلاق </a:t>
            </a:r>
            <a:r>
              <a:rPr lang="ar-SA" sz="2800" dirty="0" smtClean="0"/>
              <a:t>طاقة، </a:t>
            </a:r>
            <a:r>
              <a:rPr lang="ar-SA" sz="2800" dirty="0"/>
              <a:t>ظهور فقاعات </a:t>
            </a:r>
            <a:r>
              <a:rPr lang="ar-SA" sz="2800" dirty="0" smtClean="0"/>
              <a:t>غازية.</a:t>
            </a:r>
            <a:r>
              <a:rPr lang="ar-SA" sz="2800" b="1" dirty="0" smtClean="0"/>
              <a:t/>
            </a:r>
            <a:br>
              <a:rPr lang="ar-SA" sz="2800" b="1" dirty="0" smtClean="0"/>
            </a:br>
            <a:r>
              <a:rPr lang="ar-SA" sz="2800" b="1" dirty="0"/>
              <a:t/>
            </a:r>
            <a:br>
              <a:rPr lang="ar-SA" sz="2800" b="1" dirty="0"/>
            </a:br>
            <a:r>
              <a:rPr lang="ar-SA" sz="2800" b="1" dirty="0" smtClean="0">
                <a:solidFill>
                  <a:srgbClr val="002060"/>
                </a:solidFill>
              </a:rPr>
              <a:t>التفاعلات </a:t>
            </a:r>
            <a:r>
              <a:rPr lang="ar-SA" sz="2800" b="1" dirty="0">
                <a:solidFill>
                  <a:srgbClr val="002060"/>
                </a:solidFill>
              </a:rPr>
              <a:t>ّ ماصة </a:t>
            </a:r>
            <a:r>
              <a:rPr lang="ar-SA" sz="2800" b="1" dirty="0" smtClean="0">
                <a:solidFill>
                  <a:srgbClr val="002060"/>
                </a:solidFill>
              </a:rPr>
              <a:t>للطاقة:</a:t>
            </a:r>
            <a:r>
              <a:rPr lang="ar-SA" sz="2800" b="1" dirty="0" smtClean="0"/>
              <a:t/>
            </a:r>
            <a:br>
              <a:rPr lang="ar-SA" sz="2800" b="1" dirty="0" smtClean="0"/>
            </a:br>
            <a:r>
              <a:rPr lang="ar-SA" sz="2800" dirty="0" smtClean="0"/>
              <a:t>هي </a:t>
            </a:r>
            <a:r>
              <a:rPr lang="ar-SA" sz="2800" dirty="0" smtClean="0"/>
              <a:t>تفاعلات كيميائية  يصاحبها امتصاص للطاقة خلال التفاعل الكيميائي مثل البناء الضوئي – طهي الطعام - التقاط صورة</a:t>
            </a:r>
            <a:br>
              <a:rPr lang="ar-SA" sz="2800" dirty="0" smtClean="0"/>
            </a:br>
            <a:r>
              <a:rPr lang="ar-SA" sz="2800" dirty="0" smtClean="0"/>
              <a:t>فوتوغرافية</a:t>
            </a:r>
            <a:r>
              <a:rPr lang="ar-SA" sz="2800" b="1" dirty="0" smtClean="0"/>
              <a:t/>
            </a:r>
            <a:br>
              <a:rPr lang="ar-SA" sz="2800" b="1" dirty="0" smtClean="0"/>
            </a:br>
            <a:r>
              <a:rPr lang="ar-SA" sz="2800" b="1" dirty="0"/>
              <a:t/>
            </a:r>
            <a:br>
              <a:rPr lang="ar-SA" sz="2800" b="1" dirty="0"/>
            </a:br>
            <a:r>
              <a:rPr lang="ar-SA" sz="2800" b="1" dirty="0" smtClean="0">
                <a:solidFill>
                  <a:srgbClr val="002060"/>
                </a:solidFill>
              </a:rPr>
              <a:t>تفاعلات </a:t>
            </a:r>
            <a:r>
              <a:rPr lang="ar-SA" sz="2800" b="1" dirty="0">
                <a:solidFill>
                  <a:srgbClr val="002060"/>
                </a:solidFill>
              </a:rPr>
              <a:t>طاردة </a:t>
            </a:r>
            <a:r>
              <a:rPr lang="ar-SA" sz="2800" b="1" dirty="0" smtClean="0">
                <a:solidFill>
                  <a:srgbClr val="002060"/>
                </a:solidFill>
              </a:rPr>
              <a:t>للطاقة:</a:t>
            </a:r>
            <a:r>
              <a:rPr lang="ar-SA" sz="2800" b="1" dirty="0"/>
              <a:t/>
            </a:r>
            <a:br>
              <a:rPr lang="ar-SA" sz="2800" b="1" dirty="0"/>
            </a:br>
            <a:r>
              <a:rPr lang="ar-SA" sz="2800" dirty="0"/>
              <a:t>تفاعلات </a:t>
            </a:r>
            <a:r>
              <a:rPr lang="ar-SA" sz="2800" dirty="0" smtClean="0"/>
              <a:t>كيميائية يصاحبها </a:t>
            </a:r>
            <a:r>
              <a:rPr lang="ar-SA" sz="2800" dirty="0"/>
              <a:t>انطلاق للطاقة </a:t>
            </a:r>
            <a:r>
              <a:rPr lang="ar-SA" sz="2800" dirty="0" smtClean="0"/>
              <a:t>مع نواتج التفاعل، مثل </a:t>
            </a:r>
            <a:r>
              <a:rPr lang="ar-SA" sz="2800" dirty="0"/>
              <a:t>ُّ توهج شريط </a:t>
            </a:r>
            <a:r>
              <a:rPr lang="ar-SA" sz="2800" dirty="0" smtClean="0"/>
              <a:t>مغنيسيوم مشتعل </a:t>
            </a:r>
            <a:r>
              <a:rPr lang="ar-SA" sz="2800" dirty="0"/>
              <a:t>- ّ التنفس </a:t>
            </a:r>
            <a:r>
              <a:rPr lang="ar-SA" sz="2800" dirty="0" smtClean="0"/>
              <a:t>– احتراق الغاز الطبيعي.</a:t>
            </a:r>
            <a:br>
              <a:rPr lang="ar-SA" sz="2800" dirty="0" smtClean="0"/>
            </a:br>
            <a:endParaRPr lang="ar-SA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617"/>
          <a:stretch/>
        </p:blipFill>
        <p:spPr>
          <a:xfrm>
            <a:off x="0" y="0"/>
            <a:ext cx="3398293" cy="6850966"/>
          </a:xfrm>
        </p:spPr>
      </p:pic>
    </p:spTree>
    <p:extLst>
      <p:ext uri="{BB962C8B-B14F-4D97-AF65-F5344CB8AC3E}">
        <p14:creationId xmlns:p14="http://schemas.microsoft.com/office/powerpoint/2010/main" val="2051989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3806" t="30040" r="17612" b="12818"/>
          <a:stretch/>
        </p:blipFill>
        <p:spPr>
          <a:xfrm>
            <a:off x="860774" y="701923"/>
            <a:ext cx="10603863" cy="6022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985472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126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Lotus-Light</vt:lpstr>
      <vt:lpstr>Times New Roman</vt:lpstr>
      <vt:lpstr>Office Theme</vt:lpstr>
      <vt:lpstr>PowerPoint Presentation</vt:lpstr>
      <vt:lpstr>PowerPoint Presentation</vt:lpstr>
      <vt:lpstr>التفاعـل الكيميائي: هو تكسـير الروابط الكيميائية بين ّ الذرات أو الأيونات ّ وتكون روابط جديدة بين ّ الذرات أو الأيونات المختلفة.  بعض ّ الأدلّة على حدوث التفاعل الكيميائي:  تكون راسب، تغير اللون، انطلاق طاقة، ظهور فقاعات غازية.  التفاعلات ّ ماصة للطاقة: هي تفاعلات كيميائية  يصاحبها امتصاص للطاقة خلال التفاعل الكيميائي مثل البناء الضوئي – طهي الطعام - التقاط صورة فوتوغرافية  تفاعلات طاردة للطاقة: تفاعلات كيميائية يصاحبها انطلاق للطاقة مع نواتج التفاعل، مثل ُّ توهج شريط مغنيسيوم مشتعل - ّ التنفس – احتراق الغاز الطبيعي.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Afnan Ahmed</dc:creator>
  <cp:lastModifiedBy>Afnan Ahmed</cp:lastModifiedBy>
  <cp:revision>3</cp:revision>
  <dcterms:created xsi:type="dcterms:W3CDTF">2021-11-02T18:10:55Z</dcterms:created>
  <dcterms:modified xsi:type="dcterms:W3CDTF">2021-11-02T18:32:38Z</dcterms:modified>
</cp:coreProperties>
</file>