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A19"/>
    <a:srgbClr val="E3D5B0"/>
    <a:srgbClr val="E9D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2988-F545-4668-80EF-4D4A4061EB7F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B85-9AD7-4AF9-82AA-4489F9C44F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542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2988-F545-4668-80EF-4D4A4061EB7F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B85-9AD7-4AF9-82AA-4489F9C44F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85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2988-F545-4668-80EF-4D4A4061EB7F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B85-9AD7-4AF9-82AA-4489F9C44F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7623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لصورة 9"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77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2988-F545-4668-80EF-4D4A4061EB7F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B85-9AD7-4AF9-82AA-4489F9C44F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470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2988-F545-4668-80EF-4D4A4061EB7F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B85-9AD7-4AF9-82AA-4489F9C44F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691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2988-F545-4668-80EF-4D4A4061EB7F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B85-9AD7-4AF9-82AA-4489F9C44F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516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2988-F545-4668-80EF-4D4A4061EB7F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B85-9AD7-4AF9-82AA-4489F9C44F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213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2988-F545-4668-80EF-4D4A4061EB7F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B85-9AD7-4AF9-82AA-4489F9C44F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805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2988-F545-4668-80EF-4D4A4061EB7F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B85-9AD7-4AF9-82AA-4489F9C44F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89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2988-F545-4668-80EF-4D4A4061EB7F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B85-9AD7-4AF9-82AA-4489F9C44F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862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2988-F545-4668-80EF-4D4A4061EB7F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B85-9AD7-4AF9-82AA-4489F9C44F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538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22988-F545-4668-80EF-4D4A4061EB7F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EB85-9AD7-4AF9-82AA-4489F9C44F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19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7853" y="750627"/>
            <a:ext cx="498143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تقرير عن: .........................</a:t>
            </a:r>
            <a:br>
              <a:rPr lang="ar-SA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اسم الطالب:.......................</a:t>
            </a:r>
            <a:br>
              <a:rPr lang="ar-SA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الصف: ...........................</a:t>
            </a:r>
            <a:endParaRPr lang="ar-SA" sz="36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07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5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qalaat.net/images/b/be/%D8%AD%D8%AF%D9%8A%D8%AB_%D8%B9%D9%86_%D8%A8%D8%B1_%D8%A7%D9%84%D9%88%D8%A7%D9%84%D8%AF%D9%8A%D9%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"/>
          <a:stretch/>
        </p:blipFill>
        <p:spPr bwMode="auto">
          <a:xfrm>
            <a:off x="1" y="0"/>
            <a:ext cx="3848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150124" y="6127845"/>
            <a:ext cx="532263" cy="73015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227082" y="902813"/>
            <a:ext cx="34872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otusResalaBold-Regular"/>
                <a:cs typeface="Arial" panose="020B0604020202020204" pitchFamily="34" charset="0"/>
              </a:rPr>
              <a:t>أقارن بين بر الوالدين وعقوقهما:</a:t>
            </a:r>
            <a:endParaRPr kumimoji="0" lang="ar-SA" altLang="ar-S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8101"/>
              </p:ext>
            </p:extLst>
          </p:nvPr>
        </p:nvGraphicFramePr>
        <p:xfrm>
          <a:off x="4123655" y="1378425"/>
          <a:ext cx="7442577" cy="5301312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958052"/>
                <a:gridCol w="1875881"/>
                <a:gridCol w="4608644"/>
              </a:tblGrid>
              <a:tr h="572843">
                <a:tc>
                  <a:txBody>
                    <a:bodyPr/>
                    <a:lstStyle/>
                    <a:p>
                      <a:r>
                        <a:rPr lang="ar-SA" sz="1800" b="1" dirty="0">
                          <a:effectLst/>
                        </a:rPr>
                        <a:t>وجه المقارنة </a:t>
                      </a:r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effectLst/>
                        </a:rPr>
                        <a:t>البر </a:t>
                      </a:r>
                    </a:p>
                    <a:p>
                      <a:pPr algn="ctr" rtl="1"/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effectLst/>
                        </a:rPr>
                        <a:t>العقوق</a:t>
                      </a:r>
                    </a:p>
                    <a:p>
                      <a:pPr rtl="1"/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93256">
                <a:tc>
                  <a:txBody>
                    <a:bodyPr/>
                    <a:lstStyle/>
                    <a:p>
                      <a:r>
                        <a:rPr lang="ar-SA" sz="1800" b="1" dirty="0">
                          <a:effectLst/>
                        </a:rPr>
                        <a:t>التعريف </a:t>
                      </a:r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effectLst/>
                        </a:rPr>
                        <a:t>الإحسان إليهما في القول والفعل.</a:t>
                      </a:r>
                      <a:endParaRPr lang="ar-SA" sz="1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effectLst/>
                        </a:rPr>
                        <a:t>كل قول أو فعل يتأذى به الوالد من ولده، ما لم يكن</a:t>
                      </a:r>
                      <a:r>
                        <a:rPr lang="ar-SA" sz="1800" b="1" baseline="0" dirty="0" smtClean="0">
                          <a:effectLst/>
                        </a:rPr>
                        <a:t> ش</a:t>
                      </a:r>
                      <a:r>
                        <a:rPr lang="ar-SA" sz="1800" b="1" dirty="0" smtClean="0">
                          <a:effectLst/>
                        </a:rPr>
                        <a:t>ركا، أو معصية.</a:t>
                      </a:r>
                      <a:endParaRPr lang="ar-SA" sz="1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593256">
                <a:tc>
                  <a:txBody>
                    <a:bodyPr/>
                    <a:lstStyle/>
                    <a:p>
                      <a:r>
                        <a:rPr lang="ar-SA" sz="1800" b="1" dirty="0">
                          <a:effectLst/>
                        </a:rPr>
                        <a:t>الحكم </a:t>
                      </a:r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effectLst/>
                        </a:rPr>
                        <a:t>واجب. </a:t>
                      </a:r>
                    </a:p>
                    <a:p>
                      <a:pPr rtl="1"/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effectLst/>
                        </a:rPr>
                        <a:t>حرام ويعد من أكبر الكبائر.</a:t>
                      </a:r>
                    </a:p>
                    <a:p>
                      <a:pPr rtl="1"/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93256">
                <a:tc rowSpan="5">
                  <a:txBody>
                    <a:bodyPr/>
                    <a:lstStyle/>
                    <a:p>
                      <a:r>
                        <a:rPr lang="ar-SA" sz="1800" b="1" dirty="0">
                          <a:effectLst/>
                        </a:rPr>
                        <a:t>أثره</a:t>
                      </a:r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effectLst/>
                        </a:rPr>
                        <a:t>سبب لدخول الجنة. </a:t>
                      </a:r>
                    </a:p>
                    <a:p>
                      <a:pPr rtl="1"/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effectLst/>
                        </a:rPr>
                        <a:t>التعرض لسخط الله –عز وجل - وعدم قبول الطاعات.</a:t>
                      </a:r>
                    </a:p>
                    <a:p>
                      <a:pPr rtl="1"/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93256">
                <a:tc vMerge="1">
                  <a:txBody>
                    <a:bodyPr/>
                    <a:lstStyle/>
                    <a:p>
                      <a:endParaRPr lang="ar-SA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1800" b="1" dirty="0">
                          <a:effectLst/>
                        </a:rPr>
                        <a:t>طول العمر. </a:t>
                      </a:r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1800" b="1" dirty="0">
                          <a:effectLst/>
                        </a:rPr>
                        <a:t>قصر العمر وانتزاع البركة منه.</a:t>
                      </a:r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593256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1800" b="1" dirty="0">
                          <a:effectLst/>
                        </a:rPr>
                        <a:t>سعة الرزق. </a:t>
                      </a:r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1800" b="1" dirty="0">
                          <a:effectLst/>
                        </a:rPr>
                        <a:t>التعرض للفقر والفاقة.</a:t>
                      </a:r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794461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1800" b="1" dirty="0">
                          <a:effectLst/>
                        </a:rPr>
                        <a:t>مغفرة الذنوب والنجاة </a:t>
                      </a:r>
                      <a:r>
                        <a:rPr lang="ar-SA" sz="1800" b="1" dirty="0" smtClean="0">
                          <a:effectLst/>
                        </a:rPr>
                        <a:t>من المصائب </a:t>
                      </a:r>
                      <a:r>
                        <a:rPr lang="ar-SA" sz="1800" b="1" dirty="0">
                          <a:effectLst/>
                        </a:rPr>
                        <a:t>وتفريج الكروب. </a:t>
                      </a:r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1800" b="1" dirty="0">
                          <a:effectLst/>
                        </a:rPr>
                        <a:t>الذلة والمهانة.</a:t>
                      </a:r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593256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1800" b="1" dirty="0">
                          <a:effectLst/>
                        </a:rPr>
                        <a:t>سبب في حصول بر الأبناء. </a:t>
                      </a:r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1800" b="1" dirty="0">
                          <a:effectLst/>
                        </a:rPr>
                        <a:t>سبب في حصول عقوق الأبناء</a:t>
                      </a:r>
                      <a:endParaRPr lang="ar-S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33505" y="318038"/>
            <a:ext cx="270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B0F0"/>
                </a:solidFill>
              </a:rPr>
              <a:t>بر الوالدين</a:t>
            </a:r>
            <a:endParaRPr lang="ar-SA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عقوق الوالدَين خسران في الدنيا والآخرة - جريدة الراي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8425"/>
            <a:ext cx="5615895" cy="54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 flipH="1">
            <a:off x="5145989" y="3575713"/>
            <a:ext cx="5759355" cy="3282287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مظاهر عقوق </a:t>
            </a:r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</a:rPr>
              <a:t>الوالدين:</a:t>
            </a: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b="1" dirty="0" smtClean="0"/>
              <a:t>- ترك </a:t>
            </a:r>
            <a:r>
              <a:rPr lang="ar-SA" sz="2400" b="1" dirty="0"/>
              <a:t>مساعدتهما في أعمال المنزل.</a:t>
            </a:r>
            <a:br>
              <a:rPr lang="ar-SA" sz="2400" b="1" dirty="0"/>
            </a:br>
            <a:r>
              <a:rPr lang="ar-SA" sz="2400" b="1" dirty="0"/>
              <a:t>- الإشاحة بالوجه عنهما إذا </a:t>
            </a:r>
            <a:r>
              <a:rPr lang="ar-SA" sz="2400" b="1" dirty="0" smtClean="0"/>
              <a:t>تحدثا، والاستهزاء بحديثهما</a:t>
            </a:r>
            <a:r>
              <a:rPr lang="ar-SA" sz="2400" b="1" dirty="0"/>
              <a:t>.</a:t>
            </a:r>
            <a:br>
              <a:rPr lang="ar-SA" sz="2400" b="1" dirty="0"/>
            </a:br>
            <a:r>
              <a:rPr lang="ar-SA" sz="2400" b="1" dirty="0"/>
              <a:t>- ترك الاستئذان حال الدخول عليهما.</a:t>
            </a:r>
            <a:br>
              <a:rPr lang="ar-SA" sz="2400" b="1" dirty="0"/>
            </a:br>
            <a:r>
              <a:rPr lang="ar-SA" sz="2400" b="1" dirty="0"/>
              <a:t>- إثارة المشكلات أمامهما.</a:t>
            </a:r>
            <a:br>
              <a:rPr lang="ar-SA" sz="2400" b="1" dirty="0"/>
            </a:br>
            <a:r>
              <a:rPr lang="ar-SA" sz="2400" b="1" dirty="0"/>
              <a:t>- المكث طوي ًلا خارج المنزل.</a:t>
            </a:r>
            <a:br>
              <a:rPr lang="ar-SA" sz="2400" b="1" dirty="0"/>
            </a:br>
            <a:r>
              <a:rPr lang="ar-SA" sz="2400" b="1" dirty="0"/>
              <a:t>- الإثقال عليهما بكثرة </a:t>
            </a:r>
            <a:r>
              <a:rPr lang="ar-SA" sz="2400" b="1" dirty="0" smtClean="0"/>
              <a:t>الطلبات والتخلي </a:t>
            </a:r>
            <a:r>
              <a:rPr lang="ar-SA" sz="2400" b="1" dirty="0"/>
              <a:t>عنهما وقت </a:t>
            </a:r>
            <a:r>
              <a:rPr lang="ar-SA" sz="2400" b="1" dirty="0" smtClean="0"/>
              <a:t>الحاجة</a:t>
            </a:r>
            <a:r>
              <a:rPr lang="ar-SA" sz="2400" b="1" dirty="0"/>
              <a:t>.</a:t>
            </a:r>
          </a:p>
        </p:txBody>
      </p:sp>
      <p:sp>
        <p:nvSpPr>
          <p:cNvPr id="6" name="Pentagon 5"/>
          <p:cNvSpPr/>
          <p:nvPr/>
        </p:nvSpPr>
        <p:spPr>
          <a:xfrm flipH="1">
            <a:off x="5145989" y="429289"/>
            <a:ext cx="5759355" cy="2893325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chemeClr val="accent4">
                    <a:lumMod val="50000"/>
                  </a:schemeClr>
                </a:solidFill>
              </a:rPr>
              <a:t>حقوق الوالدين:</a:t>
            </a:r>
            <a:r>
              <a:rPr lang="ar-SA" sz="2400" b="1" dirty="0" smtClean="0">
                <a:solidFill>
                  <a:schemeClr val="bg1"/>
                </a:solidFill>
              </a:rPr>
              <a:t/>
            </a:r>
            <a:br>
              <a:rPr lang="ar-SA" sz="2400" b="1" dirty="0" smtClean="0">
                <a:solidFill>
                  <a:schemeClr val="bg1"/>
                </a:solidFill>
              </a:rPr>
            </a:br>
            <a:r>
              <a:rPr lang="ar-SA" sz="2400" b="1" dirty="0" smtClean="0">
                <a:solidFill>
                  <a:schemeClr val="bg1"/>
                </a:solidFill>
              </a:rPr>
              <a:t>- </a:t>
            </a:r>
            <a:r>
              <a:rPr lang="ar-SA" sz="2400" b="1" i="0" dirty="0" smtClean="0">
                <a:solidFill>
                  <a:schemeClr val="bg1"/>
                </a:solidFill>
                <a:effectLst/>
                <a:latin typeface="LotusResalalight-Regular"/>
              </a:rPr>
              <a:t>تقديم أمرهما وطلبهما ما لم يكن فيه معصية لله.</a:t>
            </a:r>
          </a:p>
          <a:p>
            <a:r>
              <a:rPr lang="ar-SA" sz="2400" b="1" dirty="0" smtClean="0">
                <a:solidFill>
                  <a:schemeClr val="bg1"/>
                </a:solidFill>
                <a:latin typeface="LotusResalalight-Regular"/>
              </a:rPr>
              <a:t>- </a:t>
            </a:r>
            <a:r>
              <a:rPr lang="ar-SA" sz="2400" b="1" dirty="0" smtClean="0">
                <a:solidFill>
                  <a:schemeClr val="bg1"/>
                </a:solidFill>
              </a:rPr>
              <a:t>الإنفاق عليهما عدم التضجر منهما ومخاطبتها بأحسن الحديث.</a:t>
            </a:r>
          </a:p>
          <a:p>
            <a:r>
              <a:rPr lang="ar-SA" sz="2400" b="1" dirty="0" smtClean="0">
                <a:solidFill>
                  <a:schemeClr val="bg1"/>
                </a:solidFill>
                <a:effectLst/>
              </a:rPr>
              <a:t>- ملاطفتهما وإدخال السرور عليهما.</a:t>
            </a:r>
          </a:p>
          <a:p>
            <a:r>
              <a:rPr lang="ar-SA" sz="2400" b="1" dirty="0" smtClean="0">
                <a:solidFill>
                  <a:schemeClr val="bg1"/>
                </a:solidFill>
              </a:rPr>
              <a:t>- الدعاء لهما.</a:t>
            </a:r>
            <a:br>
              <a:rPr lang="ar-SA" sz="2400" b="1" dirty="0" smtClean="0">
                <a:solidFill>
                  <a:schemeClr val="bg1"/>
                </a:solidFill>
              </a:rPr>
            </a:br>
            <a:r>
              <a:rPr lang="ar-SA" sz="2400" b="1" dirty="0" smtClean="0">
                <a:solidFill>
                  <a:schemeClr val="bg1"/>
                </a:solidFill>
              </a:rPr>
              <a:t>- التصدق عنهما.</a:t>
            </a:r>
            <a:endParaRPr lang="ar-SA" sz="2400" b="1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995863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ar-SA" alt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ar-SA" alt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62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806" t="30040" r="17612" b="12818"/>
          <a:stretch/>
        </p:blipFill>
        <p:spPr>
          <a:xfrm>
            <a:off x="860774" y="701923"/>
            <a:ext cx="10603863" cy="60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5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111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LotusResalaBold-Regular</vt:lpstr>
      <vt:lpstr>LotusResalalight-Regular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Afnan Ahmed</dc:creator>
  <cp:lastModifiedBy>Afnan Ahmed</cp:lastModifiedBy>
  <cp:revision>8</cp:revision>
  <dcterms:created xsi:type="dcterms:W3CDTF">2021-11-02T15:42:12Z</dcterms:created>
  <dcterms:modified xsi:type="dcterms:W3CDTF">2021-11-02T16:40:48Z</dcterms:modified>
</cp:coreProperties>
</file>