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C1B9"/>
    <a:srgbClr val="D5ECF7"/>
    <a:srgbClr val="41A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BC89-EB84-4606-BE96-5DB0D6C60DB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5790-5D90-4454-8B50-7CC37F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6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BC89-EB84-4606-BE96-5DB0D6C60DB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5790-5D90-4454-8B50-7CC37F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0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BC89-EB84-4606-BE96-5DB0D6C60DB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5790-5D90-4454-8B50-7CC37F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13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BC89-EB84-4606-BE96-5DB0D6C60DB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5790-5D90-4454-8B50-7CC37F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4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BC89-EB84-4606-BE96-5DB0D6C60DB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5790-5D90-4454-8B50-7CC37F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5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BC89-EB84-4606-BE96-5DB0D6C60DB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5790-5D90-4454-8B50-7CC37F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0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BC89-EB84-4606-BE96-5DB0D6C60DB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5790-5D90-4454-8B50-7CC37F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95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BC89-EB84-4606-BE96-5DB0D6C60DB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5790-5D90-4454-8B50-7CC37F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69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BC89-EB84-4606-BE96-5DB0D6C60DB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5790-5D90-4454-8B50-7CC37F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2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BC89-EB84-4606-BE96-5DB0D6C60DB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5790-5D90-4454-8B50-7CC37F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7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FBC89-EB84-4606-BE96-5DB0D6C60DB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25790-5D90-4454-8B50-7CC37F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3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FBC89-EB84-4606-BE96-5DB0D6C60DBD}" type="datetimeFigureOut">
              <a:rPr lang="en-US" smtClean="0"/>
              <a:t>10/31/2021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25790-5D90-4454-8B50-7CC37FDB3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02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3592285" y="748530"/>
            <a:ext cx="66881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تقرير عن:...................................</a:t>
            </a:r>
          </a:p>
          <a:p>
            <a:r>
              <a:rPr lang="ar-S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  <a:p>
            <a:r>
              <a:rPr lang="ar-S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اسم الطالب: ................................</a:t>
            </a:r>
          </a:p>
          <a:p>
            <a:endParaRPr lang="ar-SA" sz="28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ar-SA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الصف: .....................................  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00500"/>
            <a:ext cx="38100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72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مربع نص 4"/>
          <p:cNvSpPr txBox="1"/>
          <p:nvPr/>
        </p:nvSpPr>
        <p:spPr>
          <a:xfrm>
            <a:off x="2103120" y="365125"/>
            <a:ext cx="7981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3200" dirty="0" smtClean="0">
                <a:solidFill>
                  <a:schemeClr val="bg1"/>
                </a:solidFill>
              </a:rPr>
              <a:t>الكهرباء في المنزل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2901043" y="182880"/>
            <a:ext cx="50683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 smtClean="0"/>
              <a:t>الكهرباء في المنزل </a:t>
            </a:r>
            <a:endParaRPr lang="en-US" sz="3600" dirty="0"/>
          </a:p>
        </p:txBody>
      </p:sp>
      <p:pic>
        <p:nvPicPr>
          <p:cNvPr id="16" name="عنصر نائب للمحتوى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7" name="مربع نص 16"/>
          <p:cNvSpPr txBox="1"/>
          <p:nvPr/>
        </p:nvSpPr>
        <p:spPr>
          <a:xfrm>
            <a:off x="3422470" y="-92679"/>
            <a:ext cx="3962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4400" b="1" dirty="0" smtClean="0"/>
              <a:t>الكهرباء في المنزل </a:t>
            </a:r>
            <a:endParaRPr lang="en-US" sz="4400" b="1" dirty="0"/>
          </a:p>
        </p:txBody>
      </p:sp>
      <p:sp>
        <p:nvSpPr>
          <p:cNvPr id="21" name="مستطيل مستدير الزوايا 20"/>
          <p:cNvSpPr/>
          <p:nvPr/>
        </p:nvSpPr>
        <p:spPr>
          <a:xfrm>
            <a:off x="2070463" y="988400"/>
            <a:ext cx="9686108" cy="1769065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ar-SA" sz="2400" dirty="0" smtClean="0">
              <a:solidFill>
                <a:schemeClr val="bg1"/>
              </a:solidFill>
            </a:endParaRPr>
          </a:p>
          <a:p>
            <a:endParaRPr lang="ar-SA" sz="2400" dirty="0">
              <a:solidFill>
                <a:schemeClr val="bg1"/>
              </a:solidFill>
            </a:endParaRPr>
          </a:p>
          <a:p>
            <a:endParaRPr lang="ar-SA" sz="2400" dirty="0" smtClean="0">
              <a:solidFill>
                <a:schemeClr val="bg1"/>
              </a:solidFill>
            </a:endParaRPr>
          </a:p>
          <a:p>
            <a:r>
              <a:rPr lang="ar-SA" sz="2400" dirty="0">
                <a:solidFill>
                  <a:schemeClr val="bg1"/>
                </a:solidFill>
              </a:rPr>
              <a:t>1</a:t>
            </a:r>
            <a:r>
              <a:rPr lang="ar-SA" sz="2400" dirty="0" smtClean="0">
                <a:solidFill>
                  <a:schemeClr val="bg1"/>
                </a:solidFill>
              </a:rPr>
              <a:t>- الطاقة الكهربائية المستخدمة في المولـدات الكهربائية الكبيـرة في محطة المنـزل </a:t>
            </a:r>
            <a:r>
              <a:rPr lang="ar-SA" sz="2400" dirty="0" smtClean="0">
                <a:solidFill>
                  <a:srgbClr val="FFFF00"/>
                </a:solidFill>
              </a:rPr>
              <a:t>ناتجة</a:t>
            </a:r>
            <a:r>
              <a:rPr lang="ar-SA" sz="2400" dirty="0" smtClean="0">
                <a:solidFill>
                  <a:schemeClr val="bg1"/>
                </a:solidFill>
              </a:rPr>
              <a:t> عن توليد الكهرباء، حيث تنتقل الكهرباء منها عبر الأسلاك إلى </a:t>
            </a:r>
            <a:r>
              <a:rPr lang="ar-SA" sz="2400" dirty="0" smtClean="0">
                <a:solidFill>
                  <a:schemeClr val="bg1"/>
                </a:solidFill>
              </a:rPr>
              <a:t>المنازل والمدارس والشوارع</a:t>
            </a:r>
          </a:p>
          <a:p>
            <a:endParaRPr lang="ar-SA" sz="2400" dirty="0" smtClean="0">
              <a:solidFill>
                <a:schemeClr val="bg1"/>
              </a:solidFill>
            </a:endParaRPr>
          </a:p>
          <a:p>
            <a:r>
              <a:rPr lang="ar-SA" sz="2400" dirty="0" smtClean="0">
                <a:solidFill>
                  <a:schemeClr val="bg1"/>
                </a:solidFill>
              </a:rPr>
              <a:t>.</a:t>
            </a:r>
          </a:p>
          <a:p>
            <a:endParaRPr lang="ar-SA" sz="2400" dirty="0" smtClean="0">
              <a:solidFill>
                <a:schemeClr val="bg1"/>
              </a:solidFill>
            </a:endParaRPr>
          </a:p>
          <a:p>
            <a:endParaRPr lang="ar-SA" sz="2400" dirty="0">
              <a:solidFill>
                <a:schemeClr val="bg1"/>
              </a:solidFill>
            </a:endParaRPr>
          </a:p>
        </p:txBody>
      </p:sp>
      <p:sp>
        <p:nvSpPr>
          <p:cNvPr id="22" name="مستطيل مستدير الزوايا 21"/>
          <p:cNvSpPr/>
          <p:nvPr/>
        </p:nvSpPr>
        <p:spPr>
          <a:xfrm>
            <a:off x="7537269" y="3061620"/>
            <a:ext cx="4513217" cy="1765866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SA" sz="2400" dirty="0" smtClean="0"/>
              <a:t>- </a:t>
            </a:r>
            <a:r>
              <a:rPr lang="ar-SA" sz="2400" dirty="0" smtClean="0">
                <a:solidFill>
                  <a:srgbClr val="FFFF00"/>
                </a:solidFill>
              </a:rPr>
              <a:t>محطات التوليد: </a:t>
            </a:r>
          </a:p>
          <a:p>
            <a:r>
              <a:rPr lang="ar-SA" sz="2400" dirty="0" smtClean="0"/>
              <a:t>تحول </a:t>
            </a:r>
            <a:r>
              <a:rPr lang="en-US" sz="2400" dirty="0" smtClean="0"/>
              <a:t> </a:t>
            </a:r>
            <a:r>
              <a:rPr lang="ar-SA" sz="2400" dirty="0" smtClean="0"/>
              <a:t>المولدات الطاقة الحركية إلى طاقة كهربائية.</a:t>
            </a:r>
          </a:p>
          <a:p>
            <a:endParaRPr lang="ar-SA" sz="2400" dirty="0" smtClean="0"/>
          </a:p>
          <a:p>
            <a:r>
              <a:rPr lang="ar-SA" sz="2400" dirty="0" smtClean="0"/>
              <a:t> </a:t>
            </a:r>
          </a:p>
        </p:txBody>
      </p:sp>
      <p:pic>
        <p:nvPicPr>
          <p:cNvPr id="23" name="صورة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2276" y="5029379"/>
            <a:ext cx="2084295" cy="16716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" name="مستطيل مستدير الزوايا 23"/>
          <p:cNvSpPr/>
          <p:nvPr/>
        </p:nvSpPr>
        <p:spPr>
          <a:xfrm>
            <a:off x="1201782" y="3061620"/>
            <a:ext cx="4892041" cy="1765865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/>
              <a:t> </a:t>
            </a:r>
          </a:p>
          <a:p>
            <a:endParaRPr lang="ar-SA" sz="2400" dirty="0" smtClean="0"/>
          </a:p>
          <a:p>
            <a:endParaRPr lang="ar-SA" sz="2400" dirty="0" smtClean="0"/>
          </a:p>
          <a:p>
            <a:endParaRPr lang="ar-SA" sz="2400" dirty="0"/>
          </a:p>
          <a:p>
            <a:r>
              <a:rPr lang="ar-SA" sz="2400" dirty="0" smtClean="0"/>
              <a:t>تنقل الطاقة الكهربائية</a:t>
            </a:r>
            <a:r>
              <a:rPr lang="en-US" sz="2400" dirty="0" smtClean="0"/>
              <a:t> </a:t>
            </a:r>
            <a:r>
              <a:rPr lang="ar-SA" sz="2400" dirty="0" smtClean="0"/>
              <a:t>من ّ محطات التوليد، </a:t>
            </a:r>
            <a:r>
              <a:rPr lang="ar-SA" sz="2400" dirty="0" smtClean="0">
                <a:solidFill>
                  <a:srgbClr val="FFFF00"/>
                </a:solidFill>
              </a:rPr>
              <a:t>عبر</a:t>
            </a:r>
            <a:r>
              <a:rPr lang="ar-SA" sz="2400" dirty="0" smtClean="0"/>
              <a:t> خطوط كهربائية على</a:t>
            </a:r>
            <a:r>
              <a:rPr lang="en-US" sz="2400" dirty="0" smtClean="0"/>
              <a:t>  </a:t>
            </a:r>
            <a:r>
              <a:rPr lang="ar-SA" sz="2400" dirty="0" smtClean="0"/>
              <a:t>أبراج فولاذية شاهقة. هذه الخطوط </a:t>
            </a:r>
            <a:r>
              <a:rPr lang="ar-SA" sz="2400" dirty="0" smtClean="0">
                <a:solidFill>
                  <a:srgbClr val="FFFF00"/>
                </a:solidFill>
              </a:rPr>
              <a:t>مصنوعة </a:t>
            </a:r>
            <a:r>
              <a:rPr lang="ar-SA" sz="2400" dirty="0" smtClean="0"/>
              <a:t>من موصلات ّمغطاة بعوازل. </a:t>
            </a:r>
          </a:p>
          <a:p>
            <a:endParaRPr lang="ar-SA" sz="2400" dirty="0" smtClean="0"/>
          </a:p>
          <a:p>
            <a:r>
              <a:rPr lang="en-US" sz="2400" dirty="0" smtClean="0"/>
              <a:t>  </a:t>
            </a:r>
            <a:endParaRPr lang="ar-SA" sz="2400" dirty="0" smtClean="0"/>
          </a:p>
          <a:p>
            <a:endParaRPr lang="ar-SA" sz="2400" dirty="0" smtClean="0"/>
          </a:p>
          <a:p>
            <a:r>
              <a:rPr lang="ar-SA" sz="2400" dirty="0" smtClean="0"/>
              <a:t>.</a:t>
            </a:r>
            <a:endParaRPr lang="en-US" sz="2400" dirty="0"/>
          </a:p>
        </p:txBody>
      </p:sp>
      <p:pic>
        <p:nvPicPr>
          <p:cNvPr id="25" name="صورة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35" y="5029379"/>
            <a:ext cx="2022272" cy="16716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6" name="شكل بيضاوي 25"/>
          <p:cNvSpPr/>
          <p:nvPr/>
        </p:nvSpPr>
        <p:spPr>
          <a:xfrm>
            <a:off x="2262051" y="2065815"/>
            <a:ext cx="638992" cy="621112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1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7624083" y="4195983"/>
            <a:ext cx="690698" cy="6302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1319348" y="4251120"/>
            <a:ext cx="587829" cy="519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16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4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مستطيل 4"/>
          <p:cNvSpPr/>
          <p:nvPr/>
        </p:nvSpPr>
        <p:spPr>
          <a:xfrm>
            <a:off x="8076112" y="1067094"/>
            <a:ext cx="3931920" cy="3383280"/>
          </a:xfrm>
          <a:prstGeom prst="rect">
            <a:avLst/>
          </a:prstGeom>
          <a:solidFill>
            <a:srgbClr val="6FC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u="sng" dirty="0" smtClean="0">
                <a:solidFill>
                  <a:srgbClr val="FFFF00"/>
                </a:solidFill>
              </a:rPr>
              <a:t>(مصدر طاقة ملوث)</a:t>
            </a:r>
          </a:p>
          <a:p>
            <a:pPr algn="ctr"/>
            <a:endParaRPr lang="ar-SA" sz="2400" dirty="0" smtClean="0">
              <a:solidFill>
                <a:schemeClr val="tx1"/>
              </a:solidFill>
            </a:endParaRP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يوجد الكثير من الوقود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الأحفوري في أنحاء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متفرقة من العالم. معظم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الكهرباء التي نستخدمها</a:t>
            </a:r>
          </a:p>
          <a:p>
            <a:pPr algn="ctr"/>
            <a:r>
              <a:rPr lang="ar-SA" sz="2400" dirty="0" smtClean="0">
                <a:solidFill>
                  <a:schemeClr val="tx1"/>
                </a:solidFill>
              </a:rPr>
              <a:t>تأتي من حرق الوقود</a:t>
            </a:r>
          </a:p>
          <a:p>
            <a:pPr algn="ctr"/>
            <a:r>
              <a:rPr lang="ar-SA" sz="2400" dirty="0" smtClean="0">
                <a:solidFill>
                  <a:srgbClr val="FF0000"/>
                </a:solidFill>
              </a:rPr>
              <a:t>الأحفوري.</a:t>
            </a:r>
          </a:p>
        </p:txBody>
      </p:sp>
      <p:sp>
        <p:nvSpPr>
          <p:cNvPr id="8" name="مستطيل 7"/>
          <p:cNvSpPr/>
          <p:nvPr/>
        </p:nvSpPr>
        <p:spPr>
          <a:xfrm>
            <a:off x="1850571" y="1067094"/>
            <a:ext cx="3905795" cy="3440158"/>
          </a:xfrm>
          <a:prstGeom prst="rect">
            <a:avLst/>
          </a:prstGeom>
          <a:solidFill>
            <a:srgbClr val="6FC1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SA" sz="2800" dirty="0" smtClean="0"/>
          </a:p>
          <a:p>
            <a:pPr algn="ctr"/>
            <a:endParaRPr lang="ar-SA" sz="2800" dirty="0"/>
          </a:p>
          <a:p>
            <a:pPr algn="ctr"/>
            <a:endParaRPr lang="ar-SA" sz="2800" dirty="0" smtClean="0"/>
          </a:p>
          <a:p>
            <a:pPr algn="ctr"/>
            <a:endParaRPr lang="ar-SA" sz="2800" u="sng" dirty="0" smtClean="0">
              <a:solidFill>
                <a:srgbClr val="FFFF00"/>
              </a:solidFill>
            </a:endParaRPr>
          </a:p>
          <a:p>
            <a:pPr algn="ctr"/>
            <a:r>
              <a:rPr lang="ar-SA" sz="2800" b="1" u="sng" dirty="0" smtClean="0">
                <a:solidFill>
                  <a:srgbClr val="FFFF00"/>
                </a:solidFill>
              </a:rPr>
              <a:t>(مصدر طاقة نظيف) </a:t>
            </a:r>
          </a:p>
          <a:p>
            <a:pPr algn="ctr"/>
            <a:endParaRPr lang="ar-SA" sz="2800" u="sng" dirty="0">
              <a:solidFill>
                <a:srgbClr val="FFFF00"/>
              </a:solidFill>
            </a:endParaRPr>
          </a:p>
          <a:p>
            <a:pPr algn="ctr"/>
            <a:r>
              <a:rPr lang="ar-SA" sz="2800" dirty="0" smtClean="0">
                <a:solidFill>
                  <a:schemeClr val="tx1"/>
                </a:solidFill>
              </a:rPr>
              <a:t>عنفات الرياح مولدات ضخمة ،وهي تستخدم طاقة </a:t>
            </a:r>
            <a:r>
              <a:rPr lang="ar-SA" sz="2800" dirty="0" smtClean="0">
                <a:solidFill>
                  <a:srgbClr val="FF0000"/>
                </a:solidFill>
              </a:rPr>
              <a:t>الرياح</a:t>
            </a:r>
            <a:r>
              <a:rPr lang="ar-SA" sz="2800" dirty="0" smtClean="0">
                <a:solidFill>
                  <a:schemeClr val="tx1"/>
                </a:solidFill>
              </a:rPr>
              <a:t> في توليد الكهرباء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  <a:endParaRPr lang="ar-SA" sz="2800" dirty="0" smtClean="0">
              <a:solidFill>
                <a:schemeClr val="tx1"/>
              </a:solidFill>
            </a:endParaRPr>
          </a:p>
          <a:p>
            <a:pPr algn="ctr"/>
            <a:endParaRPr lang="ar-SA" sz="2800" dirty="0"/>
          </a:p>
          <a:p>
            <a:pPr algn="ctr"/>
            <a:endParaRPr lang="ar-SA" sz="2800" dirty="0" smtClean="0"/>
          </a:p>
          <a:p>
            <a:pPr algn="ctr"/>
            <a:endParaRPr lang="ar-SA" sz="2800" dirty="0"/>
          </a:p>
          <a:p>
            <a:pPr algn="ctr"/>
            <a:endParaRPr lang="ar-SA" sz="2800" dirty="0" smtClean="0"/>
          </a:p>
          <a:p>
            <a:pPr algn="ctr"/>
            <a:endParaRPr lang="ar-SA" sz="2800" dirty="0"/>
          </a:p>
          <a:p>
            <a:pPr algn="ctr"/>
            <a:endParaRPr lang="ar-SA" sz="2800" dirty="0" smtClean="0"/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794" y="4904239"/>
            <a:ext cx="1901006" cy="16744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774" y="4786603"/>
            <a:ext cx="1977387" cy="17920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87711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" y="0"/>
            <a:ext cx="11834948" cy="6714309"/>
          </a:xfrm>
        </p:spPr>
      </p:pic>
    </p:spTree>
    <p:extLst>
      <p:ext uri="{BB962C8B-B14F-4D97-AF65-F5344CB8AC3E}">
        <p14:creationId xmlns:p14="http://schemas.microsoft.com/office/powerpoint/2010/main" val="40437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134</Words>
  <Application>Microsoft Office PowerPoint</Application>
  <PresentationFormat>شاشة عريضة</PresentationFormat>
  <Paragraphs>49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Malak M M</dc:creator>
  <cp:lastModifiedBy>Malak M M</cp:lastModifiedBy>
  <cp:revision>11</cp:revision>
  <dcterms:created xsi:type="dcterms:W3CDTF">2021-10-31T16:31:17Z</dcterms:created>
  <dcterms:modified xsi:type="dcterms:W3CDTF">2021-10-31T19:20:03Z</dcterms:modified>
</cp:coreProperties>
</file>