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5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5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2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4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1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3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1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7C0F2-4495-4CCE-8DDB-BC598A2A530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3063B-E33F-43F1-98AD-3FF47B4C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40926" cy="685800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5042263" y="1789611"/>
            <a:ext cx="63877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تقرير عن</a:t>
            </a:r>
            <a:r>
              <a:rPr lang="ar-SA" sz="2400" dirty="0" smtClean="0">
                <a:solidFill>
                  <a:schemeClr val="bg1"/>
                </a:solidFill>
              </a:rPr>
              <a:t>.........................................</a:t>
            </a:r>
          </a:p>
          <a:p>
            <a:endParaRPr lang="ar-SA" sz="2400" dirty="0" smtClean="0">
              <a:solidFill>
                <a:schemeClr val="bg1"/>
              </a:solidFill>
            </a:endParaRPr>
          </a:p>
          <a:p>
            <a:r>
              <a:rPr lang="ar-SA" sz="2400" dirty="0" smtClean="0">
                <a:solidFill>
                  <a:srgbClr val="FFFF00"/>
                </a:solidFill>
              </a:rPr>
              <a:t>اسم الطالب</a:t>
            </a:r>
            <a:r>
              <a:rPr lang="ar-SA" sz="2400" dirty="0" smtClean="0">
                <a:solidFill>
                  <a:schemeClr val="bg1"/>
                </a:solidFill>
              </a:rPr>
              <a:t>....................................... </a:t>
            </a:r>
          </a:p>
          <a:p>
            <a:endParaRPr lang="ar-SA" sz="2400" dirty="0" smtClean="0">
              <a:solidFill>
                <a:schemeClr val="bg1"/>
              </a:solidFill>
            </a:endParaRPr>
          </a:p>
          <a:p>
            <a:r>
              <a:rPr lang="ar-S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الصف</a:t>
            </a:r>
            <a:r>
              <a:rPr lang="ar-SA" sz="2400" dirty="0" smtClean="0">
                <a:solidFill>
                  <a:schemeClr val="bg1"/>
                </a:solidFill>
              </a:rPr>
              <a:t>:............................................</a:t>
            </a:r>
            <a:endParaRPr lang="ar-S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3"/>
            <a:ext cx="12192000" cy="6858000"/>
          </a:xfrm>
        </p:spPr>
      </p:pic>
      <p:sp>
        <p:nvSpPr>
          <p:cNvPr id="5" name="مربع نص 4"/>
          <p:cNvSpPr txBox="1"/>
          <p:nvPr/>
        </p:nvSpPr>
        <p:spPr>
          <a:xfrm>
            <a:off x="2194560" y="312874"/>
            <a:ext cx="7328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البرق و الرعد و الصاعقة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03121" y="1147872"/>
            <a:ext cx="9669780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chemeClr val="bg1"/>
                </a:solidFill>
              </a:rPr>
              <a:t>1- </a:t>
            </a:r>
            <a:r>
              <a:rPr lang="ar-SA" sz="2800" dirty="0" smtClean="0">
                <a:solidFill>
                  <a:srgbClr val="FFFF00"/>
                </a:solidFill>
              </a:rPr>
              <a:t>الرعد:</a:t>
            </a:r>
            <a:r>
              <a:rPr lang="ar-SA" sz="2800" dirty="0" smtClean="0">
                <a:solidFill>
                  <a:schemeClr val="bg1"/>
                </a:solidFill>
              </a:rPr>
              <a:t> هو الظاهرة الصوتية الناتجة عن التفريغ الكهربائي. </a:t>
            </a:r>
          </a:p>
          <a:p>
            <a:r>
              <a:rPr lang="ar-SA" sz="2800" dirty="0" smtClean="0">
                <a:solidFill>
                  <a:schemeClr val="bg1"/>
                </a:solidFill>
              </a:rPr>
              <a:t>2- </a:t>
            </a:r>
            <a:r>
              <a:rPr lang="ar-SA" sz="2800" dirty="0" smtClean="0">
                <a:solidFill>
                  <a:srgbClr val="FFFF00"/>
                </a:solidFill>
              </a:rPr>
              <a:t>البرق: </a:t>
            </a:r>
            <a:r>
              <a:rPr lang="ar-SA" sz="2800" dirty="0" smtClean="0">
                <a:solidFill>
                  <a:schemeClr val="bg1"/>
                </a:solidFill>
              </a:rPr>
              <a:t>في الأيام التي تتلبد فيها السماء بالغيوم، تتصادم قطرات الماء او جسيمات الجليد مسببة تولد شحنات كهربائية علي السحب تظهر كشرارة ضوئية.</a:t>
            </a:r>
          </a:p>
        </p:txBody>
      </p:sp>
      <p:sp>
        <p:nvSpPr>
          <p:cNvPr id="9" name="مخطط انسيابي: رابط 8"/>
          <p:cNvSpPr/>
          <p:nvPr/>
        </p:nvSpPr>
        <p:spPr>
          <a:xfrm>
            <a:off x="2103121" y="1991942"/>
            <a:ext cx="627017" cy="540925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103122" y="3425402"/>
            <a:ext cx="9669780" cy="15675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ar-SA" sz="2400" dirty="0">
                <a:solidFill>
                  <a:prstClr val="white"/>
                </a:solidFill>
              </a:rPr>
              <a:t>3- يحدث البرق و الرعد </a:t>
            </a:r>
            <a:r>
              <a:rPr lang="ar-SA" sz="2400" u="sng" dirty="0">
                <a:solidFill>
                  <a:srgbClr val="FFFF00"/>
                </a:solidFill>
              </a:rPr>
              <a:t>معا</a:t>
            </a:r>
            <a:r>
              <a:rPr lang="ar-SA" sz="2400" dirty="0">
                <a:solidFill>
                  <a:prstClr val="white"/>
                </a:solidFill>
              </a:rPr>
              <a:t> لكن نرى البرق قبل ان نسمع الرعد.</a:t>
            </a:r>
          </a:p>
          <a:p>
            <a:pPr lvl="0"/>
            <a:r>
              <a:rPr lang="ar-SA" sz="2400" dirty="0">
                <a:solidFill>
                  <a:prstClr val="white"/>
                </a:solidFill>
              </a:rPr>
              <a:t> </a:t>
            </a:r>
          </a:p>
          <a:p>
            <a:pPr lvl="0"/>
            <a:r>
              <a:rPr lang="ar-SA" sz="2400" dirty="0">
                <a:solidFill>
                  <a:prstClr val="white"/>
                </a:solidFill>
              </a:rPr>
              <a:t>4-  ما سبب رؤية البرق قبل سماع الرعد؟ </a:t>
            </a:r>
          </a:p>
          <a:p>
            <a:pPr lvl="0"/>
            <a:r>
              <a:rPr lang="ar-SA" sz="2400" dirty="0">
                <a:solidFill>
                  <a:prstClr val="white"/>
                </a:solidFill>
              </a:rPr>
              <a:t>الإجابة: لان </a:t>
            </a:r>
            <a:r>
              <a:rPr lang="ar-SA" sz="2400" dirty="0">
                <a:solidFill>
                  <a:srgbClr val="FFFF00"/>
                </a:solidFill>
              </a:rPr>
              <a:t>الضوء</a:t>
            </a:r>
            <a:r>
              <a:rPr lang="ar-SA" sz="2400" dirty="0">
                <a:solidFill>
                  <a:prstClr val="white"/>
                </a:solidFill>
              </a:rPr>
              <a:t> اسرع من الصوت في الهواء 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1" name="مخطط انسيابي: رابط 10"/>
          <p:cNvSpPr/>
          <p:nvPr/>
        </p:nvSpPr>
        <p:spPr>
          <a:xfrm>
            <a:off x="2302331" y="4371796"/>
            <a:ext cx="627017" cy="621149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7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مستطيل 4"/>
          <p:cNvSpPr/>
          <p:nvPr/>
        </p:nvSpPr>
        <p:spPr>
          <a:xfrm>
            <a:off x="7074081" y="1423852"/>
            <a:ext cx="4698819" cy="3056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</a:rPr>
              <a:t> البرق: </a:t>
            </a:r>
          </a:p>
          <a:p>
            <a:pPr algn="ctr"/>
            <a:endParaRPr lang="ar-SA" sz="2800" dirty="0">
              <a:solidFill>
                <a:srgbClr val="FFFF00"/>
              </a:solidFill>
            </a:endParaRPr>
          </a:p>
          <a:p>
            <a:pPr algn="ctr"/>
            <a:r>
              <a:rPr lang="ar-SA" sz="2800" dirty="0" smtClean="0"/>
              <a:t>يحدث بين أجزاء مختلفة من السحب </a:t>
            </a:r>
            <a:endParaRPr lang="en-US" sz="28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830285" y="218590"/>
            <a:ext cx="653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dirty="0" smtClean="0">
                <a:solidFill>
                  <a:schemeClr val="bg1"/>
                </a:solidFill>
              </a:rPr>
              <a:t>الفرق بين البرق و الصاعقة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332411" y="1557270"/>
            <a:ext cx="4409259" cy="3056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rgbClr val="FFFF00"/>
                </a:solidFill>
              </a:rPr>
              <a:t>الصاعقة: </a:t>
            </a:r>
          </a:p>
          <a:p>
            <a:pPr algn="ctr"/>
            <a:endParaRPr lang="ar-SA" sz="2400" dirty="0" smtClean="0">
              <a:solidFill>
                <a:srgbClr val="FFFF00"/>
              </a:solidFill>
            </a:endParaRPr>
          </a:p>
          <a:p>
            <a:pPr algn="ctr"/>
            <a:r>
              <a:rPr lang="ar-SA" sz="2400" dirty="0" smtClean="0"/>
              <a:t>تحدث بين السحب و جسم مرتفع عن سطح الأرض نتيجة اختلاف الشحنة على كل منهما.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85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766560"/>
          </a:xfrm>
        </p:spPr>
      </p:pic>
    </p:spTree>
    <p:extLst>
      <p:ext uri="{BB962C8B-B14F-4D97-AF65-F5344CB8AC3E}">
        <p14:creationId xmlns:p14="http://schemas.microsoft.com/office/powerpoint/2010/main" val="10519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118</Words>
  <Application>Microsoft Office PowerPoint</Application>
  <PresentationFormat>شاشة عريضة</PresentationFormat>
  <Paragraphs>21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Malak M M</dc:creator>
  <cp:lastModifiedBy>Malak M M</cp:lastModifiedBy>
  <cp:revision>7</cp:revision>
  <dcterms:created xsi:type="dcterms:W3CDTF">2021-10-31T20:04:18Z</dcterms:created>
  <dcterms:modified xsi:type="dcterms:W3CDTF">2021-10-31T20:55:32Z</dcterms:modified>
</cp:coreProperties>
</file>