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0" r:id="rId2"/>
    <p:sldId id="261" r:id="rId3"/>
    <p:sldId id="321" r:id="rId4"/>
    <p:sldId id="282" r:id="rId5"/>
  </p:sldIdLst>
  <p:sldSz cx="12192000" cy="6858000"/>
  <p:notesSz cx="6858000" cy="9144000"/>
  <p:defaultTextStyle>
    <a:defPPr>
      <a:defRPr lang="ar-K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6F74B6C6-DBF8-41FF-A881-7E21031E030B}" type="datetimeFigureOut">
              <a:rPr lang="ar-KW" smtClean="0"/>
              <a:t>25/04/1442</a:t>
            </a:fld>
            <a:endParaRPr lang="ar-K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K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7DA4E903-B1FA-4136-A83D-3F9CD8F12936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016238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211C7D9B-8C26-435B-A0BE-319BD622D8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AB8EC0BD-0C57-4C91-ABBA-54F096497A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ar-KW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39C41070-A743-405D-8823-60D5162DD2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C328696-4668-4FD5-B2C4-AB45409898FC}" type="slidenum">
              <a:rPr lang="ar-SA" altLang="ar-KW" sz="1200" b="0"/>
              <a:pPr eaLnBrk="1" hangingPunct="1"/>
              <a:t>2</a:t>
            </a:fld>
            <a:endParaRPr lang="en-US" altLang="ar-KW" sz="1200" b="0"/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245B6F4B-BBC0-44E2-9BFD-D2D9C513A4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3141E982-B4A2-49A8-A972-322E22BE2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ar-KW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C6EBD6E4-7CEA-4E6E-B518-7CD5205538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46FF930D-DF7D-49A7-8DCE-47D8E95E92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ar-KW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6B72B11C-E61C-4FBE-8A0B-045AA6A2B28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2CDDB4EA-D2D5-4068-82B5-B8C6DAF9065A}" type="slidenum">
              <a:rPr lang="ar-SA" altLang="ar-KW" sz="1200" b="0"/>
              <a:pPr algn="l" eaLnBrk="1" hangingPunct="1"/>
              <a:t>4</a:t>
            </a:fld>
            <a:endParaRPr lang="en-US" altLang="ar-KW" sz="1200" b="0"/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85EF6D25-36A0-404C-AEAB-09E51243725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9F32807C-BAE0-4205-81AB-6260013D47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ar-KW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1E07-6C45-4EC9-9B95-E996E6E7934A}" type="datetimeFigureOut">
              <a:rPr lang="ar-KW" smtClean="0"/>
              <a:t>25/04/1442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1CE8-1333-476E-91A4-41FC86537BD7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25267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1E07-6C45-4EC9-9B95-E996E6E7934A}" type="datetimeFigureOut">
              <a:rPr lang="ar-KW" smtClean="0"/>
              <a:t>25/04/1442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1CE8-1333-476E-91A4-41FC86537BD7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185950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1E07-6C45-4EC9-9B95-E996E6E7934A}" type="datetimeFigureOut">
              <a:rPr lang="ar-KW" smtClean="0"/>
              <a:t>25/04/1442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1CE8-1333-476E-91A4-41FC86537BD7}" type="slidenum">
              <a:rPr lang="ar-KW" smtClean="0"/>
              <a:t>‹#›</a:t>
            </a:fld>
            <a:endParaRPr lang="ar-KW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37019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1E07-6C45-4EC9-9B95-E996E6E7934A}" type="datetimeFigureOut">
              <a:rPr lang="ar-KW" smtClean="0"/>
              <a:t>25/04/1442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1CE8-1333-476E-91A4-41FC86537BD7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7891019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1E07-6C45-4EC9-9B95-E996E6E7934A}" type="datetimeFigureOut">
              <a:rPr lang="ar-KW" smtClean="0"/>
              <a:t>25/04/1442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1CE8-1333-476E-91A4-41FC86537BD7}" type="slidenum">
              <a:rPr lang="ar-KW" smtClean="0"/>
              <a:t>‹#›</a:t>
            </a:fld>
            <a:endParaRPr lang="ar-KW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4408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1E07-6C45-4EC9-9B95-E996E6E7934A}" type="datetimeFigureOut">
              <a:rPr lang="ar-KW" smtClean="0"/>
              <a:t>25/04/1442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1CE8-1333-476E-91A4-41FC86537BD7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168105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1E07-6C45-4EC9-9B95-E996E6E7934A}" type="datetimeFigureOut">
              <a:rPr lang="ar-KW" smtClean="0"/>
              <a:t>25/04/1442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1CE8-1333-476E-91A4-41FC86537BD7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1471441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1E07-6C45-4EC9-9B95-E996E6E7934A}" type="datetimeFigureOut">
              <a:rPr lang="ar-KW" smtClean="0"/>
              <a:t>25/04/1442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1CE8-1333-476E-91A4-41FC86537BD7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89907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1E07-6C45-4EC9-9B95-E996E6E7934A}" type="datetimeFigureOut">
              <a:rPr lang="ar-KW" smtClean="0"/>
              <a:t>25/04/1442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1CE8-1333-476E-91A4-41FC86537BD7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8268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1E07-6C45-4EC9-9B95-E996E6E7934A}" type="datetimeFigureOut">
              <a:rPr lang="ar-KW" smtClean="0"/>
              <a:t>25/04/1442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1CE8-1333-476E-91A4-41FC86537BD7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842993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1E07-6C45-4EC9-9B95-E996E6E7934A}" type="datetimeFigureOut">
              <a:rPr lang="ar-KW" smtClean="0"/>
              <a:t>25/04/1442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1CE8-1333-476E-91A4-41FC86537BD7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433379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1E07-6C45-4EC9-9B95-E996E6E7934A}" type="datetimeFigureOut">
              <a:rPr lang="ar-KW" smtClean="0"/>
              <a:t>25/04/1442</a:t>
            </a:fld>
            <a:endParaRPr lang="ar-K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1CE8-1333-476E-91A4-41FC86537BD7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22222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1E07-6C45-4EC9-9B95-E996E6E7934A}" type="datetimeFigureOut">
              <a:rPr lang="ar-KW" smtClean="0"/>
              <a:t>25/04/1442</a:t>
            </a:fld>
            <a:endParaRPr lang="ar-K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1CE8-1333-476E-91A4-41FC86537BD7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809951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1E07-6C45-4EC9-9B95-E996E6E7934A}" type="datetimeFigureOut">
              <a:rPr lang="ar-KW" smtClean="0"/>
              <a:t>25/04/1442</a:t>
            </a:fld>
            <a:endParaRPr lang="ar-K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1CE8-1333-476E-91A4-41FC86537BD7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28511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1E07-6C45-4EC9-9B95-E996E6E7934A}" type="datetimeFigureOut">
              <a:rPr lang="ar-KW" smtClean="0"/>
              <a:t>25/04/1442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1CE8-1333-476E-91A4-41FC86537BD7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616136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1E07-6C45-4EC9-9B95-E996E6E7934A}" type="datetimeFigureOut">
              <a:rPr lang="ar-KW" smtClean="0"/>
              <a:t>25/04/1442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1CE8-1333-476E-91A4-41FC86537BD7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62942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91E07-6C45-4EC9-9B95-E996E6E7934A}" type="datetimeFigureOut">
              <a:rPr lang="ar-KW" smtClean="0"/>
              <a:t>25/04/1442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74C1CE8-1333-476E-91A4-41FC86537BD7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214422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4">
            <a:extLst>
              <a:ext uri="{FF2B5EF4-FFF2-40B4-BE49-F238E27FC236}">
                <a16:creationId xmlns:a16="http://schemas.microsoft.com/office/drawing/2014/main" id="{7BD256B1-C7E7-449F-8021-0B08E5F1A06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83905" y="2292626"/>
            <a:ext cx="7543800" cy="19812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0"/>
              </a:avLst>
            </a:prstTxWarp>
          </a:bodyPr>
          <a:lstStyle/>
          <a:p>
            <a:pPr algn="ctr"/>
            <a:r>
              <a:rPr lang="ar-KW" sz="4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الحدوديات النسبية وتبسيطها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5">
            <a:extLst>
              <a:ext uri="{FF2B5EF4-FFF2-40B4-BE49-F238E27FC236}">
                <a16:creationId xmlns:a16="http://schemas.microsoft.com/office/drawing/2014/main" id="{84D08930-99D6-4773-89CE-68EF9B30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0017" y="1112838"/>
            <a:ext cx="2209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KW" altLang="ar-KW" sz="3200" dirty="0">
                <a:solidFill>
                  <a:srgbClr val="0000FF"/>
                </a:solidFill>
              </a:rPr>
              <a:t>الكسور مثل</a:t>
            </a:r>
          </a:p>
          <a:p>
            <a:pPr eaLnBrk="1" hangingPunct="1"/>
            <a:r>
              <a:rPr lang="ar-KW" altLang="ar-KW" sz="3200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5130" name="Rectangle 5">
            <a:extLst>
              <a:ext uri="{FF2B5EF4-FFF2-40B4-BE49-F238E27FC236}">
                <a16:creationId xmlns:a16="http://schemas.microsoft.com/office/drawing/2014/main" id="{3F839219-7C3F-43FF-BCFF-B502E37D5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13716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KW" altLang="ar-KW" sz="3200">
                <a:solidFill>
                  <a:srgbClr val="0000FF"/>
                </a:solidFill>
              </a:rPr>
              <a:t>9</a:t>
            </a:r>
            <a:endParaRPr lang="en-US" altLang="ar-KW" sz="3200">
              <a:solidFill>
                <a:srgbClr val="0000FF"/>
              </a:solidFill>
            </a:endParaRPr>
          </a:p>
        </p:txBody>
      </p:sp>
      <p:sp>
        <p:nvSpPr>
          <p:cNvPr id="5133" name="Rectangle 5">
            <a:extLst>
              <a:ext uri="{FF2B5EF4-FFF2-40B4-BE49-F238E27FC236}">
                <a16:creationId xmlns:a16="http://schemas.microsoft.com/office/drawing/2014/main" id="{C66B470E-78F4-478A-9F53-AE5BFE2B9C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7900" y="1339850"/>
            <a:ext cx="68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KW" altLang="ar-KW" sz="3200" dirty="0">
                <a:solidFill>
                  <a:srgbClr val="0000FF"/>
                </a:solidFill>
              </a:rPr>
              <a:t>12</a:t>
            </a:r>
            <a:endParaRPr lang="en-US" altLang="ar-KW" sz="3200" dirty="0">
              <a:solidFill>
                <a:srgbClr val="0000FF"/>
              </a:solidFill>
            </a:endParaRPr>
          </a:p>
        </p:txBody>
      </p:sp>
      <p:sp>
        <p:nvSpPr>
          <p:cNvPr id="5134" name="Rectangle 5">
            <a:extLst>
              <a:ext uri="{FF2B5EF4-FFF2-40B4-BE49-F238E27FC236}">
                <a16:creationId xmlns:a16="http://schemas.microsoft.com/office/drawing/2014/main" id="{DF1206CF-E2EB-4B30-9CE6-AD4A8CDADC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14478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KW" altLang="ar-KW" sz="3200">
                <a:solidFill>
                  <a:srgbClr val="0000FF"/>
                </a:solidFill>
              </a:rPr>
              <a:t>2</a:t>
            </a:r>
            <a:endParaRPr lang="en-US" altLang="ar-KW" sz="3200">
              <a:solidFill>
                <a:srgbClr val="0000FF"/>
              </a:solidFill>
            </a:endParaRPr>
          </a:p>
        </p:txBody>
      </p:sp>
      <p:sp>
        <p:nvSpPr>
          <p:cNvPr id="5135" name="Rectangle 5">
            <a:extLst>
              <a:ext uri="{FF2B5EF4-FFF2-40B4-BE49-F238E27FC236}">
                <a16:creationId xmlns:a16="http://schemas.microsoft.com/office/drawing/2014/main" id="{AC751AFB-25CD-4CCC-99B5-549713DB7A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9144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KW" altLang="ar-KW" sz="3200" u="sng">
                <a:solidFill>
                  <a:srgbClr val="0000FF"/>
                </a:solidFill>
              </a:rPr>
              <a:t>5</a:t>
            </a:r>
            <a:endParaRPr lang="en-US" altLang="ar-KW" sz="3200" u="sng">
              <a:solidFill>
                <a:srgbClr val="0000FF"/>
              </a:solidFill>
            </a:endParaRPr>
          </a:p>
        </p:txBody>
      </p:sp>
      <p:sp>
        <p:nvSpPr>
          <p:cNvPr id="5136" name="Rectangle 5">
            <a:extLst>
              <a:ext uri="{FF2B5EF4-FFF2-40B4-BE49-F238E27FC236}">
                <a16:creationId xmlns:a16="http://schemas.microsoft.com/office/drawing/2014/main" id="{B1D7782C-EB94-4121-A3E7-7BB4A2F0C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1905000"/>
            <a:ext cx="3962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KW" altLang="ar-KW" sz="3200"/>
              <a:t>اما المقادير الجبرية التالية: </a:t>
            </a:r>
            <a:endParaRPr lang="en-US" altLang="ar-KW" sz="3200"/>
          </a:p>
        </p:txBody>
      </p:sp>
      <p:sp>
        <p:nvSpPr>
          <p:cNvPr id="5137" name="Rectangle 5">
            <a:extLst>
              <a:ext uri="{FF2B5EF4-FFF2-40B4-BE49-F238E27FC236}">
                <a16:creationId xmlns:a16="http://schemas.microsoft.com/office/drawing/2014/main" id="{0DAA7AD7-CBE3-4FD5-9622-81995144C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0200" y="2590800"/>
            <a:ext cx="68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KW" altLang="ar-KW" sz="3200" u="sng">
                <a:solidFill>
                  <a:srgbClr val="0000FF"/>
                </a:solidFill>
              </a:rPr>
              <a:t>1</a:t>
            </a:r>
            <a:endParaRPr lang="en-US" altLang="ar-KW" sz="3200" u="sng">
              <a:solidFill>
                <a:srgbClr val="0000FF"/>
              </a:solidFill>
            </a:endParaRPr>
          </a:p>
        </p:txBody>
      </p:sp>
      <p:sp>
        <p:nvSpPr>
          <p:cNvPr id="5138" name="Rectangle 5">
            <a:extLst>
              <a:ext uri="{FF2B5EF4-FFF2-40B4-BE49-F238E27FC236}">
                <a16:creationId xmlns:a16="http://schemas.microsoft.com/office/drawing/2014/main" id="{D1C4F2C7-9080-4F11-84F2-211AB0366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911225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KW" altLang="ar-KW" sz="3200" u="sng">
                <a:solidFill>
                  <a:srgbClr val="0000FF"/>
                </a:solidFill>
              </a:rPr>
              <a:t>7</a:t>
            </a:r>
            <a:endParaRPr lang="en-US" altLang="ar-KW" sz="3200" u="sng">
              <a:solidFill>
                <a:srgbClr val="0000FF"/>
              </a:solidFill>
            </a:endParaRPr>
          </a:p>
        </p:txBody>
      </p:sp>
      <p:sp>
        <p:nvSpPr>
          <p:cNvPr id="5139" name="Rectangle 5">
            <a:extLst>
              <a:ext uri="{FF2B5EF4-FFF2-40B4-BE49-F238E27FC236}">
                <a16:creationId xmlns:a16="http://schemas.microsoft.com/office/drawing/2014/main" id="{9B348B84-4676-4D02-BCEA-5A88A39F5F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9700" y="960438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KW" altLang="ar-KW" sz="3200" u="sng" dirty="0">
                <a:solidFill>
                  <a:srgbClr val="0000FF"/>
                </a:solidFill>
              </a:rPr>
              <a:t>1</a:t>
            </a:r>
            <a:endParaRPr lang="en-US" altLang="ar-KW" sz="3200" u="sng" dirty="0">
              <a:solidFill>
                <a:srgbClr val="0000FF"/>
              </a:solidFill>
            </a:endParaRPr>
          </a:p>
        </p:txBody>
      </p:sp>
      <p:sp>
        <p:nvSpPr>
          <p:cNvPr id="5141" name="Text Box 21">
            <a:extLst>
              <a:ext uri="{FF2B5EF4-FFF2-40B4-BE49-F238E27FC236}">
                <a16:creationId xmlns:a16="http://schemas.microsoft.com/office/drawing/2014/main" id="{239FE7BD-3F65-469E-8E14-1AE41BC8F0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5183" y="1127125"/>
            <a:ext cx="3352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KW" altLang="ar-KW" sz="3600" dirty="0">
                <a:solidFill>
                  <a:srgbClr val="0000FF"/>
                </a:solidFill>
              </a:rPr>
              <a:t>تدعى  اعدادا نسبية</a:t>
            </a:r>
            <a:endParaRPr lang="en-US" altLang="ar-KW" sz="3600" dirty="0">
              <a:solidFill>
                <a:srgbClr val="0000FF"/>
              </a:solidFill>
            </a:endParaRPr>
          </a:p>
        </p:txBody>
      </p:sp>
      <p:sp>
        <p:nvSpPr>
          <p:cNvPr id="5142" name="Rectangle 5">
            <a:extLst>
              <a:ext uri="{FF2B5EF4-FFF2-40B4-BE49-F238E27FC236}">
                <a16:creationId xmlns:a16="http://schemas.microsoft.com/office/drawing/2014/main" id="{78BF3B4E-B47B-4C35-88B7-1636CF8319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7950" y="1050925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KW" altLang="ar-KW" sz="3200">
                <a:solidFill>
                  <a:srgbClr val="0000FF"/>
                </a:solidFill>
              </a:rPr>
              <a:t>،</a:t>
            </a:r>
            <a:endParaRPr lang="en-US" altLang="ar-KW" sz="3200">
              <a:solidFill>
                <a:srgbClr val="0000FF"/>
              </a:solidFill>
            </a:endParaRPr>
          </a:p>
        </p:txBody>
      </p:sp>
      <p:sp>
        <p:nvSpPr>
          <p:cNvPr id="5143" name="Rectangle 5">
            <a:extLst>
              <a:ext uri="{FF2B5EF4-FFF2-40B4-BE49-F238E27FC236}">
                <a16:creationId xmlns:a16="http://schemas.microsoft.com/office/drawing/2014/main" id="{ABD431A2-A3C4-4173-99A8-C3559A6FF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10668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KW" altLang="ar-KW" sz="3200">
                <a:solidFill>
                  <a:srgbClr val="0000FF"/>
                </a:solidFill>
              </a:rPr>
              <a:t>،</a:t>
            </a:r>
            <a:endParaRPr lang="en-US" altLang="ar-KW" sz="3200">
              <a:solidFill>
                <a:srgbClr val="0000FF"/>
              </a:solidFill>
            </a:endParaRPr>
          </a:p>
        </p:txBody>
      </p:sp>
      <p:sp>
        <p:nvSpPr>
          <p:cNvPr id="5144" name="Rectangle 5">
            <a:extLst>
              <a:ext uri="{FF2B5EF4-FFF2-40B4-BE49-F238E27FC236}">
                <a16:creationId xmlns:a16="http://schemas.microsoft.com/office/drawing/2014/main" id="{65D2E55A-F54D-498E-BC53-810830AE7D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5400" y="27432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KW" altLang="ar-KW" sz="3200">
                <a:solidFill>
                  <a:srgbClr val="0000FF"/>
                </a:solidFill>
              </a:rPr>
              <a:t>،</a:t>
            </a:r>
            <a:endParaRPr lang="en-US" altLang="ar-KW" sz="3200">
              <a:solidFill>
                <a:srgbClr val="0000FF"/>
              </a:solidFill>
            </a:endParaRPr>
          </a:p>
        </p:txBody>
      </p:sp>
      <p:sp>
        <p:nvSpPr>
          <p:cNvPr id="5145" name="Rectangle 5">
            <a:extLst>
              <a:ext uri="{FF2B5EF4-FFF2-40B4-BE49-F238E27FC236}">
                <a16:creationId xmlns:a16="http://schemas.microsoft.com/office/drawing/2014/main" id="{6517383E-84C0-4FDD-9597-AF1CDD8CA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3225" y="2971801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KW" altLang="ar-KW" sz="2800">
                <a:solidFill>
                  <a:srgbClr val="0000FF"/>
                </a:solidFill>
              </a:rPr>
              <a:t>س</a:t>
            </a:r>
            <a:endParaRPr lang="en-US" altLang="ar-KW" sz="2800">
              <a:solidFill>
                <a:srgbClr val="0000FF"/>
              </a:solidFill>
            </a:endParaRPr>
          </a:p>
        </p:txBody>
      </p:sp>
      <p:sp>
        <p:nvSpPr>
          <p:cNvPr id="5146" name="Rectangle 5">
            <a:extLst>
              <a:ext uri="{FF2B5EF4-FFF2-40B4-BE49-F238E27FC236}">
                <a16:creationId xmlns:a16="http://schemas.microsoft.com/office/drawing/2014/main" id="{BC8C80F6-2633-424B-8B09-636B4E2F5B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26670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KW" altLang="ar-KW" sz="3200">
                <a:solidFill>
                  <a:srgbClr val="0000FF"/>
                </a:solidFill>
              </a:rPr>
              <a:t>،</a:t>
            </a:r>
            <a:endParaRPr lang="en-US" altLang="ar-KW" sz="3200">
              <a:solidFill>
                <a:srgbClr val="0000FF"/>
              </a:solidFill>
            </a:endParaRPr>
          </a:p>
        </p:txBody>
      </p:sp>
      <p:sp>
        <p:nvSpPr>
          <p:cNvPr id="5147" name="Rectangle 5">
            <a:extLst>
              <a:ext uri="{FF2B5EF4-FFF2-40B4-BE49-F238E27FC236}">
                <a16:creationId xmlns:a16="http://schemas.microsoft.com/office/drawing/2014/main" id="{3BD022FB-F06F-44E0-98D0-33790E270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667001"/>
            <a:ext cx="266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KW" altLang="ar-KW" sz="2800" u="sng">
                <a:solidFill>
                  <a:srgbClr val="0000FF"/>
                </a:solidFill>
              </a:rPr>
              <a:t>س</a:t>
            </a:r>
            <a:r>
              <a:rPr lang="ar-KW" altLang="ar-KW" sz="2800" u="sng" baseline="30000">
                <a:solidFill>
                  <a:srgbClr val="0000FF"/>
                </a:solidFill>
              </a:rPr>
              <a:t>2</a:t>
            </a:r>
            <a:r>
              <a:rPr lang="en-US" altLang="ar-KW" sz="2800" u="sng">
                <a:solidFill>
                  <a:srgbClr val="0000FF"/>
                </a:solidFill>
              </a:rPr>
              <a:t> -   </a:t>
            </a:r>
            <a:r>
              <a:rPr lang="ar-SA" altLang="ar-KW" sz="2800" u="sng">
                <a:solidFill>
                  <a:srgbClr val="0000FF"/>
                </a:solidFill>
              </a:rPr>
              <a:t>  5  </a:t>
            </a:r>
            <a:endParaRPr lang="en-US" altLang="ar-KW" sz="2800" u="sng">
              <a:solidFill>
                <a:srgbClr val="0000FF"/>
              </a:solidFill>
            </a:endParaRPr>
          </a:p>
        </p:txBody>
      </p:sp>
      <p:sp>
        <p:nvSpPr>
          <p:cNvPr id="5148" name="Rectangle 5">
            <a:extLst>
              <a:ext uri="{FF2B5EF4-FFF2-40B4-BE49-F238E27FC236}">
                <a16:creationId xmlns:a16="http://schemas.microsoft.com/office/drawing/2014/main" id="{7AE67B77-98C2-4BD3-A274-11E6CA5D7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2590800"/>
            <a:ext cx="1295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KW" altLang="ar-KW" sz="3200" u="sng">
                <a:solidFill>
                  <a:srgbClr val="0000FF"/>
                </a:solidFill>
              </a:rPr>
              <a:t>س +2</a:t>
            </a:r>
            <a:endParaRPr lang="en-US" altLang="ar-KW" sz="3200" u="sng">
              <a:solidFill>
                <a:srgbClr val="0000FF"/>
              </a:solidFill>
            </a:endParaRPr>
          </a:p>
        </p:txBody>
      </p:sp>
      <p:sp>
        <p:nvSpPr>
          <p:cNvPr id="5149" name="Rectangle 5">
            <a:extLst>
              <a:ext uri="{FF2B5EF4-FFF2-40B4-BE49-F238E27FC236}">
                <a16:creationId xmlns:a16="http://schemas.microsoft.com/office/drawing/2014/main" id="{A6D98714-85C8-48F5-9467-B87457AC08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3375" y="2984500"/>
            <a:ext cx="990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KW" altLang="ar-KW" sz="2800">
                <a:solidFill>
                  <a:srgbClr val="0000FF"/>
                </a:solidFill>
              </a:rPr>
              <a:t>س </a:t>
            </a:r>
            <a:r>
              <a:rPr lang="ar-KW" altLang="ar-KW" sz="3200">
                <a:solidFill>
                  <a:srgbClr val="0000FF"/>
                </a:solidFill>
              </a:rPr>
              <a:t>-3 </a:t>
            </a:r>
            <a:endParaRPr lang="en-US" altLang="ar-KW" sz="3200">
              <a:solidFill>
                <a:srgbClr val="0000FF"/>
              </a:solidFill>
            </a:endParaRPr>
          </a:p>
        </p:txBody>
      </p:sp>
      <p:sp>
        <p:nvSpPr>
          <p:cNvPr id="5150" name="Rectangle 5">
            <a:extLst>
              <a:ext uri="{FF2B5EF4-FFF2-40B4-BE49-F238E27FC236}">
                <a16:creationId xmlns:a16="http://schemas.microsoft.com/office/drawing/2014/main" id="{AC906F35-189D-42F9-B71A-BDFB966642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3048001"/>
            <a:ext cx="3429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KW" altLang="ar-KW" sz="2800">
                <a:solidFill>
                  <a:srgbClr val="0000FF"/>
                </a:solidFill>
              </a:rPr>
              <a:t>  س</a:t>
            </a:r>
            <a:r>
              <a:rPr lang="ar-KW" altLang="ar-KW" sz="2800" baseline="30000">
                <a:solidFill>
                  <a:srgbClr val="0000FF"/>
                </a:solidFill>
              </a:rPr>
              <a:t>2</a:t>
            </a:r>
            <a:r>
              <a:rPr lang="ar-KW" altLang="ar-KW" sz="2800">
                <a:solidFill>
                  <a:srgbClr val="0000FF"/>
                </a:solidFill>
              </a:rPr>
              <a:t> – 10 س + 25</a:t>
            </a:r>
            <a:endParaRPr lang="en-US" altLang="ar-KW" sz="2800">
              <a:solidFill>
                <a:srgbClr val="0000FF"/>
              </a:solidFill>
            </a:endParaRPr>
          </a:p>
        </p:txBody>
      </p:sp>
      <p:sp>
        <p:nvSpPr>
          <p:cNvPr id="5155" name="Rectangle 5">
            <a:extLst>
              <a:ext uri="{FF2B5EF4-FFF2-40B4-BE49-F238E27FC236}">
                <a16:creationId xmlns:a16="http://schemas.microsoft.com/office/drawing/2014/main" id="{40872A78-CFE5-4CBF-940B-AA5DB14022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819400"/>
            <a:ext cx="2667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KW" altLang="ar-KW" sz="3200">
                <a:solidFill>
                  <a:srgbClr val="FF0000"/>
                </a:solidFill>
              </a:rPr>
              <a:t>  حدوديات نسبية</a:t>
            </a:r>
            <a:endParaRPr lang="en-US" altLang="ar-KW" sz="3200">
              <a:solidFill>
                <a:srgbClr val="FF0000"/>
              </a:solidFill>
            </a:endParaRPr>
          </a:p>
        </p:txBody>
      </p:sp>
      <p:sp>
        <p:nvSpPr>
          <p:cNvPr id="19479" name="Line 29">
            <a:extLst>
              <a:ext uri="{FF2B5EF4-FFF2-40B4-BE49-F238E27FC236}">
                <a16:creationId xmlns:a16="http://schemas.microsoft.com/office/drawing/2014/main" id="{5C6E53CD-7979-4814-AEC4-CC99C024F4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05400" y="31242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KW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2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7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2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7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2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7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7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2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7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2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7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2" dur="5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7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92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97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02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/>
      <p:bldP spid="5130" grpId="0"/>
      <p:bldP spid="5133" grpId="0"/>
      <p:bldP spid="5134" grpId="0"/>
      <p:bldP spid="5135" grpId="0"/>
      <p:bldP spid="5136" grpId="0"/>
      <p:bldP spid="5137" grpId="0"/>
      <p:bldP spid="5138" grpId="0"/>
      <p:bldP spid="5139" grpId="0"/>
      <p:bldP spid="5141" grpId="0"/>
      <p:bldP spid="5142" grpId="0"/>
      <p:bldP spid="5143" grpId="0"/>
      <p:bldP spid="5144" grpId="0"/>
      <p:bldP spid="5145" grpId="0"/>
      <p:bldP spid="5146" grpId="0"/>
      <p:bldP spid="5147" grpId="0"/>
      <p:bldP spid="5148" grpId="0"/>
      <p:bldP spid="5149" grpId="0"/>
      <p:bldP spid="5150" grpId="0"/>
      <p:bldP spid="51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>
            <a:extLst>
              <a:ext uri="{FF2B5EF4-FFF2-40B4-BE49-F238E27FC236}">
                <a16:creationId xmlns:a16="http://schemas.microsoft.com/office/drawing/2014/main" id="{6651669E-B610-4788-A11C-BE464D4B02F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987826"/>
            <a:ext cx="8229600" cy="4138338"/>
          </a:xfrm>
          <a:noFill/>
        </p:spPr>
        <p:txBody>
          <a:bodyPr/>
          <a:lstStyle/>
          <a:p>
            <a:r>
              <a:rPr lang="ar-KW" altLang="ar-KW" b="1" dirty="0"/>
              <a:t>بالتأكيد قيمة الحدودية في المقام لا يمكن ان تكون صفرا، لان القسمة على صفر غير محددة </a:t>
            </a:r>
          </a:p>
          <a:p>
            <a:r>
              <a:rPr lang="ar-KW" altLang="ar-KW" b="1" dirty="0"/>
              <a:t>في هذا الدرس نعتبر ان قيم المتغيرات التي تعطي قيمة صفر للمقام هي قيم غير مقبولة ، وعليه فان المقام لا يساوي صفرا لاي حدودية نسبية سواء وذكرنا ذلك ام لم نذكره . وكما في تبسيط الكسور الاعتيادية ، تستطيع ايضا وبالطريقة نفسها تبسيط الحدودية النسبية او اختصارها او وضعها في ابسط صورة ، وذلك بقسمة كل من الحدوديتين في البسط والمقام على العامل المشترك الاكبر( ع.م.أ) لهما </a:t>
            </a:r>
          </a:p>
          <a:p>
            <a:r>
              <a:rPr lang="ar-KW" altLang="ar-KW" b="1" dirty="0"/>
              <a:t>فمثلا</a:t>
            </a:r>
            <a:r>
              <a:rPr lang="ar-KW" altLang="ar-KW" dirty="0"/>
              <a:t>     </a:t>
            </a:r>
            <a:r>
              <a:rPr lang="en-US" altLang="ar-KW" dirty="0"/>
              <a:t>    </a:t>
            </a:r>
          </a:p>
        </p:txBody>
      </p:sp>
      <p:sp>
        <p:nvSpPr>
          <p:cNvPr id="20483" name="Rectangle 5">
            <a:extLst>
              <a:ext uri="{FF2B5EF4-FFF2-40B4-BE49-F238E27FC236}">
                <a16:creationId xmlns:a16="http://schemas.microsoft.com/office/drawing/2014/main" id="{5F76E810-1797-4BE0-925A-1038B29543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5181601"/>
            <a:ext cx="144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KW" altLang="ar-KW" sz="2800" u="sng" dirty="0">
                <a:solidFill>
                  <a:srgbClr val="0000FF"/>
                </a:solidFill>
              </a:rPr>
              <a:t>ر</a:t>
            </a:r>
            <a:r>
              <a:rPr lang="en-US" altLang="ar-KW" sz="2800" u="sng" dirty="0">
                <a:solidFill>
                  <a:srgbClr val="0000FF"/>
                </a:solidFill>
              </a:rPr>
              <a:t>   </a:t>
            </a:r>
            <a:r>
              <a:rPr lang="ar-SA" altLang="ar-KW" sz="2800" u="sng" dirty="0">
                <a:solidFill>
                  <a:srgbClr val="0000FF"/>
                </a:solidFill>
              </a:rPr>
              <a:t>+  5  </a:t>
            </a:r>
            <a:endParaRPr lang="en-US" altLang="ar-KW" sz="2800" u="sng" dirty="0">
              <a:solidFill>
                <a:srgbClr val="0000FF"/>
              </a:solidFill>
            </a:endParaRPr>
          </a:p>
        </p:txBody>
      </p:sp>
      <p:sp>
        <p:nvSpPr>
          <p:cNvPr id="20484" name="Rectangle 5">
            <a:extLst>
              <a:ext uri="{FF2B5EF4-FFF2-40B4-BE49-F238E27FC236}">
                <a16:creationId xmlns:a16="http://schemas.microsoft.com/office/drawing/2014/main" id="{BC11F607-9F57-4FAB-8BE8-46C39A149A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5638801"/>
            <a:ext cx="1143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KW" sz="2800">
                <a:solidFill>
                  <a:srgbClr val="0000FF"/>
                </a:solidFill>
              </a:rPr>
              <a:t> 10 </a:t>
            </a:r>
            <a:r>
              <a:rPr lang="ar-KW" altLang="ar-KW" sz="2800">
                <a:solidFill>
                  <a:srgbClr val="0000FF"/>
                </a:solidFill>
              </a:rPr>
              <a:t>ر</a:t>
            </a:r>
            <a:r>
              <a:rPr lang="ar-SA" altLang="ar-KW" sz="2800" u="sng">
                <a:solidFill>
                  <a:srgbClr val="0000FF"/>
                </a:solidFill>
              </a:rPr>
              <a:t>  </a:t>
            </a:r>
            <a:endParaRPr lang="en-US" altLang="ar-KW" sz="2800" u="sng">
              <a:solidFill>
                <a:srgbClr val="0000FF"/>
              </a:solidFill>
            </a:endParaRPr>
          </a:p>
        </p:txBody>
      </p:sp>
      <p:sp>
        <p:nvSpPr>
          <p:cNvPr id="5154" name="Rectangle 5">
            <a:extLst>
              <a:ext uri="{FF2B5EF4-FFF2-40B4-BE49-F238E27FC236}">
                <a16:creationId xmlns:a16="http://schemas.microsoft.com/office/drawing/2014/main" id="{AF48396B-E2B8-4674-B601-7719B59B3C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5334001"/>
            <a:ext cx="289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KW" sz="2800" dirty="0">
                <a:solidFill>
                  <a:srgbClr val="0000FF"/>
                </a:solidFill>
              </a:rPr>
              <a:t> </a:t>
            </a:r>
            <a:r>
              <a:rPr lang="ar-SA" altLang="ar-KW" sz="2800" dirty="0">
                <a:solidFill>
                  <a:srgbClr val="FF0000"/>
                </a:solidFill>
              </a:rPr>
              <a:t>هي في أبس</a:t>
            </a:r>
            <a:r>
              <a:rPr lang="ar-KW" altLang="ar-KW" sz="2800" dirty="0">
                <a:solidFill>
                  <a:srgbClr val="FF0000"/>
                </a:solidFill>
              </a:rPr>
              <a:t>ط صورة</a:t>
            </a:r>
            <a:endParaRPr lang="en-US" altLang="ar-KW" sz="2800" u="sng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61" name="Text Box 5">
            <a:extLst>
              <a:ext uri="{FF2B5EF4-FFF2-40B4-BE49-F238E27FC236}">
                <a16:creationId xmlns:a16="http://schemas.microsoft.com/office/drawing/2014/main" id="{7A61D933-E39E-4D81-B59C-793ED1E307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685800"/>
            <a:ext cx="5562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KW" altLang="ar-KW" sz="3200">
                <a:solidFill>
                  <a:srgbClr val="0000FF"/>
                </a:solidFill>
              </a:rPr>
              <a:t>بسط الحدودية النسبية   </a:t>
            </a:r>
            <a:r>
              <a:rPr lang="ar-KW" altLang="ar-KW" sz="3200" u="sng">
                <a:solidFill>
                  <a:srgbClr val="0000FF"/>
                </a:solidFill>
              </a:rPr>
              <a:t>  2 س – 12</a:t>
            </a:r>
            <a:r>
              <a:rPr lang="ar-KW" altLang="ar-KW" sz="3200">
                <a:solidFill>
                  <a:srgbClr val="0000FF"/>
                </a:solidFill>
              </a:rPr>
              <a:t>   </a:t>
            </a:r>
            <a:endParaRPr lang="en-US" altLang="ar-KW" sz="3200">
              <a:solidFill>
                <a:srgbClr val="0000FF"/>
              </a:solidFill>
            </a:endParaRPr>
          </a:p>
        </p:txBody>
      </p:sp>
      <p:sp>
        <p:nvSpPr>
          <p:cNvPr id="2" name="WordArt 6">
            <a:extLst>
              <a:ext uri="{FF2B5EF4-FFF2-40B4-BE49-F238E27FC236}">
                <a16:creationId xmlns:a16="http://schemas.microsoft.com/office/drawing/2014/main" id="{F2226301-BE6E-43D8-8AA1-C86CFDE41A2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086601" y="228600"/>
            <a:ext cx="3133725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KW" sz="2000" kern="10" dirty="0">
                <a:ln w="19050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</a:rPr>
              <a:t>مثال:</a:t>
            </a: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4FB86A9C-A58B-47E8-AB0F-10503C93E3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1" y="2667000"/>
            <a:ext cx="49371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KW" altLang="ar-KW" sz="3200"/>
              <a:t>= </a:t>
            </a:r>
            <a:endParaRPr lang="en-US" altLang="ar-KW" sz="3200"/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68BD219D-E1D2-4821-975D-11CB4FBBD6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1" y="3810000"/>
            <a:ext cx="49371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KW" altLang="ar-KW" sz="3200"/>
              <a:t>= </a:t>
            </a:r>
            <a:endParaRPr lang="en-US" altLang="ar-KW" sz="3200"/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1E2582AB-65D9-4A86-A9BA-F3C38DC0B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1143000"/>
            <a:ext cx="3124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KW" altLang="ar-KW" sz="3200">
                <a:solidFill>
                  <a:srgbClr val="0000FF"/>
                </a:solidFill>
              </a:rPr>
              <a:t>س</a:t>
            </a:r>
            <a:r>
              <a:rPr lang="ar-KW" altLang="ar-KW" sz="3200" baseline="30000">
                <a:solidFill>
                  <a:srgbClr val="0000FF"/>
                </a:solidFill>
              </a:rPr>
              <a:t>2</a:t>
            </a:r>
            <a:r>
              <a:rPr lang="ar-KW" altLang="ar-KW" sz="3200">
                <a:solidFill>
                  <a:srgbClr val="0000FF"/>
                </a:solidFill>
              </a:rPr>
              <a:t>  - 7 س + 6  </a:t>
            </a:r>
            <a:endParaRPr lang="en-US" altLang="ar-KW" sz="3200">
              <a:solidFill>
                <a:srgbClr val="0000FF"/>
              </a:solidFill>
            </a:endParaRP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FDBC1264-A0D3-4C0D-A8B3-55BF51F6A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1600" y="1752600"/>
            <a:ext cx="1371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KW" altLang="ar-KW" sz="3200">
                <a:solidFill>
                  <a:srgbClr val="0000FF"/>
                </a:solidFill>
              </a:rPr>
              <a:t>الحل :  </a:t>
            </a:r>
            <a:endParaRPr lang="en-US" altLang="ar-KW" sz="3200">
              <a:solidFill>
                <a:srgbClr val="0000FF"/>
              </a:solidFill>
            </a:endParaRP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DD8653FC-5288-42CA-8D3E-0746E4D5A0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2514600"/>
            <a:ext cx="236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KW" altLang="ar-KW" sz="3200" u="sng">
                <a:solidFill>
                  <a:srgbClr val="0000FF"/>
                </a:solidFill>
              </a:rPr>
              <a:t> 2 س – 12</a:t>
            </a:r>
            <a:r>
              <a:rPr lang="ar-KW" altLang="ar-KW" sz="3200">
                <a:solidFill>
                  <a:srgbClr val="0000FF"/>
                </a:solidFill>
              </a:rPr>
              <a:t>   </a:t>
            </a:r>
            <a:endParaRPr lang="en-US" altLang="ar-KW" sz="3200">
              <a:solidFill>
                <a:srgbClr val="0000FF"/>
              </a:solidFill>
            </a:endParaRP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EDC3062C-8AE9-4240-8F56-13CB2D2C9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971800"/>
            <a:ext cx="3124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KW" altLang="ar-KW" sz="3200">
                <a:solidFill>
                  <a:srgbClr val="0000FF"/>
                </a:solidFill>
              </a:rPr>
              <a:t>س</a:t>
            </a:r>
            <a:r>
              <a:rPr lang="ar-KW" altLang="ar-KW" sz="3200" baseline="30000">
                <a:solidFill>
                  <a:srgbClr val="0000FF"/>
                </a:solidFill>
              </a:rPr>
              <a:t>2</a:t>
            </a:r>
            <a:r>
              <a:rPr lang="ar-KW" altLang="ar-KW" sz="3200">
                <a:solidFill>
                  <a:srgbClr val="0000FF"/>
                </a:solidFill>
              </a:rPr>
              <a:t>  - 7 س + 6  </a:t>
            </a:r>
            <a:endParaRPr lang="en-US" altLang="ar-KW" sz="3200">
              <a:solidFill>
                <a:srgbClr val="0000FF"/>
              </a:solidFill>
            </a:endParaRP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55ED6DDF-672B-4DA9-BD78-E45129787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590800"/>
            <a:ext cx="2667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KW" altLang="ar-KW" sz="3200" u="sng"/>
              <a:t>2   </a:t>
            </a:r>
            <a:r>
              <a:rPr lang="ar-KW" altLang="ar-KW" sz="3200" u="sng">
                <a:solidFill>
                  <a:srgbClr val="FF0000"/>
                </a:solidFill>
              </a:rPr>
              <a:t>(  س  -  6)</a:t>
            </a:r>
            <a:r>
              <a:rPr lang="ar-KW" altLang="ar-KW" sz="3200"/>
              <a:t>   </a:t>
            </a:r>
            <a:endParaRPr lang="en-US" altLang="ar-KW" sz="3200"/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6725F51E-A282-447B-BCB8-2C9C8F9C9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124200"/>
            <a:ext cx="3200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KW" altLang="ar-KW" sz="3200"/>
              <a:t> </a:t>
            </a:r>
            <a:r>
              <a:rPr lang="ar-KW" altLang="ar-KW" sz="3200">
                <a:solidFill>
                  <a:srgbClr val="FF0000"/>
                </a:solidFill>
              </a:rPr>
              <a:t>(س - 6)</a:t>
            </a:r>
            <a:r>
              <a:rPr lang="ar-KW" altLang="ar-KW" sz="3200"/>
              <a:t> (س - 1)   </a:t>
            </a:r>
            <a:endParaRPr lang="en-US" altLang="ar-KW" sz="3200"/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8BCA568D-0032-4B1E-A7F0-48761DE879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810000"/>
            <a:ext cx="2209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KW" altLang="ar-KW" sz="3200"/>
              <a:t>          2</a:t>
            </a:r>
            <a:endParaRPr lang="en-US" altLang="ar-KW" sz="3200"/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3656AD7A-F805-4197-937E-0A6CD77CF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0475" y="4267200"/>
            <a:ext cx="2286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KW" altLang="ar-KW" sz="3200"/>
              <a:t>      (س - 1)   </a:t>
            </a:r>
            <a:endParaRPr lang="en-US" altLang="ar-KW" sz="3200"/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6512116D-9A32-4BCC-841E-47163FB366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3962400"/>
            <a:ext cx="35417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KW" altLang="ar-KW" sz="3200"/>
              <a:t>بشرط  أن  س  </a:t>
            </a:r>
            <a:r>
              <a:rPr lang="ar-KW" altLang="ar-KW" sz="3200">
                <a:latin typeface="Lucida Sans Unicode" panose="020B0602030504020204" pitchFamily="34" charset="0"/>
              </a:rPr>
              <a:t>≠</a:t>
            </a:r>
            <a:r>
              <a:rPr lang="ar-KW" altLang="ar-KW" sz="3200"/>
              <a:t> 1</a:t>
            </a:r>
            <a:endParaRPr lang="en-US" altLang="ar-KW" sz="3200"/>
          </a:p>
        </p:txBody>
      </p:sp>
      <p:sp>
        <p:nvSpPr>
          <p:cNvPr id="14" name="Text Box 5">
            <a:extLst>
              <a:ext uri="{FF2B5EF4-FFF2-40B4-BE49-F238E27FC236}">
                <a16:creationId xmlns:a16="http://schemas.microsoft.com/office/drawing/2014/main" id="{5262621B-B096-4D2D-AC08-2ADAF1CA9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4625" y="2533650"/>
            <a:ext cx="274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KW" altLang="ar-KW" sz="3200">
                <a:solidFill>
                  <a:srgbClr val="FF0000"/>
                </a:solidFill>
              </a:rPr>
              <a:t>حلل البسط والمقام            واختصر   </a:t>
            </a:r>
            <a:endParaRPr lang="en-US" altLang="ar-KW" sz="3200">
              <a:solidFill>
                <a:srgbClr val="FF0000"/>
              </a:solidFill>
            </a:endParaRPr>
          </a:p>
        </p:txBody>
      </p:sp>
      <p:sp>
        <p:nvSpPr>
          <p:cNvPr id="23569" name="Line 19">
            <a:extLst>
              <a:ext uri="{FF2B5EF4-FFF2-40B4-BE49-F238E27FC236}">
                <a16:creationId xmlns:a16="http://schemas.microsoft.com/office/drawing/2014/main" id="{C67FFF9C-2C25-48BC-A764-C17B0D8B9F6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4267200"/>
            <a:ext cx="1600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KW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01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01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01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 tmFilter="0,0; .5, 1; 1, 1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7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8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61" grpId="0" build="allAtOnce"/>
      <p:bldP spid="3" grpId="0" build="allAtOnce"/>
      <p:bldP spid="5" grpId="0" build="allAtOnce"/>
      <p:bldP spid="6" grpId="0" build="allAtOnce"/>
      <p:bldP spid="7" grpId="0" build="allAtOnce"/>
      <p:bldP spid="8" grpId="0" build="allAtOnce"/>
      <p:bldP spid="9" grpId="0" build="allAtOnce"/>
      <p:bldP spid="10" grpId="0" build="allAtOnce"/>
      <p:bldP spid="11" grpId="0" build="allAtOnce"/>
      <p:bldP spid="12" grpId="0" build="allAtOnce"/>
      <p:bldP spid="14" grpId="0" build="allAtOnce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215</Words>
  <Application>Microsoft Office PowerPoint</Application>
  <PresentationFormat>Widescreen</PresentationFormat>
  <Paragraphs>44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Lucida Sans Unicode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Sondos</dc:creator>
  <cp:lastModifiedBy>Sondos</cp:lastModifiedBy>
  <cp:revision>2</cp:revision>
  <dcterms:created xsi:type="dcterms:W3CDTF">2020-12-10T15:58:42Z</dcterms:created>
  <dcterms:modified xsi:type="dcterms:W3CDTF">2020-12-10T16:02:34Z</dcterms:modified>
</cp:coreProperties>
</file>