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6" r:id="rId3"/>
    <p:sldId id="259" r:id="rId4"/>
    <p:sldId id="258" r:id="rId5"/>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A1D2"/>
    <a:srgbClr val="FFD525"/>
    <a:srgbClr val="C36EFB"/>
    <a:srgbClr val="DADAE4"/>
    <a:srgbClr val="F0EFF4"/>
    <a:srgbClr val="F3F2F7"/>
    <a:srgbClr val="D8D8E2"/>
    <a:srgbClr val="F0F1F5"/>
    <a:srgbClr val="C4E5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S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20AD6583-C25F-48FC-AF62-63C9BD460360}" type="datetimeFigureOut">
              <a:rPr lang="ar-SA" smtClean="0"/>
              <a:t>27/03/1443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A8BDB0E-4E51-493E-9408-D045D272E9B4}" type="slidenum">
              <a:rPr lang="ar-SA" smtClean="0"/>
              <a:t>‹#›</a:t>
            </a:fld>
            <a:endParaRPr lang="ar-SA"/>
          </a:p>
        </p:txBody>
      </p:sp>
    </p:spTree>
    <p:extLst>
      <p:ext uri="{BB962C8B-B14F-4D97-AF65-F5344CB8AC3E}">
        <p14:creationId xmlns:p14="http://schemas.microsoft.com/office/powerpoint/2010/main" val="883673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20AD6583-C25F-48FC-AF62-63C9BD460360}" type="datetimeFigureOut">
              <a:rPr lang="ar-SA" smtClean="0"/>
              <a:t>27/03/1443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A8BDB0E-4E51-493E-9408-D045D272E9B4}" type="slidenum">
              <a:rPr lang="ar-SA" smtClean="0"/>
              <a:t>‹#›</a:t>
            </a:fld>
            <a:endParaRPr lang="ar-SA"/>
          </a:p>
        </p:txBody>
      </p:sp>
    </p:spTree>
    <p:extLst>
      <p:ext uri="{BB962C8B-B14F-4D97-AF65-F5344CB8AC3E}">
        <p14:creationId xmlns:p14="http://schemas.microsoft.com/office/powerpoint/2010/main" val="556468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20AD6583-C25F-48FC-AF62-63C9BD460360}" type="datetimeFigureOut">
              <a:rPr lang="ar-SA" smtClean="0"/>
              <a:t>27/03/1443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A8BDB0E-4E51-493E-9408-D045D272E9B4}" type="slidenum">
              <a:rPr lang="ar-SA" smtClean="0"/>
              <a:t>‹#›</a:t>
            </a:fld>
            <a:endParaRPr lang="ar-SA"/>
          </a:p>
        </p:txBody>
      </p:sp>
    </p:spTree>
    <p:extLst>
      <p:ext uri="{BB962C8B-B14F-4D97-AF65-F5344CB8AC3E}">
        <p14:creationId xmlns:p14="http://schemas.microsoft.com/office/powerpoint/2010/main" val="3444543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20AD6583-C25F-48FC-AF62-63C9BD460360}" type="datetimeFigureOut">
              <a:rPr lang="ar-SA" smtClean="0"/>
              <a:t>27/03/1443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A8BDB0E-4E51-493E-9408-D045D272E9B4}" type="slidenum">
              <a:rPr lang="ar-SA" smtClean="0"/>
              <a:t>‹#›</a:t>
            </a:fld>
            <a:endParaRPr lang="ar-SA"/>
          </a:p>
        </p:txBody>
      </p:sp>
    </p:spTree>
    <p:extLst>
      <p:ext uri="{BB962C8B-B14F-4D97-AF65-F5344CB8AC3E}">
        <p14:creationId xmlns:p14="http://schemas.microsoft.com/office/powerpoint/2010/main" val="1506129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S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AD6583-C25F-48FC-AF62-63C9BD460360}" type="datetimeFigureOut">
              <a:rPr lang="ar-SA" smtClean="0"/>
              <a:t>27/03/1443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A8BDB0E-4E51-493E-9408-D045D272E9B4}" type="slidenum">
              <a:rPr lang="ar-SA" smtClean="0"/>
              <a:t>‹#›</a:t>
            </a:fld>
            <a:endParaRPr lang="ar-SA"/>
          </a:p>
        </p:txBody>
      </p:sp>
    </p:spTree>
    <p:extLst>
      <p:ext uri="{BB962C8B-B14F-4D97-AF65-F5344CB8AC3E}">
        <p14:creationId xmlns:p14="http://schemas.microsoft.com/office/powerpoint/2010/main" val="1011755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20AD6583-C25F-48FC-AF62-63C9BD460360}" type="datetimeFigureOut">
              <a:rPr lang="ar-SA" smtClean="0"/>
              <a:t>27/03/1443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A8BDB0E-4E51-493E-9408-D045D272E9B4}" type="slidenum">
              <a:rPr lang="ar-SA" smtClean="0"/>
              <a:t>‹#›</a:t>
            </a:fld>
            <a:endParaRPr lang="ar-SA"/>
          </a:p>
        </p:txBody>
      </p:sp>
    </p:spTree>
    <p:extLst>
      <p:ext uri="{BB962C8B-B14F-4D97-AF65-F5344CB8AC3E}">
        <p14:creationId xmlns:p14="http://schemas.microsoft.com/office/powerpoint/2010/main" val="4147018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S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20AD6583-C25F-48FC-AF62-63C9BD460360}" type="datetimeFigureOut">
              <a:rPr lang="ar-SA" smtClean="0"/>
              <a:t>27/03/1443</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5A8BDB0E-4E51-493E-9408-D045D272E9B4}" type="slidenum">
              <a:rPr lang="ar-SA" smtClean="0"/>
              <a:t>‹#›</a:t>
            </a:fld>
            <a:endParaRPr lang="ar-SA"/>
          </a:p>
        </p:txBody>
      </p:sp>
    </p:spTree>
    <p:extLst>
      <p:ext uri="{BB962C8B-B14F-4D97-AF65-F5344CB8AC3E}">
        <p14:creationId xmlns:p14="http://schemas.microsoft.com/office/powerpoint/2010/main" val="1297087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20AD6583-C25F-48FC-AF62-63C9BD460360}" type="datetimeFigureOut">
              <a:rPr lang="ar-SA" smtClean="0"/>
              <a:t>27/03/1443</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5A8BDB0E-4E51-493E-9408-D045D272E9B4}" type="slidenum">
              <a:rPr lang="ar-SA" smtClean="0"/>
              <a:t>‹#›</a:t>
            </a:fld>
            <a:endParaRPr lang="ar-SA"/>
          </a:p>
        </p:txBody>
      </p:sp>
    </p:spTree>
    <p:extLst>
      <p:ext uri="{BB962C8B-B14F-4D97-AF65-F5344CB8AC3E}">
        <p14:creationId xmlns:p14="http://schemas.microsoft.com/office/powerpoint/2010/main" val="448626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AD6583-C25F-48FC-AF62-63C9BD460360}" type="datetimeFigureOut">
              <a:rPr lang="ar-SA" smtClean="0"/>
              <a:t>27/03/1443</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5A8BDB0E-4E51-493E-9408-D045D272E9B4}" type="slidenum">
              <a:rPr lang="ar-SA" smtClean="0"/>
              <a:t>‹#›</a:t>
            </a:fld>
            <a:endParaRPr lang="ar-SA"/>
          </a:p>
        </p:txBody>
      </p:sp>
    </p:spTree>
    <p:extLst>
      <p:ext uri="{BB962C8B-B14F-4D97-AF65-F5344CB8AC3E}">
        <p14:creationId xmlns:p14="http://schemas.microsoft.com/office/powerpoint/2010/main" val="216178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S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AD6583-C25F-48FC-AF62-63C9BD460360}" type="datetimeFigureOut">
              <a:rPr lang="ar-SA" smtClean="0"/>
              <a:t>27/03/1443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A8BDB0E-4E51-493E-9408-D045D272E9B4}" type="slidenum">
              <a:rPr lang="ar-SA" smtClean="0"/>
              <a:t>‹#›</a:t>
            </a:fld>
            <a:endParaRPr lang="ar-SA"/>
          </a:p>
        </p:txBody>
      </p:sp>
    </p:spTree>
    <p:extLst>
      <p:ext uri="{BB962C8B-B14F-4D97-AF65-F5344CB8AC3E}">
        <p14:creationId xmlns:p14="http://schemas.microsoft.com/office/powerpoint/2010/main" val="207912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S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AD6583-C25F-48FC-AF62-63C9BD460360}" type="datetimeFigureOut">
              <a:rPr lang="ar-SA" smtClean="0"/>
              <a:t>27/03/1443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A8BDB0E-4E51-493E-9408-D045D272E9B4}" type="slidenum">
              <a:rPr lang="ar-SA" smtClean="0"/>
              <a:t>‹#›</a:t>
            </a:fld>
            <a:endParaRPr lang="ar-SA"/>
          </a:p>
        </p:txBody>
      </p:sp>
    </p:spTree>
    <p:extLst>
      <p:ext uri="{BB962C8B-B14F-4D97-AF65-F5344CB8AC3E}">
        <p14:creationId xmlns:p14="http://schemas.microsoft.com/office/powerpoint/2010/main" val="1864678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0AD6583-C25F-48FC-AF62-63C9BD460360}" type="datetimeFigureOut">
              <a:rPr lang="ar-SA" smtClean="0"/>
              <a:t>27/03/1443</a:t>
            </a:fld>
            <a:endParaRPr lang="ar-S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A8BDB0E-4E51-493E-9408-D045D272E9B4}" type="slidenum">
              <a:rPr lang="ar-SA" smtClean="0"/>
              <a:t>‹#›</a:t>
            </a:fld>
            <a:endParaRPr lang="ar-SA"/>
          </a:p>
        </p:txBody>
      </p:sp>
    </p:spTree>
    <p:extLst>
      <p:ext uri="{BB962C8B-B14F-4D97-AF65-F5344CB8AC3E}">
        <p14:creationId xmlns:p14="http://schemas.microsoft.com/office/powerpoint/2010/main" val="1977512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29217" t="13315" r="29254" b="17596"/>
          <a:stretch/>
        </p:blipFill>
        <p:spPr>
          <a:xfrm>
            <a:off x="0" y="0"/>
            <a:ext cx="5363570" cy="6858000"/>
          </a:xfrm>
          <a:prstGeom prst="rect">
            <a:avLst/>
          </a:prstGeom>
        </p:spPr>
      </p:pic>
      <p:pic>
        <p:nvPicPr>
          <p:cNvPr id="5" name="Picture 4"/>
          <p:cNvPicPr>
            <a:picLocks noChangeAspect="1"/>
          </p:cNvPicPr>
          <p:nvPr/>
        </p:nvPicPr>
        <p:blipFill rotWithShape="1">
          <a:blip r:embed="rId2"/>
          <a:srcRect l="29217" t="13315" r="29254" b="17596"/>
          <a:stretch/>
        </p:blipFill>
        <p:spPr>
          <a:xfrm rot="10800000">
            <a:off x="6828430" y="-2"/>
            <a:ext cx="5363570" cy="6858001"/>
          </a:xfrm>
          <a:prstGeom prst="rect">
            <a:avLst/>
          </a:prstGeom>
        </p:spPr>
      </p:pic>
      <p:sp>
        <p:nvSpPr>
          <p:cNvPr id="6" name="Rounded Rectangle 5"/>
          <p:cNvSpPr/>
          <p:nvPr/>
        </p:nvSpPr>
        <p:spPr>
          <a:xfrm>
            <a:off x="6828430" y="1171977"/>
            <a:ext cx="3294364" cy="1725769"/>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7" name="Rounded Rectangle 6"/>
          <p:cNvSpPr/>
          <p:nvPr/>
        </p:nvSpPr>
        <p:spPr>
          <a:xfrm>
            <a:off x="2069206" y="3428998"/>
            <a:ext cx="3294364" cy="1725769"/>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Rectangle 7"/>
          <p:cNvSpPr/>
          <p:nvPr/>
        </p:nvSpPr>
        <p:spPr>
          <a:xfrm>
            <a:off x="2681785" y="2352890"/>
            <a:ext cx="6654565" cy="1938992"/>
          </a:xfrm>
          <a:prstGeom prst="rect">
            <a:avLst/>
          </a:prstGeom>
        </p:spPr>
        <p:txBody>
          <a:bodyPr wrap="square">
            <a:spAutoFit/>
          </a:bodyPr>
          <a:lstStyle/>
          <a:p>
            <a:r>
              <a:rPr lang="ar-SA" sz="4000" b="1" dirty="0">
                <a:solidFill>
                  <a:srgbClr val="FE7A37"/>
                </a:solidFill>
              </a:rPr>
              <a:t>تقرير عن: .........................</a:t>
            </a:r>
            <a:br>
              <a:rPr lang="ar-SA" sz="4000" b="1" dirty="0">
                <a:solidFill>
                  <a:srgbClr val="FE7A37"/>
                </a:solidFill>
              </a:rPr>
            </a:br>
            <a:r>
              <a:rPr lang="ar-SA" sz="4000" b="1" dirty="0">
                <a:solidFill>
                  <a:srgbClr val="FE7A37"/>
                </a:solidFill>
              </a:rPr>
              <a:t>اسم الطالب:.......................</a:t>
            </a:r>
            <a:br>
              <a:rPr lang="ar-SA" sz="4000" b="1" dirty="0">
                <a:solidFill>
                  <a:srgbClr val="FE7A37"/>
                </a:solidFill>
              </a:rPr>
            </a:br>
            <a:r>
              <a:rPr lang="ar-SA" sz="4000" b="1" dirty="0">
                <a:solidFill>
                  <a:srgbClr val="FE7A37"/>
                </a:solidFill>
              </a:rPr>
              <a:t>الصف: ...........................</a:t>
            </a:r>
          </a:p>
        </p:txBody>
      </p:sp>
    </p:spTree>
    <p:extLst>
      <p:ext uri="{BB962C8B-B14F-4D97-AF65-F5344CB8AC3E}">
        <p14:creationId xmlns:p14="http://schemas.microsoft.com/office/powerpoint/2010/main" val="720695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19009" b="5912"/>
          <a:stretch/>
        </p:blipFill>
        <p:spPr>
          <a:xfrm>
            <a:off x="781334" y="692189"/>
            <a:ext cx="5165678" cy="5473622"/>
          </a:xfrm>
          <a:prstGeom prst="rect">
            <a:avLst/>
          </a:prstGeom>
        </p:spPr>
      </p:pic>
      <p:sp>
        <p:nvSpPr>
          <p:cNvPr id="5" name="Rectangle 4"/>
          <p:cNvSpPr/>
          <p:nvPr/>
        </p:nvSpPr>
        <p:spPr>
          <a:xfrm>
            <a:off x="6728346" y="0"/>
            <a:ext cx="477672" cy="6858000"/>
          </a:xfrm>
          <a:prstGeom prst="rect">
            <a:avLst/>
          </a:prstGeom>
          <a:solidFill>
            <a:srgbClr val="C4E5F4"/>
          </a:solidFill>
          <a:ln>
            <a:solidFill>
              <a:srgbClr val="C4E5F4"/>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7" name="Subtitle 6"/>
          <p:cNvSpPr>
            <a:spLocks noGrp="1"/>
          </p:cNvSpPr>
          <p:nvPr>
            <p:ph type="subTitle" idx="1"/>
          </p:nvPr>
        </p:nvSpPr>
        <p:spPr>
          <a:xfrm>
            <a:off x="7206018" y="0"/>
            <a:ext cx="4995081" cy="6857999"/>
          </a:xfrm>
          <a:prstGeom prst="rect">
            <a:avLst/>
          </a:prstGeom>
          <a:solidFill>
            <a:srgbClr val="C4E5F4"/>
          </a:solidFill>
          <a:ln>
            <a:solidFill>
              <a:srgbClr val="C4E5F4"/>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lnSpc>
                <a:spcPct val="100000"/>
              </a:lnSpc>
            </a:pPr>
            <a:r>
              <a:rPr lang="ar-SA" b="1" dirty="0" smtClean="0">
                <a:solidFill>
                  <a:schemeClr val="accent5">
                    <a:lumMod val="50000"/>
                  </a:schemeClr>
                </a:solidFill>
                <a:cs typeface="+mj-cs"/>
              </a:rPr>
              <a:t> </a:t>
            </a:r>
            <a:endParaRPr lang="ar-SA" b="1" dirty="0">
              <a:solidFill>
                <a:schemeClr val="accent5">
                  <a:lumMod val="50000"/>
                </a:schemeClr>
              </a:solidFill>
              <a:cs typeface="+mj-cs"/>
            </a:endParaRPr>
          </a:p>
        </p:txBody>
      </p:sp>
      <p:sp>
        <p:nvSpPr>
          <p:cNvPr id="8" name="TextBox 7"/>
          <p:cNvSpPr txBox="1"/>
          <p:nvPr/>
        </p:nvSpPr>
        <p:spPr>
          <a:xfrm>
            <a:off x="7206018" y="715638"/>
            <a:ext cx="4476466" cy="5632311"/>
          </a:xfrm>
          <a:prstGeom prst="rect">
            <a:avLst/>
          </a:prstGeom>
          <a:noFill/>
        </p:spPr>
        <p:txBody>
          <a:bodyPr wrap="square" rtlCol="1">
            <a:spAutoFit/>
          </a:bodyPr>
          <a:lstStyle/>
          <a:p>
            <a:pPr marL="342900" indent="-342900">
              <a:buFont typeface="Arial" panose="020B0604020202020204" pitchFamily="34" charset="0"/>
              <a:buChar char="•"/>
            </a:pPr>
            <a:r>
              <a:rPr lang="ar-SA" sz="2400" b="1" dirty="0">
                <a:solidFill>
                  <a:schemeClr val="accent5">
                    <a:lumMod val="50000"/>
                  </a:schemeClr>
                </a:solidFill>
              </a:rPr>
              <a:t>تتكـون المـادة من وحـدات صغيرة جـدا لا يمكـن رؤيتهـا بالعين المجردة تسـمى الجزيئـات. </a:t>
            </a:r>
            <a:endParaRPr lang="ar-SA" sz="2400" b="1" dirty="0" smtClean="0">
              <a:solidFill>
                <a:schemeClr val="accent5">
                  <a:lumMod val="50000"/>
                </a:schemeClr>
              </a:solidFill>
            </a:endParaRPr>
          </a:p>
          <a:p>
            <a:endParaRPr lang="ar-SA" sz="2400" b="1" dirty="0">
              <a:solidFill>
                <a:schemeClr val="accent5">
                  <a:lumMod val="50000"/>
                </a:schemeClr>
              </a:solidFill>
            </a:endParaRPr>
          </a:p>
          <a:p>
            <a:pPr marL="342900" indent="-342900">
              <a:buFont typeface="Arial" panose="020B0604020202020204" pitchFamily="34" charset="0"/>
              <a:buChar char="•"/>
            </a:pPr>
            <a:r>
              <a:rPr lang="ar-SA" sz="2400" b="1" dirty="0">
                <a:solidFill>
                  <a:schemeClr val="accent5">
                    <a:lumMod val="50000"/>
                  </a:schemeClr>
                </a:solidFill>
              </a:rPr>
              <a:t> تتحـرك جزيئات ّ المـادة الصلبة وهي في مكانها، وإذا اكتسـبت طاقة ما فإن حركة الجزيئات تزداد إلى أن تتحول إلى سائل، وعندها تصبح حركة الجزيئات أسهل، وتنتقل من مكان إلى آخر في حدود السـائل</a:t>
            </a:r>
            <a:r>
              <a:rPr lang="ar-SA" sz="2400" b="1" dirty="0" smtClean="0">
                <a:solidFill>
                  <a:schemeClr val="accent5">
                    <a:lumMod val="50000"/>
                  </a:schemeClr>
                </a:solidFill>
              </a:rPr>
              <a:t>.</a:t>
            </a:r>
          </a:p>
          <a:p>
            <a:endParaRPr lang="ar-SA" sz="2400" b="1" dirty="0">
              <a:solidFill>
                <a:schemeClr val="accent5">
                  <a:lumMod val="50000"/>
                </a:schemeClr>
              </a:solidFill>
            </a:endParaRPr>
          </a:p>
          <a:p>
            <a:pPr marL="342900" indent="-342900">
              <a:buFont typeface="Arial" panose="020B0604020202020204" pitchFamily="34" charset="0"/>
              <a:buChar char="•"/>
            </a:pPr>
            <a:r>
              <a:rPr lang="ar-SA" sz="2400" b="1" dirty="0">
                <a:solidFill>
                  <a:schemeClr val="accent5">
                    <a:lumMod val="50000"/>
                  </a:schemeClr>
                </a:solidFill>
              </a:rPr>
              <a:t>عند الاستمرار بتزويدها بالطاقة، تتحول المـادة مـن الحالة السـائلة إلى الحالـة الغازية، وتصبـح الجزيئات حـرة الحركة وتملأ المكان الذي توجد فيه.</a:t>
            </a:r>
            <a:endParaRPr lang="ar-SA" sz="2400" b="1" dirty="0">
              <a:solidFill>
                <a:schemeClr val="accent5">
                  <a:lumMod val="50000"/>
                </a:schemeClr>
              </a:solidFill>
            </a:endParaRPr>
          </a:p>
        </p:txBody>
      </p:sp>
      <p:sp>
        <p:nvSpPr>
          <p:cNvPr id="9" name="TextBox 8"/>
          <p:cNvSpPr txBox="1"/>
          <p:nvPr/>
        </p:nvSpPr>
        <p:spPr>
          <a:xfrm>
            <a:off x="1255594" y="259307"/>
            <a:ext cx="3794078" cy="707886"/>
          </a:xfrm>
          <a:prstGeom prst="rect">
            <a:avLst/>
          </a:prstGeom>
          <a:noFill/>
        </p:spPr>
        <p:txBody>
          <a:bodyPr wrap="square" rtlCol="1">
            <a:spAutoFit/>
          </a:bodyPr>
          <a:lstStyle/>
          <a:p>
            <a:pPr algn="ctr"/>
            <a:r>
              <a:rPr lang="ar-SA" sz="4000" dirty="0" smtClean="0">
                <a:solidFill>
                  <a:schemeClr val="accent5">
                    <a:lumMod val="50000"/>
                  </a:schemeClr>
                </a:solidFill>
              </a:rPr>
              <a:t>طبيعة المادة</a:t>
            </a:r>
            <a:endParaRPr lang="ar-SA" sz="4000" dirty="0">
              <a:solidFill>
                <a:schemeClr val="accent5">
                  <a:lumMod val="50000"/>
                </a:schemeClr>
              </a:solidFill>
            </a:endParaRPr>
          </a:p>
        </p:txBody>
      </p:sp>
    </p:spTree>
    <p:extLst>
      <p:ext uri="{BB962C8B-B14F-4D97-AF65-F5344CB8AC3E}">
        <p14:creationId xmlns:p14="http://schemas.microsoft.com/office/powerpoint/2010/main" val="174924919"/>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3F2F7"/>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32580"/>
          <a:stretch/>
        </p:blipFill>
        <p:spPr>
          <a:xfrm>
            <a:off x="0" y="3653276"/>
            <a:ext cx="7681825" cy="3204724"/>
          </a:xfrm>
          <a:prstGeom prst="rect">
            <a:avLst/>
          </a:prstGeom>
        </p:spPr>
      </p:pic>
      <p:sp>
        <p:nvSpPr>
          <p:cNvPr id="3" name="Content Placeholder 2"/>
          <p:cNvSpPr>
            <a:spLocks noGrp="1"/>
          </p:cNvSpPr>
          <p:nvPr>
            <p:ph idx="1"/>
          </p:nvPr>
        </p:nvSpPr>
        <p:spPr>
          <a:xfrm>
            <a:off x="873457" y="1114590"/>
            <a:ext cx="10835185" cy="2538686"/>
          </a:xfrm>
        </p:spPr>
        <p:txBody>
          <a:bodyPr>
            <a:normAutofit fontScale="92500" lnSpcReduction="10000"/>
          </a:bodyPr>
          <a:lstStyle/>
          <a:p>
            <a:r>
              <a:rPr lang="ar-SA" b="1" dirty="0" smtClean="0">
                <a:solidFill>
                  <a:srgbClr val="C36EFB"/>
                </a:solidFill>
              </a:rPr>
              <a:t>تتميـز المواد بخـواص </a:t>
            </a:r>
            <a:r>
              <a:rPr lang="ar-SA" b="1" dirty="0">
                <a:solidFill>
                  <a:srgbClr val="C36EFB"/>
                </a:solidFill>
              </a:rPr>
              <a:t>طبيعية، مثـل اللون والطعـم والرائحة، </a:t>
            </a:r>
            <a:r>
              <a:rPr lang="ar-SA" b="1" dirty="0" smtClean="0">
                <a:solidFill>
                  <a:srgbClr val="C36EFB"/>
                </a:solidFill>
              </a:rPr>
              <a:t>وهناك مـواد موصلة للكهرباء والحرارة، وقابلة للطرق والسحب والتشكيل كالحديد والنحاس والألومنيوم، فـي حين أن </a:t>
            </a:r>
            <a:r>
              <a:rPr lang="ar-SA" b="1" dirty="0">
                <a:solidFill>
                  <a:srgbClr val="C36EFB"/>
                </a:solidFill>
              </a:rPr>
              <a:t>هناك </a:t>
            </a:r>
            <a:r>
              <a:rPr lang="ar-SA" b="1" dirty="0" smtClean="0">
                <a:solidFill>
                  <a:srgbClr val="C36EFB"/>
                </a:solidFill>
              </a:rPr>
              <a:t>مواد أخرى </a:t>
            </a:r>
            <a:r>
              <a:rPr lang="ar-SA" b="1" dirty="0">
                <a:solidFill>
                  <a:srgbClr val="C36EFB"/>
                </a:solidFill>
              </a:rPr>
              <a:t>لا توصل الحـرارة </a:t>
            </a:r>
            <a:r>
              <a:rPr lang="ar-SA" b="1" dirty="0" smtClean="0">
                <a:solidFill>
                  <a:srgbClr val="C36EFB"/>
                </a:solidFill>
              </a:rPr>
              <a:t>والكهرباء عازلة، </a:t>
            </a:r>
            <a:r>
              <a:rPr lang="ar-SA" b="1" dirty="0">
                <a:solidFill>
                  <a:srgbClr val="C36EFB"/>
                </a:solidFill>
              </a:rPr>
              <a:t>وغير قابلة </a:t>
            </a:r>
            <a:r>
              <a:rPr lang="ar-SA" b="1" dirty="0" smtClean="0">
                <a:solidFill>
                  <a:srgbClr val="C36EFB"/>
                </a:solidFill>
              </a:rPr>
              <a:t>للطرق والسـحب </a:t>
            </a:r>
            <a:r>
              <a:rPr lang="ar-SA" b="1" dirty="0">
                <a:solidFill>
                  <a:srgbClr val="C36EFB"/>
                </a:solidFill>
              </a:rPr>
              <a:t>والتشـكيل، مثل الكربون والكبريت</a:t>
            </a:r>
            <a:r>
              <a:rPr lang="ar-SA" b="1" dirty="0" smtClean="0">
                <a:solidFill>
                  <a:srgbClr val="C36EFB"/>
                </a:solidFill>
              </a:rPr>
              <a:t>.</a:t>
            </a:r>
          </a:p>
          <a:p>
            <a:r>
              <a:rPr lang="ar-SA" b="1" dirty="0" smtClean="0">
                <a:solidFill>
                  <a:srgbClr val="44A1D2"/>
                </a:solidFill>
              </a:rPr>
              <a:t> </a:t>
            </a:r>
            <a:r>
              <a:rPr lang="ar-SA" b="1" dirty="0">
                <a:solidFill>
                  <a:srgbClr val="44A1D2"/>
                </a:solidFill>
              </a:rPr>
              <a:t>كما </a:t>
            </a:r>
            <a:r>
              <a:rPr lang="ar-SA" b="1" dirty="0" smtClean="0">
                <a:solidFill>
                  <a:srgbClr val="44A1D2"/>
                </a:solidFill>
              </a:rPr>
              <a:t>تختلف المواد </a:t>
            </a:r>
            <a:r>
              <a:rPr lang="ar-SA" b="1" dirty="0">
                <a:solidFill>
                  <a:srgbClr val="44A1D2"/>
                </a:solidFill>
              </a:rPr>
              <a:t>في كثافتها </a:t>
            </a:r>
            <a:r>
              <a:rPr lang="ar-SA" b="1" dirty="0" smtClean="0">
                <a:solidFill>
                  <a:srgbClr val="44A1D2"/>
                </a:solidFill>
              </a:rPr>
              <a:t>وقدرتها على </a:t>
            </a:r>
            <a:r>
              <a:rPr lang="ar-SA" b="1" dirty="0">
                <a:solidFill>
                  <a:srgbClr val="44A1D2"/>
                </a:solidFill>
              </a:rPr>
              <a:t>الطفو على </a:t>
            </a:r>
            <a:r>
              <a:rPr lang="ar-SA" b="1" dirty="0" smtClean="0">
                <a:solidFill>
                  <a:srgbClr val="44A1D2"/>
                </a:solidFill>
              </a:rPr>
              <a:t>سـطح الماء، فالمواد الأقل </a:t>
            </a:r>
            <a:r>
              <a:rPr lang="ar-SA" b="1" dirty="0">
                <a:solidFill>
                  <a:srgbClr val="44A1D2"/>
                </a:solidFill>
              </a:rPr>
              <a:t>كثافة </a:t>
            </a:r>
            <a:r>
              <a:rPr lang="ar-SA" b="1" dirty="0" smtClean="0">
                <a:solidFill>
                  <a:srgbClr val="44A1D2"/>
                </a:solidFill>
              </a:rPr>
              <a:t>من الماء تطفو على سـطحه</a:t>
            </a:r>
            <a:r>
              <a:rPr lang="ar-SA" b="1" dirty="0">
                <a:solidFill>
                  <a:srgbClr val="44A1D2"/>
                </a:solidFill>
              </a:rPr>
              <a:t>، في </a:t>
            </a:r>
            <a:r>
              <a:rPr lang="ar-SA" b="1" dirty="0" smtClean="0">
                <a:solidFill>
                  <a:srgbClr val="44A1D2"/>
                </a:solidFill>
              </a:rPr>
              <a:t>حين </a:t>
            </a:r>
            <a:r>
              <a:rPr lang="ar-SA" b="1" dirty="0">
                <a:solidFill>
                  <a:srgbClr val="44A1D2"/>
                </a:solidFill>
              </a:rPr>
              <a:t>أن </a:t>
            </a:r>
            <a:r>
              <a:rPr lang="ar-SA" b="1" dirty="0" smtClean="0">
                <a:solidFill>
                  <a:srgbClr val="44A1D2"/>
                </a:solidFill>
              </a:rPr>
              <a:t>المواد </a:t>
            </a:r>
            <a:r>
              <a:rPr lang="ar-SA" b="1" dirty="0">
                <a:solidFill>
                  <a:srgbClr val="44A1D2"/>
                </a:solidFill>
              </a:rPr>
              <a:t>الأكثر كثافة منه تنغمر فيه</a:t>
            </a:r>
            <a:r>
              <a:rPr lang="ar-SA" b="1" dirty="0" smtClean="0">
                <a:solidFill>
                  <a:srgbClr val="44A1D2"/>
                </a:solidFill>
              </a:rPr>
              <a:t> </a:t>
            </a:r>
            <a:br>
              <a:rPr lang="ar-SA" b="1" dirty="0" smtClean="0">
                <a:solidFill>
                  <a:srgbClr val="44A1D2"/>
                </a:solidFill>
              </a:rPr>
            </a:br>
            <a:endParaRPr lang="ar-SA" b="1" dirty="0">
              <a:solidFill>
                <a:srgbClr val="44A1D2"/>
              </a:solidFill>
            </a:endParaRPr>
          </a:p>
        </p:txBody>
      </p:sp>
      <p:sp>
        <p:nvSpPr>
          <p:cNvPr id="6" name="Rectangle 5"/>
          <p:cNvSpPr/>
          <p:nvPr/>
        </p:nvSpPr>
        <p:spPr>
          <a:xfrm>
            <a:off x="7681824" y="3653276"/>
            <a:ext cx="4510175" cy="1560169"/>
          </a:xfrm>
          <a:prstGeom prst="rect">
            <a:avLst/>
          </a:prstGeom>
          <a:solidFill>
            <a:srgbClr val="DADAE4"/>
          </a:solidFill>
          <a:ln>
            <a:solidFill>
              <a:srgbClr val="DADAE4"/>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Rectangle 7"/>
          <p:cNvSpPr/>
          <p:nvPr/>
        </p:nvSpPr>
        <p:spPr>
          <a:xfrm>
            <a:off x="7681823" y="5213445"/>
            <a:ext cx="4510175" cy="1644555"/>
          </a:xfrm>
          <a:prstGeom prst="rect">
            <a:avLst/>
          </a:prstGeom>
          <a:solidFill>
            <a:srgbClr val="DADAE4"/>
          </a:solidFill>
          <a:ln>
            <a:solidFill>
              <a:srgbClr val="DADAE4"/>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9" name="Rectangle 8"/>
          <p:cNvSpPr/>
          <p:nvPr/>
        </p:nvSpPr>
        <p:spPr>
          <a:xfrm>
            <a:off x="6674163" y="5213445"/>
            <a:ext cx="4510175" cy="1644555"/>
          </a:xfrm>
          <a:prstGeom prst="rect">
            <a:avLst/>
          </a:prstGeom>
          <a:solidFill>
            <a:srgbClr val="DADAE4"/>
          </a:solidFill>
          <a:ln>
            <a:solidFill>
              <a:srgbClr val="DADAE4"/>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3271697195"/>
      </p:ext>
    </p:extLst>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srcRect l="33806" t="30040" r="17612" b="12818"/>
          <a:stretch/>
        </p:blipFill>
        <p:spPr>
          <a:xfrm>
            <a:off x="860774" y="701923"/>
            <a:ext cx="10603863" cy="6022097"/>
          </a:xfrm>
          <a:prstGeom prst="rect">
            <a:avLst/>
          </a:prstGeom>
        </p:spPr>
      </p:pic>
    </p:spTree>
    <p:extLst>
      <p:ext uri="{BB962C8B-B14F-4D97-AF65-F5344CB8AC3E}">
        <p14:creationId xmlns:p14="http://schemas.microsoft.com/office/powerpoint/2010/main" val="26232127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161</Words>
  <Application>Microsoft Office PowerPoint</Application>
  <PresentationFormat>Widescreen</PresentationFormat>
  <Paragraphs>10</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Afnan Ahmed</dc:creator>
  <cp:lastModifiedBy>Afnan Ahmed</cp:lastModifiedBy>
  <cp:revision>5</cp:revision>
  <dcterms:created xsi:type="dcterms:W3CDTF">2021-11-02T19:52:39Z</dcterms:created>
  <dcterms:modified xsi:type="dcterms:W3CDTF">2021-11-02T20:15:17Z</dcterms:modified>
</cp:coreProperties>
</file>