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2" r:id="rId3"/>
    <p:sldId id="266" r:id="rId4"/>
    <p:sldId id="263" r:id="rId5"/>
    <p:sldId id="265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913E"/>
    <a:srgbClr val="7B5830"/>
    <a:srgbClr val="F6E58D"/>
    <a:srgbClr val="FFFCB5"/>
    <a:srgbClr val="97CEA6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569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4505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24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7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75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8">
    <p:bg>
      <p:bgPr>
        <a:blipFill dpi="0" rotWithShape="1">
          <a:blip r:embed="rId2">
            <a:lum/>
          </a:blip>
          <a:srcRect/>
          <a:stretch>
            <a:fillRect t="-5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75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الصورة 9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t="-2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03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888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928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923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337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658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186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609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52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1A35B-0C9F-4D3E-98E3-F2643CF269FF}" type="datetimeFigureOut">
              <a:rPr lang="ar-SA" smtClean="0"/>
              <a:t>28/03/1443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47848-14BB-4C68-A044-70B59D0C8A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03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  <p:sldLayoutId id="2147483667" r:id="rId1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3" y="750627"/>
            <a:ext cx="498143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تقرير عن: .........................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اسم الطالب:.......................</a:t>
            </a:r>
            <a:br>
              <a:rPr lang="ar-SA" sz="3600" b="1" dirty="0" smtClean="0">
                <a:solidFill>
                  <a:schemeClr val="bg1"/>
                </a:solidFill>
                <a:cs typeface="+mj-cs"/>
              </a:rPr>
            </a:br>
            <a:r>
              <a:rPr lang="ar-SA" sz="3600" b="1" dirty="0" smtClean="0">
                <a:solidFill>
                  <a:schemeClr val="bg1"/>
                </a:solidFill>
                <a:cs typeface="+mj-cs"/>
              </a:rPr>
              <a:t>الصف: ...........................</a:t>
            </a:r>
            <a:endParaRPr lang="ar-SA" sz="3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86438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8" y="342150"/>
            <a:ext cx="11054686" cy="20005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</a:rPr>
              <a:t>غزوة أحد:</a:t>
            </a:r>
          </a:p>
          <a:p>
            <a:r>
              <a:rPr lang="ar-SA" sz="2400" dirty="0" smtClean="0"/>
              <a:t>- أرادت </a:t>
            </a:r>
            <a:r>
              <a:rPr lang="ar-SA" sz="2400" dirty="0">
                <a:solidFill>
                  <a:schemeClr val="accent2"/>
                </a:solidFill>
              </a:rPr>
              <a:t>قريش</a:t>
            </a:r>
            <a:r>
              <a:rPr lang="ar-SA" sz="2400" dirty="0"/>
              <a:t> أن تثأر لنفسها بعد الهزيمة التي لحقت بها في </a:t>
            </a:r>
            <a:r>
              <a:rPr lang="ar-SA" sz="2400" dirty="0">
                <a:solidFill>
                  <a:schemeClr val="accent2"/>
                </a:solidFill>
              </a:rPr>
              <a:t>غزوة بدر</a:t>
            </a:r>
            <a:r>
              <a:rPr lang="ar-SA" sz="2400" dirty="0"/>
              <a:t>، وكان هذا هو </a:t>
            </a:r>
            <a:r>
              <a:rPr lang="ar-SA" sz="2400" dirty="0" smtClean="0"/>
              <a:t>سبب هذه </a:t>
            </a:r>
            <a:r>
              <a:rPr lang="ar-SA" sz="2400" dirty="0"/>
              <a:t>الغزوة، وأخذت قريش في </a:t>
            </a:r>
            <a:r>
              <a:rPr lang="ar-SA" sz="2400" dirty="0" smtClean="0"/>
              <a:t>الاستعداد </a:t>
            </a:r>
            <a:r>
              <a:rPr lang="ar-SA" sz="2400" dirty="0"/>
              <a:t>لهذه المعركة لعام كامل، وأول ما فعلوه </a:t>
            </a:r>
            <a:r>
              <a:rPr lang="ar-SA" sz="2400" dirty="0" smtClean="0"/>
              <a:t>أنهم </a:t>
            </a:r>
            <a:r>
              <a:rPr lang="ar-SA" sz="2400" dirty="0"/>
              <a:t>احتجزوا القافلة التي كان قد نجا بها </a:t>
            </a:r>
            <a:r>
              <a:rPr lang="ar-SA" sz="2400" dirty="0">
                <a:solidFill>
                  <a:schemeClr val="accent2"/>
                </a:solidFill>
              </a:rPr>
              <a:t>أبو </a:t>
            </a:r>
            <a:r>
              <a:rPr lang="ar-SA" sz="2400" dirty="0" smtClean="0">
                <a:solidFill>
                  <a:schemeClr val="accent2"/>
                </a:solidFill>
              </a:rPr>
              <a:t>سفيان </a:t>
            </a:r>
            <a:r>
              <a:rPr lang="ar-SA" sz="2400" dirty="0" smtClean="0"/>
              <a:t>قبل إسلامه والتي </a:t>
            </a:r>
            <a:r>
              <a:rPr lang="ar-SA" sz="2400" dirty="0"/>
              <a:t>كانت سببا </a:t>
            </a:r>
            <a:r>
              <a:rPr lang="ar-SA" sz="2400" dirty="0" smtClean="0"/>
              <a:t>لمعركة بدر</a:t>
            </a:r>
            <a:r>
              <a:rPr lang="ar-SA" sz="2400" dirty="0"/>
              <a:t>، فباعوها وجعلوا ثمنها </a:t>
            </a:r>
            <a:r>
              <a:rPr lang="ar-SA" sz="2400" dirty="0" smtClean="0"/>
              <a:t>للمعركة.</a:t>
            </a:r>
          </a:p>
          <a:p>
            <a:r>
              <a:rPr lang="ar-SA" sz="2400" dirty="0" smtClean="0"/>
              <a:t>- وقد </a:t>
            </a:r>
            <a:r>
              <a:rPr lang="ar-SA" sz="2400" dirty="0"/>
              <a:t>علم </a:t>
            </a:r>
            <a:r>
              <a:rPr lang="ar-SA" sz="2400" dirty="0">
                <a:solidFill>
                  <a:schemeClr val="accent2"/>
                </a:solidFill>
              </a:rPr>
              <a:t>الرسول </a:t>
            </a:r>
            <a:r>
              <a:rPr lang="ar-SA" sz="2400" dirty="0"/>
              <a:t>-صلى الله عليه وسلم- بحركة العدو عن طريق عمه</a:t>
            </a:r>
            <a:r>
              <a:rPr lang="ar-SA" sz="2400" dirty="0">
                <a:solidFill>
                  <a:schemeClr val="accent2"/>
                </a:solidFill>
              </a:rPr>
              <a:t> العباس بن عبدالمطلب </a:t>
            </a:r>
            <a:r>
              <a:rPr lang="ar-SA" sz="2400" dirty="0" smtClean="0"/>
              <a:t>– رضي الله عنه-. </a:t>
            </a:r>
            <a:endParaRPr lang="ar-SA" sz="2400" dirty="0"/>
          </a:p>
        </p:txBody>
      </p:sp>
      <p:sp>
        <p:nvSpPr>
          <p:cNvPr id="3" name="Rectangle 2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805218" y="2405018"/>
            <a:ext cx="1105468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وكان عدد </a:t>
            </a:r>
            <a:r>
              <a:rPr lang="ar-SA" sz="2400" dirty="0" smtClean="0">
                <a:solidFill>
                  <a:schemeClr val="accent2"/>
                </a:solidFill>
                <a:latin typeface="LotusResalalight-Regular"/>
              </a:rPr>
              <a:t>المشركين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 3000 مقاتل</a:t>
            </a: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، وعدد </a:t>
            </a:r>
            <a:r>
              <a:rPr lang="ar-SA" sz="2400" dirty="0" smtClean="0">
                <a:solidFill>
                  <a:schemeClr val="accent2"/>
                </a:solidFill>
                <a:latin typeface="LotusResalalight-Regular"/>
              </a:rPr>
              <a:t>المسلمين 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1000 مقاتل.</a:t>
            </a:r>
            <a:endParaRPr lang="ar-SA" sz="2400" dirty="0"/>
          </a:p>
        </p:txBody>
      </p:sp>
      <p:sp>
        <p:nvSpPr>
          <p:cNvPr id="6" name="Rectangle 5"/>
          <p:cNvSpPr/>
          <p:nvPr/>
        </p:nvSpPr>
        <p:spPr>
          <a:xfrm>
            <a:off x="805218" y="2967335"/>
            <a:ext cx="110546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أثناء سير جيش المسلمين وقربه من أرض المعركة، تمرد </a:t>
            </a:r>
            <a:r>
              <a:rPr lang="ar-SA" sz="2400" dirty="0">
                <a:solidFill>
                  <a:schemeClr val="accent2"/>
                </a:solidFill>
                <a:latin typeface="LotusResalalight-Regular"/>
              </a:rPr>
              <a:t>عبدالله بن </a:t>
            </a:r>
            <a:r>
              <a:rPr lang="ar-SA" sz="2400" dirty="0" smtClean="0">
                <a:solidFill>
                  <a:schemeClr val="accent2"/>
                </a:solidFill>
                <a:latin typeface="LotusResalalight-Regular"/>
              </a:rPr>
              <a:t>أبي </a:t>
            </a:r>
            <a:r>
              <a:rPr lang="ar-SA" sz="2400" dirty="0">
                <a:solidFill>
                  <a:schemeClr val="accent2"/>
                </a:solidFill>
                <a:latin typeface="LotusResalalight-Regular"/>
              </a:rPr>
              <a:t>بن سلول 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– زعيم المنافقين </a:t>
            </a:r>
            <a:r>
              <a:rPr lang="ar-SA" sz="2400" dirty="0">
                <a:solidFill>
                  <a:srgbClr val="242021"/>
                </a:solidFill>
                <a:latin typeface="LotusResalalight-Regular"/>
              </a:rPr>
              <a:t>- فانسحب </a:t>
            </a:r>
            <a:r>
              <a:rPr lang="ar-SA" sz="2400" dirty="0">
                <a:solidFill>
                  <a:schemeClr val="tx1"/>
                </a:solidFill>
                <a:latin typeface="LotusResalalight-Regular"/>
              </a:rPr>
              <a:t>بنحو</a:t>
            </a:r>
            <a:r>
              <a:rPr lang="ar-SA" sz="2400" dirty="0">
                <a:solidFill>
                  <a:schemeClr val="accent2"/>
                </a:solidFill>
                <a:latin typeface="LotusResalalight-Regular"/>
              </a:rPr>
              <a:t> ثلث الجيش </a:t>
            </a:r>
            <a:r>
              <a:rPr lang="ar-SA" sz="2400" dirty="0" smtClean="0">
                <a:solidFill>
                  <a:srgbClr val="242021"/>
                </a:solidFill>
                <a:latin typeface="LotusResalalight-Regular"/>
              </a:rPr>
              <a:t>300 مقاتل.</a:t>
            </a:r>
            <a:endParaRPr lang="ar-SA" sz="2400" dirty="0"/>
          </a:p>
        </p:txBody>
      </p:sp>
      <p:sp>
        <p:nvSpPr>
          <p:cNvPr id="7" name="Rectangle 6"/>
          <p:cNvSpPr/>
          <p:nvPr/>
        </p:nvSpPr>
        <p:spPr>
          <a:xfrm>
            <a:off x="805218" y="3954187"/>
            <a:ext cx="110546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/>
              <a:t>استشهاد أسد الله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حمزة بن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عبدالمطلب </a:t>
            </a:r>
            <a:r>
              <a:rPr lang="ar-SA" sz="2400" dirty="0" smtClean="0"/>
              <a:t>–رضي الله عنه- </a:t>
            </a:r>
            <a:r>
              <a:rPr lang="ar-SA" sz="2400" dirty="0"/>
              <a:t>على </a:t>
            </a:r>
            <a:r>
              <a:rPr lang="ar-SA" sz="2400" dirty="0" smtClean="0"/>
              <a:t>يد </a:t>
            </a:r>
            <a:r>
              <a:rPr lang="ar-SA" sz="2400" dirty="0"/>
              <a:t>(وحشي) </a:t>
            </a:r>
            <a:r>
              <a:rPr lang="ar-SA" sz="2400" dirty="0" smtClean="0"/>
              <a:t>الذي وعد </a:t>
            </a:r>
            <a:r>
              <a:rPr lang="ar-SA" sz="2400" dirty="0"/>
              <a:t>بالعتق من قبل سيده جبير بن مطعم إن هو قتل </a:t>
            </a:r>
            <a:r>
              <a:rPr lang="ar-SA" sz="2400" dirty="0" smtClean="0"/>
              <a:t>حمزة.</a:t>
            </a:r>
            <a:endParaRPr lang="ar-SA" sz="2400" dirty="0"/>
          </a:p>
        </p:txBody>
      </p:sp>
      <p:sp>
        <p:nvSpPr>
          <p:cNvPr id="8" name="Rectangle 7"/>
          <p:cNvSpPr/>
          <p:nvPr/>
        </p:nvSpPr>
        <p:spPr>
          <a:xfrm>
            <a:off x="805218" y="4941039"/>
            <a:ext cx="110546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/>
              <a:t>قد كان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لكتيبة الرماة </a:t>
            </a:r>
            <a:r>
              <a:rPr lang="ar-SA" sz="2400" dirty="0"/>
              <a:t>التي عينها رسول الله -صلى الله عليه وسلم- على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جبل الرماة </a:t>
            </a:r>
            <a:r>
              <a:rPr lang="ar-SA" sz="2400" dirty="0"/>
              <a:t>أثر كبير في إدارة </a:t>
            </a:r>
            <a:r>
              <a:rPr lang="ar-SA" sz="2400" dirty="0" smtClean="0"/>
              <a:t>دفة القتال لصالح </a:t>
            </a:r>
            <a:r>
              <a:rPr lang="ar-SA" sz="2400" dirty="0"/>
              <a:t>جيش </a:t>
            </a:r>
            <a:r>
              <a:rPr lang="ar-SA" sz="2400" dirty="0" smtClean="0"/>
              <a:t>المسلمين.</a:t>
            </a:r>
            <a:endParaRPr lang="ar-SA" sz="2400" dirty="0"/>
          </a:p>
        </p:txBody>
      </p:sp>
      <p:sp>
        <p:nvSpPr>
          <p:cNvPr id="9" name="Rectangle 8"/>
          <p:cNvSpPr/>
          <p:nvPr/>
        </p:nvSpPr>
        <p:spPr>
          <a:xfrm>
            <a:off x="805218" y="5945119"/>
            <a:ext cx="1105468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dirty="0"/>
              <a:t>بعد هذا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الانتصار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العظيم </a:t>
            </a:r>
            <a:r>
              <a:rPr lang="ar-SA" sz="2400" dirty="0"/>
              <a:t>والهروب الكبير لجيش المشركين، وقعت من </a:t>
            </a: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أغلبية الرماة </a:t>
            </a:r>
            <a:r>
              <a:rPr lang="ar-SA" sz="2400" dirty="0"/>
              <a:t>غلطة كبيرة قلبت الوضع تماما، وأدت إلى إلحاق الخسائر الفادحة بالمسلمين، </a:t>
            </a:r>
            <a:r>
              <a:rPr lang="ar-SA" sz="2400" dirty="0" smtClean="0"/>
              <a:t>وكادتً </a:t>
            </a:r>
            <a:r>
              <a:rPr lang="ar-SA" sz="2400" dirty="0"/>
              <a:t>تكون سببا في مقتل </a:t>
            </a:r>
            <a:r>
              <a:rPr lang="ar-SA" sz="2400" dirty="0">
                <a:solidFill>
                  <a:schemeClr val="accent2">
                    <a:lumMod val="75000"/>
                  </a:schemeClr>
                </a:solidFill>
              </a:rPr>
              <a:t>النبي</a:t>
            </a:r>
            <a:r>
              <a:rPr lang="ar-SA" sz="2400" dirty="0"/>
              <a:t> -صلى الله عليه وسلم- </a:t>
            </a:r>
          </a:p>
        </p:txBody>
      </p:sp>
    </p:spTree>
    <p:extLst>
      <p:ext uri="{BB962C8B-B14F-4D97-AF65-F5344CB8AC3E}">
        <p14:creationId xmlns:p14="http://schemas.microsoft.com/office/powerpoint/2010/main" val="7942614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89" y="1003690"/>
            <a:ext cx="7574222" cy="4619187"/>
          </a:xfrm>
        </p:spPr>
      </p:pic>
    </p:spTree>
    <p:extLst>
      <p:ext uri="{BB962C8B-B14F-4D97-AF65-F5344CB8AC3E}">
        <p14:creationId xmlns:p14="http://schemas.microsoft.com/office/powerpoint/2010/main" val="19736426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6892120" y="1241946"/>
            <a:ext cx="4653887" cy="382137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نتائج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المعركة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استشهد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من المسلمين سبعون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رجلا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منهم حمزة بن عبدالمطلب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– رضي الله عنه- عم الرسول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-صلى الله عليه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وسلم.</a:t>
            </a:r>
          </a:p>
          <a:p>
            <a:pPr marL="342900" indent="-342900">
              <a:buAutoNum type="arabicPeriod"/>
            </a:pP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أنزل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الله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–عز وجل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- في أحداث هذه الغزوة آيات عديدة في سورة آل عمران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خروج الرسول -صلى الله عليه وسلم- إلى غزوة حمراء الأسد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لاسترجاع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هيبة وقوة المسلمين 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85612" y="1241945"/>
            <a:ext cx="5399100" cy="3821374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القيم المستفادة:</a:t>
            </a:r>
            <a:b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1. النصر لا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يتحقق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إلا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بطاعة الله ورسوله -صلى الله عليه وسلم- .</a:t>
            </a:r>
            <a:b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2. إعداد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العدة والأخذ بالأسباب من عوامل النصر.</a:t>
            </a:r>
            <a:b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3. الابتلاء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سنة من سنن الله لعباده الصالحين.</a:t>
            </a:r>
            <a:b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4. الصبر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واليقين من صفات المؤمنين.</a:t>
            </a:r>
            <a:b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5. المواقف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الصعبة تفضح المنافقين وتبرز المؤمنين.</a:t>
            </a:r>
            <a:b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6. شجاعة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الصحابة الكرام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– رضي الله عنهم </a:t>
            </a:r>
            <a:r>
              <a:rPr lang="ar-SA" sz="2400" b="1" dirty="0">
                <a:solidFill>
                  <a:schemeClr val="accent2">
                    <a:lumMod val="75000"/>
                  </a:schemeClr>
                </a:solidFill>
              </a:rPr>
              <a:t>- وتضحيتهم بأنفسهم محبة للرسول -صلى الله عليه </a:t>
            </a: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</a:rPr>
              <a:t>وسلم- </a:t>
            </a:r>
            <a:endParaRPr lang="ar-S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6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806" t="30040" r="17612" b="12818"/>
          <a:stretch/>
        </p:blipFill>
        <p:spPr>
          <a:xfrm>
            <a:off x="860774" y="701923"/>
            <a:ext cx="10603863" cy="602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35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275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LotusResalalight-Regular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Afnan Ahmed</dc:creator>
  <cp:lastModifiedBy>Afnan Ahmed</cp:lastModifiedBy>
  <cp:revision>7</cp:revision>
  <dcterms:created xsi:type="dcterms:W3CDTF">2021-11-02T17:46:07Z</dcterms:created>
  <dcterms:modified xsi:type="dcterms:W3CDTF">2021-11-03T08:02:00Z</dcterms:modified>
</cp:coreProperties>
</file>