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D4"/>
    <a:srgbClr val="EDD1A9"/>
    <a:srgbClr val="FDF6DF"/>
    <a:srgbClr val="332C4E"/>
    <a:srgbClr val="F5D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97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380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0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الصورة 9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 t="-2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30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07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4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02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87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631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545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1F7A-2A66-440F-94D7-9D8D65D44A65}" type="datetimeFigureOut">
              <a:rPr lang="ar-SA" smtClean="0"/>
              <a:t>27/03/1443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AA00-BB45-40B6-868E-DB9CA7AFD66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34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7853" y="750627"/>
            <a:ext cx="498143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chemeClr val="bg1"/>
                </a:solidFill>
                <a:cs typeface="+mj-cs"/>
              </a:rPr>
              <a:t>تقرير عن: .........................</a:t>
            </a:r>
            <a:br>
              <a:rPr lang="ar-SA" sz="3600" b="1" dirty="0" smtClean="0">
                <a:solidFill>
                  <a:schemeClr val="bg1"/>
                </a:solidFill>
                <a:cs typeface="+mj-cs"/>
              </a:rPr>
            </a:br>
            <a:r>
              <a:rPr lang="ar-SA" sz="3600" b="1" dirty="0" smtClean="0">
                <a:solidFill>
                  <a:schemeClr val="bg1"/>
                </a:solidFill>
                <a:cs typeface="+mj-cs"/>
              </a:rPr>
              <a:t>اسم الطالب:.......................</a:t>
            </a:r>
            <a:br>
              <a:rPr lang="ar-SA" sz="3600" b="1" dirty="0" smtClean="0">
                <a:solidFill>
                  <a:schemeClr val="bg1"/>
                </a:solidFill>
                <a:cs typeface="+mj-cs"/>
              </a:rPr>
            </a:br>
            <a:r>
              <a:rPr lang="ar-SA" sz="3600" b="1" dirty="0" smtClean="0">
                <a:solidFill>
                  <a:schemeClr val="bg1"/>
                </a:solidFill>
                <a:cs typeface="+mj-cs"/>
              </a:rPr>
              <a:t>الصف: ...........................</a:t>
            </a:r>
            <a:endParaRPr lang="ar-SA" sz="3600" b="1" dirty="0">
              <a:solidFill>
                <a:schemeClr val="bg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440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خلفيات سماء للتصميم , السماء الصافيه بالصور لتصبح خلفيات - حلوه خي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30" y="434787"/>
            <a:ext cx="11797162" cy="7116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332C4E"/>
                </a:solidFill>
              </a:rPr>
              <a:t>الإيمان باليوم الآخر هو: </a:t>
            </a:r>
            <a:r>
              <a:rPr lang="ar-SA" dirty="0"/>
              <a:t>التصديق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</a:rPr>
              <a:t>الجازم</a:t>
            </a:r>
            <a:r>
              <a:rPr lang="ar-SA" dirty="0"/>
              <a:t> بكل ما أخبر به الله </a:t>
            </a:r>
            <a:r>
              <a:rPr lang="ar-SA" dirty="0" smtClean="0"/>
              <a:t>–عز وجل- </a:t>
            </a:r>
            <a:r>
              <a:rPr lang="ar-SA" dirty="0"/>
              <a:t>في كتابه، وأخبر </a:t>
            </a:r>
            <a:r>
              <a:rPr lang="ar-SA" dirty="0" smtClean="0"/>
              <a:t>به رسوله </a:t>
            </a:r>
            <a:r>
              <a:rPr lang="ar-SA" dirty="0"/>
              <a:t>محمد </a:t>
            </a:r>
            <a:r>
              <a:rPr lang="ar-SA" dirty="0" smtClean="0"/>
              <a:t>–صلى الله عليه وسلم- </a:t>
            </a:r>
            <a:r>
              <a:rPr lang="ar-SA" dirty="0"/>
              <a:t>مما يكون بعد الموت</a:t>
            </a:r>
            <a:r>
              <a:rPr lang="ar-SA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0991" y="2585344"/>
            <a:ext cx="637900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dirty="0">
                <a:solidFill>
                  <a:srgbClr val="242021"/>
                </a:solidFill>
                <a:latin typeface="LotusResalalight-Regular"/>
              </a:rPr>
              <a:t>أبطل القرآن الكريم زعم منكري البعث بأدلة عقلية وحسية </a:t>
            </a:r>
            <a:r>
              <a:rPr lang="ar-SA" sz="2400" dirty="0" smtClean="0">
                <a:solidFill>
                  <a:srgbClr val="242021"/>
                </a:solidFill>
                <a:latin typeface="LotusResalalight-Regular"/>
              </a:rPr>
              <a:t>منها</a:t>
            </a:r>
            <a:r>
              <a:rPr lang="ar-SA" sz="2400" dirty="0"/>
              <a:t>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12337"/>
              </p:ext>
            </p:extLst>
          </p:nvPr>
        </p:nvGraphicFramePr>
        <p:xfrm>
          <a:off x="341194" y="3429000"/>
          <a:ext cx="11578798" cy="2825350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2436218"/>
                <a:gridCol w="897685"/>
                <a:gridCol w="8244895"/>
              </a:tblGrid>
              <a:tr h="813670">
                <a:tc>
                  <a:txBody>
                    <a:bodyPr/>
                    <a:lstStyle/>
                    <a:p>
                      <a:r>
                        <a:rPr lang="ar-SA" sz="2000" dirty="0">
                          <a:effectLst/>
                        </a:rPr>
                        <a:t>الدليل</a:t>
                      </a:r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 sz="2000" dirty="0">
                          <a:effectLst/>
                        </a:rPr>
                        <a:t>نوعه</a:t>
                      </a:r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 sz="2000" dirty="0">
                          <a:effectLst/>
                        </a:rPr>
                        <a:t>الآية</a:t>
                      </a:r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813670">
                <a:tc>
                  <a:txBody>
                    <a:bodyPr/>
                    <a:lstStyle/>
                    <a:p>
                      <a:r>
                        <a:rPr lang="ar-SA" sz="2000" dirty="0">
                          <a:effectLst/>
                        </a:rPr>
                        <a:t>القادر على إيجاد الخلق من</a:t>
                      </a:r>
                      <a:br>
                        <a:rPr lang="ar-SA" sz="2000" dirty="0">
                          <a:effectLst/>
                        </a:rPr>
                      </a:br>
                      <a:r>
                        <a:rPr lang="ar-SA" sz="2000" dirty="0">
                          <a:effectLst/>
                        </a:rPr>
                        <a:t>عدم، قادر على إعادته مرة</a:t>
                      </a:r>
                      <a:br>
                        <a:rPr lang="ar-SA" sz="2000" dirty="0">
                          <a:effectLst/>
                        </a:rPr>
                      </a:br>
                      <a:r>
                        <a:rPr lang="ar-SA" sz="2000" dirty="0">
                          <a:effectLst/>
                        </a:rPr>
                        <a:t>أخرى للحساب والجزاء</a:t>
                      </a:r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عقلي</a:t>
                      </a:r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</a:rPr>
                        <a:t>﴿</a:t>
                      </a:r>
                      <a:r>
                        <a:rPr lang="ar-SA" sz="2000" kern="1200" dirty="0" smtClean="0">
                          <a:effectLst/>
                        </a:rPr>
                        <a:t>وَهُوَ الَّذِي يَبْدَأُ الْخَلْقَ ثُمَّ يُعِيدُهُ وَهُوَ أَهْوَنُ عَلَيْهِ ۚ وَلَهُ الْمَثَلُ الْأَعْلَىٰ فِي السَّمَاوَاتِ وَالْأَرْضِ ۚ وَهُوَ الْعَزِيزُ الْحَكِيمُ (27)</a:t>
                      </a:r>
                      <a:r>
                        <a:rPr lang="ar-SA" sz="2000" dirty="0" smtClean="0">
                          <a:effectLst/>
                        </a:rPr>
                        <a:t> ﴾</a:t>
                      </a:r>
                    </a:p>
                    <a:p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813670">
                <a:tc>
                  <a:txBody>
                    <a:bodyPr/>
                    <a:lstStyle/>
                    <a:p>
                      <a:r>
                        <a:rPr lang="ar-SA" sz="2000" dirty="0" smtClean="0">
                          <a:effectLst/>
                        </a:rPr>
                        <a:t>إحياء </a:t>
                      </a:r>
                      <a:r>
                        <a:rPr lang="ar-SA" sz="2000" dirty="0">
                          <a:effectLst/>
                        </a:rPr>
                        <a:t>الأرض الميتة.</a:t>
                      </a:r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sz="2000" dirty="0" smtClean="0"/>
                    </a:p>
                    <a:p>
                      <a:pPr rtl="1"/>
                      <a:r>
                        <a:rPr lang="ar-SA" sz="2000" dirty="0" smtClean="0"/>
                        <a:t>حسي</a:t>
                      </a:r>
                      <a:endParaRPr lang="ar-SA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</a:rPr>
                        <a:t>﴿</a:t>
                      </a:r>
                      <a:r>
                        <a:rPr lang="ar-SA" sz="2000" kern="1200" dirty="0" smtClean="0">
                          <a:effectLst/>
                        </a:rPr>
                        <a:t>وَمِنْ آيَاتِهِ أَنَّكَ تَرَى الْأَرْضَ خَاشِعَةً فَإِذَا أَنزَلْنَا عَلَيْهَا الْمَاءَ اهْتَزَّتْ وَرَبَتْ ۚ إِنَّ الَّذِي أَحْيَاهَا لَمُحْيِي الْمَوْتَىٰ ۚ إِنَّهُ عَلَىٰ كُلِّ شَيْءٍ قَدِيرٌ (39)</a:t>
                      </a:r>
                      <a:r>
                        <a:rPr lang="ar-SA" sz="2000" dirty="0" smtClean="0">
                          <a:effectLst/>
                        </a:rPr>
                        <a:t>﴾</a:t>
                      </a:r>
                    </a:p>
                    <a:p>
                      <a:endParaRPr lang="ar-SA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22831" y="1372357"/>
            <a:ext cx="1179716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400" dirty="0" smtClean="0"/>
              <a:t>وقد تعددت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أسماء اليوم الآخر </a:t>
            </a:r>
            <a:r>
              <a:rPr lang="ar-SA" sz="2400" dirty="0" smtClean="0"/>
              <a:t>في القرآن الكريم مثل: يوم البعث، يوم الخروج، يوم الدين، يوم الفصل، الصاخة، الآزفة، الساعة، إلى غير ذلك من الأسماء.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88595957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ded Corner 8"/>
          <p:cNvSpPr/>
          <p:nvPr/>
        </p:nvSpPr>
        <p:spPr>
          <a:xfrm>
            <a:off x="6829567" y="1575486"/>
            <a:ext cx="4148919" cy="3655063"/>
          </a:xfrm>
          <a:prstGeom prst="foldedCorner">
            <a:avLst/>
          </a:prstGeom>
          <a:solidFill>
            <a:srgbClr val="FDF6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 smtClean="0">
              <a:solidFill>
                <a:schemeClr val="accent2">
                  <a:lumMod val="50000"/>
                </a:schemeClr>
              </a:solidFill>
              <a:latin typeface="LotusResalaBold-Regular"/>
            </a:endParaRPr>
          </a:p>
          <a:p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Bold-Regular"/>
              </a:rPr>
              <a:t>مظاهر اهتمام القرآن الكريم باليوم الآخر:</a:t>
            </a:r>
            <a:b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Bold-Regular"/>
              </a:rPr>
            </a:b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light-Regular"/>
              </a:rPr>
              <a:t>1. ربطه بالإيمان بالله – عز وجل-</a:t>
            </a:r>
            <a:b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light-Regular"/>
              </a:rPr>
            </a:b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light-Regular"/>
              </a:rPr>
              <a:t>2. ذكره بأساليب متنوعة وفصل أحواله تفصيلا واضحا بأكثر من صورة.</a:t>
            </a:r>
            <a:b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light-Regular"/>
              </a:rPr>
            </a:b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light-Regular"/>
              </a:rPr>
              <a:t>3. أسماه بأسماء معبرة عما يدور فيه من وقائع وأحداث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ar-S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1392072" y="1575487"/>
            <a:ext cx="4148919" cy="3655063"/>
          </a:xfrm>
          <a:prstGeom prst="foldedCorner">
            <a:avLst/>
          </a:prstGeom>
          <a:solidFill>
            <a:srgbClr val="FDF6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 smtClean="0">
              <a:solidFill>
                <a:schemeClr val="accent2">
                  <a:lumMod val="50000"/>
                </a:schemeClr>
              </a:solidFill>
              <a:latin typeface="LotusResalaBold-Regular"/>
            </a:endParaRPr>
          </a:p>
          <a:p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Bold-Regular"/>
              </a:rPr>
              <a:t>ثمرات الإيمان باليوم الآخر على الفرد والمجتمع</a:t>
            </a: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Bold-Regular"/>
              </a:rPr>
              <a:t/>
            </a:r>
            <a:br>
              <a:rPr lang="ar-SA" sz="2400" b="1" dirty="0" smtClean="0">
                <a:solidFill>
                  <a:schemeClr val="accent2">
                    <a:lumMod val="50000"/>
                  </a:schemeClr>
                </a:solidFill>
                <a:latin typeface="LotusResalaBold-Regular"/>
              </a:rPr>
            </a:b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  <a:latin typeface="LotusResalalight-Regular"/>
              </a:rPr>
              <a:t>1.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تقويم السلوك</a:t>
            </a:r>
          </a:p>
          <a:p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2. الموازنة بين العمل للدنيا والعمل للآخرة</a:t>
            </a:r>
          </a:p>
          <a:p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3.استقرار الاوطان وأمن المجتمعات</a:t>
            </a:r>
            <a:r>
              <a:rPr lang="ar-SA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ar-SA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48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806" t="30040" r="17612" b="12818"/>
          <a:stretch/>
        </p:blipFill>
        <p:spPr>
          <a:xfrm>
            <a:off x="860774" y="701923"/>
            <a:ext cx="10603863" cy="602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95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LotusResalaBold-Regular</vt:lpstr>
      <vt:lpstr>LotusResalalight-Regular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Afnan Ahmed</dc:creator>
  <cp:lastModifiedBy>Afnan Ahmed</cp:lastModifiedBy>
  <cp:revision>7</cp:revision>
  <dcterms:created xsi:type="dcterms:W3CDTF">2021-11-02T12:46:27Z</dcterms:created>
  <dcterms:modified xsi:type="dcterms:W3CDTF">2021-11-02T15:43:27Z</dcterms:modified>
</cp:coreProperties>
</file>