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E2B55-7CF9-467A-8747-3CA077640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42A86-A0A1-4F46-93C2-7F0A8FD1E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38A3D-3A66-4AD5-9074-197FF5FA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73017-1AFF-4369-AC32-59DCB1D5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06B02-20E4-4670-8403-ABCFA81C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06407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A610-3BD8-4DFD-931B-292B7AB00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08610-DE93-425A-B891-49AD4D0CE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94174-A589-4602-823C-3F9D3E66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41D5-043F-42BD-9B2F-4D88B437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19D57-2F58-4624-A1AC-817C736C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6171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D9630-CD76-482E-A90F-09D90269D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64019-ECC0-483B-B2CC-7C45B50C5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47A3D-F440-4683-AF76-2DDD925A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994A-8166-4255-B495-F9CFA955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FDE5B-1B21-44F6-B23A-C52853D2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9599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C06B2-B5DD-460A-BAD7-0D0C7F2D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59AB1-95B2-4F9E-80D0-8B4A37F3D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05BC4-6A71-42F8-B37A-21A2D007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D9AFE-7A17-47F0-B414-D6569561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2C64E-9954-4C6F-A4E0-184B14AA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90466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CD84-B8E7-41DA-82BB-3C14E2A2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55FB1-57F6-4CF9-93A5-55C291C12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45E1D-84D3-4B38-97CF-6531BD28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FA936-530E-4A11-84DE-CBFBC3F4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E937F-E72F-47B5-9C0F-614CAEA5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77658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0BC6-525A-4ED4-9785-C2CBC5CA1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C8FA-29AE-4A3C-A55C-2338D459B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F9FB5-E12E-4DA8-B3F4-429E436F1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0D761-D7BD-463B-9C28-97C4DD8B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9CD52-6036-44F0-A69D-311ADA8D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8F981-0B8D-4E92-9548-764BA8A7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982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385F-95D5-43F3-8635-28E9167E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CA6D4-9A50-4FFE-9FFA-49063BAA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FAC0-8D28-405A-8829-29A8665A0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01846-3363-4F80-9AF3-B346941E5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09994-4E73-4ACF-8F89-7ECE7AEB9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922CC-03D9-48F4-B079-4EB736B4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C4F8B-ABFE-4659-8805-ABB4EF36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0F49B-0589-4564-BB7E-D5E876B0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67624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2735-5D5A-4447-B466-74D27F1F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79A02-7416-4B50-82D3-FA87A2D6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B13CB-F4B6-41A4-95D4-5A76E955A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2A529-80D5-499F-BDDE-82AF8B70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20343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4640F-443A-4296-8699-E4D920D0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DE6B4-318F-4167-BFD3-00835D12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53E04-6E7A-42A4-822E-862B243D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4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C3BB0-97F7-4A40-B11A-D613994D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17396-AFFB-497B-8C64-1928BCFD7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B371B-4487-4FE4-A2D5-C3741C334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48A03-AFA3-4EFD-A070-62F24103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18326-F057-48AD-BC44-9B61A423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94266-810D-4299-A0C8-5A3C143F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4892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B89B8-8972-4E3B-9615-A22E217A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554CE-493F-48BD-9D83-D9EBBD3E3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0C402-3D59-4DDB-A80A-484E902E1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A97FB-6A43-4232-AEC4-30016781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B52C4-F919-42E3-96CC-70FD8EE4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46B38-F002-481F-87CD-37ECA6D9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90055"/>
      </p:ext>
    </p:extLst>
  </p:cSld>
  <p:clrMapOvr>
    <a:masterClrMapping/>
  </p:clrMapOvr>
  <p:transition spd="slow">
    <p:push dir="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audio" Target="../media/audio1.wav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B9143-0618-4DC8-925B-C7B58F98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4B034-E186-4596-BB4D-E845743CE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E4592-B4B1-417A-A204-4CF4FA72E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F3EFC-BC22-4E30-B5A1-5E231A67F2F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192B0-CA2B-4C2E-8F9A-438E44965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2BD5D-6829-4369-9DBB-DFD8BA5E6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91CA-F69A-4015-82E4-CD4F8568D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2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Relationship Id="rId4" Type="http://schemas.openxmlformats.org/officeDocument/2006/relationships/audio" Target="../media/audio1.wav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Relationship Id="rId4" Type="http://schemas.openxmlformats.org/officeDocument/2006/relationships/audio" Target="../media/audio1.wav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Relationship Id="rId4" Type="http://schemas.openxmlformats.org/officeDocument/2006/relationships/audio" Target="../media/audio1.wav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>
            <a:extLst>
              <a:ext uri="{FF2B5EF4-FFF2-40B4-BE49-F238E27FC236}">
                <a16:creationId xmlns:a16="http://schemas.microsoft.com/office/drawing/2014/main" id="{F1287390-0F14-424A-B48F-470ECA38E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10449"/>
          <a:stretch>
            <a:fillRect/>
          </a:stretch>
        </p:blipFill>
        <p:spPr bwMode="auto">
          <a:xfrm>
            <a:off x="633046" y="372354"/>
            <a:ext cx="10803988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>
            <a:extLst>
              <a:ext uri="{FF2B5EF4-FFF2-40B4-BE49-F238E27FC236}">
                <a16:creationId xmlns:a16="http://schemas.microsoft.com/office/drawing/2014/main" id="{EF97562A-6468-4685-B17E-30AE3E3EB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6" t="195" r="25830" b="4590"/>
          <a:stretch>
            <a:fillRect/>
          </a:stretch>
        </p:blipFill>
        <p:spPr bwMode="auto">
          <a:xfrm>
            <a:off x="684873" y="567920"/>
            <a:ext cx="10550769" cy="616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1B081633-1863-4583-B5F9-56006E4ACBC2}"/>
              </a:ext>
            </a:extLst>
          </p:cNvPr>
          <p:cNvSpPr txBox="1"/>
          <p:nvPr/>
        </p:nvSpPr>
        <p:spPr>
          <a:xfrm>
            <a:off x="5176939" y="4452921"/>
            <a:ext cx="45157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أحب الوسائد المطرزة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BEC3F7D9-E090-48B3-BEE7-2AB0D51A0DED}"/>
              </a:ext>
            </a:extLst>
          </p:cNvPr>
          <p:cNvSpPr txBox="1"/>
          <p:nvPr/>
        </p:nvSpPr>
        <p:spPr>
          <a:xfrm>
            <a:off x="5506605" y="4200215"/>
            <a:ext cx="3856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إن السماء رمادية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25C97E75-514C-45D6-A386-9F61B8B7AB8C}"/>
              </a:ext>
            </a:extLst>
          </p:cNvPr>
          <p:cNvSpPr txBox="1"/>
          <p:nvPr/>
        </p:nvSpPr>
        <p:spPr>
          <a:xfrm>
            <a:off x="6738425" y="4594998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AE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BB0806A-1927-4209-9153-C787D3427FA1}"/>
              </a:ext>
            </a:extLst>
          </p:cNvPr>
          <p:cNvSpPr txBox="1"/>
          <p:nvPr/>
        </p:nvSpPr>
        <p:spPr>
          <a:xfrm>
            <a:off x="5332204" y="4656544"/>
            <a:ext cx="27450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>
                <a:solidFill>
                  <a:srgbClr val="FF0000"/>
                </a:solidFill>
              </a:rPr>
              <a:t>  </a:t>
            </a:r>
            <a:r>
              <a:rPr lang="ar-AE" dirty="0">
                <a:solidFill>
                  <a:srgbClr val="FF0000"/>
                </a:solidFill>
              </a:rPr>
              <a:t>أشجار الليمون</a:t>
            </a:r>
            <a:r>
              <a:rPr lang="ar-JO" dirty="0">
                <a:solidFill>
                  <a:srgbClr val="FF0000"/>
                </a:solidFill>
              </a:rPr>
              <a:t> خضراء</a:t>
            </a:r>
            <a:endParaRPr lang="ar-AE" dirty="0">
              <a:solidFill>
                <a:srgbClr val="FF000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0034ADA-9D88-4D14-BC91-E8DA68BF313C}"/>
              </a:ext>
            </a:extLst>
          </p:cNvPr>
          <p:cNvSpPr txBox="1"/>
          <p:nvPr/>
        </p:nvSpPr>
        <p:spPr>
          <a:xfrm>
            <a:off x="7906043" y="5036675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AE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3D7A072-5564-48F9-9080-25BEA3C8CD0E}"/>
              </a:ext>
            </a:extLst>
          </p:cNvPr>
          <p:cNvSpPr txBox="1"/>
          <p:nvPr/>
        </p:nvSpPr>
        <p:spPr>
          <a:xfrm>
            <a:off x="5727487" y="4897674"/>
            <a:ext cx="33077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هذا اليوم جميل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C6A0803-A86F-4731-838F-0D46AB54FFB3}"/>
              </a:ext>
            </a:extLst>
          </p:cNvPr>
          <p:cNvSpPr txBox="1"/>
          <p:nvPr/>
        </p:nvSpPr>
        <p:spPr>
          <a:xfrm>
            <a:off x="5732583" y="5199743"/>
            <a:ext cx="27450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كان اللص في نهاية الممر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F7B176E-7D2D-436A-8D72-22503A15290C}"/>
              </a:ext>
            </a:extLst>
          </p:cNvPr>
          <p:cNvSpPr txBox="1"/>
          <p:nvPr/>
        </p:nvSpPr>
        <p:spPr>
          <a:xfrm>
            <a:off x="6085944" y="5435763"/>
            <a:ext cx="37096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أنا وأخي أصدقاء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1AA2006-C5D6-4C47-8985-9A95AC74E282}"/>
              </a:ext>
            </a:extLst>
          </p:cNvPr>
          <p:cNvSpPr txBox="1"/>
          <p:nvPr/>
        </p:nvSpPr>
        <p:spPr>
          <a:xfrm>
            <a:off x="6096000" y="5650185"/>
            <a:ext cx="2351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أكره الإهمال والك</a:t>
            </a:r>
            <a:r>
              <a:rPr lang="ar-JO" dirty="0">
                <a:solidFill>
                  <a:srgbClr val="FF0000"/>
                </a:solidFill>
              </a:rPr>
              <a:t>سل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ar-AE" dirty="0">
              <a:solidFill>
                <a:srgbClr val="FF0000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FB7AA5C3-D517-4C0F-A219-B6C0B6F50F43}"/>
              </a:ext>
            </a:extLst>
          </p:cNvPr>
          <p:cNvSpPr txBox="1"/>
          <p:nvPr/>
        </p:nvSpPr>
        <p:spPr>
          <a:xfrm>
            <a:off x="1677127" y="4109171"/>
            <a:ext cx="127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إن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813DBD82-676F-4E98-B364-30663881685B}"/>
              </a:ext>
            </a:extLst>
          </p:cNvPr>
          <p:cNvSpPr txBox="1"/>
          <p:nvPr/>
        </p:nvSpPr>
        <p:spPr>
          <a:xfrm>
            <a:off x="1677127" y="4410332"/>
            <a:ext cx="102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فعلية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6FC847A5-E079-4AA8-B426-743E39E41DB3}"/>
              </a:ext>
            </a:extLst>
          </p:cNvPr>
          <p:cNvSpPr txBox="1"/>
          <p:nvPr/>
        </p:nvSpPr>
        <p:spPr>
          <a:xfrm>
            <a:off x="1694988" y="4615989"/>
            <a:ext cx="111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اسمية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8B93A79-2C7E-498A-9C10-2C131884C2AA}"/>
              </a:ext>
            </a:extLst>
          </p:cNvPr>
          <p:cNvSpPr txBox="1"/>
          <p:nvPr/>
        </p:nvSpPr>
        <p:spPr>
          <a:xfrm>
            <a:off x="1678983" y="4884505"/>
            <a:ext cx="118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اسمية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F3321D8-9799-4E41-BDC4-4225785E5775}"/>
              </a:ext>
            </a:extLst>
          </p:cNvPr>
          <p:cNvSpPr txBox="1"/>
          <p:nvPr/>
        </p:nvSpPr>
        <p:spPr>
          <a:xfrm>
            <a:off x="1746831" y="5115491"/>
            <a:ext cx="110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كان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69CE299F-634E-4D11-9020-29DD4FD95FA0}"/>
              </a:ext>
            </a:extLst>
          </p:cNvPr>
          <p:cNvSpPr txBox="1"/>
          <p:nvPr/>
        </p:nvSpPr>
        <p:spPr>
          <a:xfrm>
            <a:off x="1618630" y="5357966"/>
            <a:ext cx="118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اسمية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B7F46D90-B945-4354-8F8F-1B2FBD522A6B}"/>
              </a:ext>
            </a:extLst>
          </p:cNvPr>
          <p:cNvSpPr txBox="1"/>
          <p:nvPr/>
        </p:nvSpPr>
        <p:spPr>
          <a:xfrm>
            <a:off x="1746830" y="5611679"/>
            <a:ext cx="1249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002060"/>
                </a:solidFill>
              </a:rPr>
              <a:t>جملة فعلية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  <p:sndAc>
          <p:stSnd>
            <p:snd r:embed="rId2" name="chimes.wav"/>
          </p:stSnd>
        </p:sndAc>
      </p:transition>
    </mc:Choice>
    <mc:Fallback xmlns="">
      <p:transition spd="slow">
        <p:push dir="u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>
            <a:extLst>
              <a:ext uri="{FF2B5EF4-FFF2-40B4-BE49-F238E27FC236}">
                <a16:creationId xmlns:a16="http://schemas.microsoft.com/office/drawing/2014/main" id="{61715D3D-8B0D-4BD1-AB9F-B68592DE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10449"/>
          <a:stretch>
            <a:fillRect/>
          </a:stretch>
        </p:blipFill>
        <p:spPr bwMode="auto">
          <a:xfrm>
            <a:off x="464235" y="337542"/>
            <a:ext cx="11408898" cy="61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55FC9D30-4E3A-44D5-9F2D-4983AB6E184E}"/>
              </a:ext>
            </a:extLst>
          </p:cNvPr>
          <p:cNvSpPr txBox="1"/>
          <p:nvPr/>
        </p:nvSpPr>
        <p:spPr>
          <a:xfrm>
            <a:off x="5847646" y="4052711"/>
            <a:ext cx="3853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فرح القلوب                    يجغل الوجه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4A3A15D-81A6-4F3B-A5E2-FAE6B2E2DD59}"/>
              </a:ext>
            </a:extLst>
          </p:cNvPr>
          <p:cNvSpPr txBox="1"/>
          <p:nvPr/>
        </p:nvSpPr>
        <p:spPr>
          <a:xfrm>
            <a:off x="6168684" y="4320442"/>
            <a:ext cx="4131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مبتدأ               خبر جملة 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BB8C604-D73F-46CF-B001-810E95F2FB63}"/>
              </a:ext>
            </a:extLst>
          </p:cNvPr>
          <p:cNvSpPr txBox="1"/>
          <p:nvPr/>
        </p:nvSpPr>
        <p:spPr>
          <a:xfrm>
            <a:off x="4067591" y="4455910"/>
            <a:ext cx="363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جميلا ومشرقا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10E4208A-347B-4142-979D-B84257BEA2CF}"/>
              </a:ext>
            </a:extLst>
          </p:cNvPr>
          <p:cNvSpPr txBox="1"/>
          <p:nvPr/>
        </p:nvSpPr>
        <p:spPr>
          <a:xfrm>
            <a:off x="5073113" y="5152719"/>
            <a:ext cx="334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كان     أهل القرى   يخرجون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6006492-AB87-4FAA-8CCB-8FD7340B24E2}"/>
              </a:ext>
            </a:extLst>
          </p:cNvPr>
          <p:cNvSpPr txBox="1"/>
          <p:nvPr/>
        </p:nvSpPr>
        <p:spPr>
          <a:xfrm>
            <a:off x="4470401" y="5445588"/>
            <a:ext cx="546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فعل ناسخ   اسم كان   خبر كان جملة 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CFB42B8-BAE4-4378-AC0D-9C76FCEC8A7F}"/>
              </a:ext>
            </a:extLst>
          </p:cNvPr>
          <p:cNvSpPr txBox="1"/>
          <p:nvPr/>
        </p:nvSpPr>
        <p:spPr>
          <a:xfrm>
            <a:off x="4752623" y="5804324"/>
            <a:ext cx="4670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>
                <a:solidFill>
                  <a:srgbClr val="7030A0"/>
                </a:solidFill>
              </a:rPr>
              <a:t>القرى المجاورة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>
            <a:extLst>
              <a:ext uri="{FF2B5EF4-FFF2-40B4-BE49-F238E27FC236}">
                <a16:creationId xmlns:a16="http://schemas.microsoft.com/office/drawing/2014/main" id="{67C0FF11-F383-461F-8B3C-B3C9DFCCA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10449"/>
          <a:stretch>
            <a:fillRect/>
          </a:stretch>
        </p:blipFill>
        <p:spPr bwMode="auto">
          <a:xfrm>
            <a:off x="1073767" y="743300"/>
            <a:ext cx="10663310" cy="573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574473" y="1521437"/>
            <a:ext cx="465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>
                <a:solidFill>
                  <a:srgbClr val="7030A0"/>
                </a:solidFill>
              </a:rPr>
              <a:t>سارت        قافلتنا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694332" y="1684945"/>
            <a:ext cx="496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>
                <a:solidFill>
                  <a:srgbClr val="7030A0"/>
                </a:solidFill>
              </a:rPr>
              <a:t>فعل        فاعل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86263" y="1985940"/>
            <a:ext cx="561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سكون مطبق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879604" y="2539938"/>
            <a:ext cx="616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كانت         أشجار         ترتعش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419930" y="2729160"/>
            <a:ext cx="562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فعل ناسخ   اسم كان   خبر كان جملة 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759529" y="3098492"/>
            <a:ext cx="470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dirty="0">
                <a:solidFill>
                  <a:srgbClr val="7030A0"/>
                </a:solidFill>
              </a:rPr>
              <a:t>ريح الفجر الباردة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879604" y="3962215"/>
            <a:ext cx="679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أخرج     الرجل     أوراقا  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463968" y="4095097"/>
            <a:ext cx="7001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فعل       فاعل      مفعول به  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045851" y="4304207"/>
            <a:ext cx="4359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أوراقا مبعثرة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0183" y="4793673"/>
            <a:ext cx="3620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>
                <a:solidFill>
                  <a:srgbClr val="7030A0"/>
                </a:solidFill>
              </a:rPr>
              <a:t>أوراقا مبعثرة وملفا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98CF4B-A857-4296-ADB3-6A773709EB0D}"/>
              </a:ext>
            </a:extLst>
          </p:cNvPr>
          <p:cNvSpPr txBox="1"/>
          <p:nvPr/>
        </p:nvSpPr>
        <p:spPr>
          <a:xfrm>
            <a:off x="5119254" y="3303662"/>
            <a:ext cx="385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الزيتون والرمان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>
            <a:extLst>
              <a:ext uri="{FF2B5EF4-FFF2-40B4-BE49-F238E27FC236}">
                <a16:creationId xmlns:a16="http://schemas.microsoft.com/office/drawing/2014/main" id="{47DDF376-ED3D-4E5D-ADF0-26244ACA0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r="24731" b="8984"/>
          <a:stretch>
            <a:fillRect/>
          </a:stretch>
        </p:blipFill>
        <p:spPr bwMode="auto">
          <a:xfrm>
            <a:off x="698500" y="269082"/>
            <a:ext cx="10566400" cy="621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>
            <a:extLst>
              <a:ext uri="{FF2B5EF4-FFF2-40B4-BE49-F238E27FC236}">
                <a16:creationId xmlns:a16="http://schemas.microsoft.com/office/drawing/2014/main" id="{9983EAFB-8DA7-4BC5-9077-2DBE94C04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10449"/>
          <a:stretch>
            <a:fillRect/>
          </a:stretch>
        </p:blipFill>
        <p:spPr bwMode="auto">
          <a:xfrm>
            <a:off x="689449" y="880845"/>
            <a:ext cx="10274299" cy="602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F24F46-5324-4786-854F-35BC6A81318D}"/>
              </a:ext>
            </a:extLst>
          </p:cNvPr>
          <p:cNvSpPr txBox="1"/>
          <p:nvPr/>
        </p:nvSpPr>
        <p:spPr>
          <a:xfrm>
            <a:off x="6532418" y="288174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F27703-B019-439C-A8B7-DDE03995E08F}"/>
              </a:ext>
            </a:extLst>
          </p:cNvPr>
          <p:cNvSpPr txBox="1"/>
          <p:nvPr/>
        </p:nvSpPr>
        <p:spPr>
          <a:xfrm>
            <a:off x="5982393" y="3179618"/>
            <a:ext cx="78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A59EC7-9EF6-4160-9237-4BEFE529C4A5}"/>
              </a:ext>
            </a:extLst>
          </p:cNvPr>
          <p:cNvSpPr txBox="1"/>
          <p:nvPr/>
        </p:nvSpPr>
        <p:spPr>
          <a:xfrm>
            <a:off x="2102661" y="3126972"/>
            <a:ext cx="304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بقى :فعل    ت :فاعل       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E00E5-12AB-4251-A4A6-E6A82D5343F9}"/>
              </a:ext>
            </a:extLst>
          </p:cNvPr>
          <p:cNvSpPr txBox="1"/>
          <p:nvPr/>
        </p:nvSpPr>
        <p:spPr>
          <a:xfrm>
            <a:off x="6486699" y="366452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2792E-8261-4260-80C7-F19B6A1C0556}"/>
              </a:ext>
            </a:extLst>
          </p:cNvPr>
          <p:cNvSpPr txBox="1"/>
          <p:nvPr/>
        </p:nvSpPr>
        <p:spPr>
          <a:xfrm>
            <a:off x="5982393" y="3422073"/>
            <a:ext cx="78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945FBD-1FAF-4048-BE28-D7D0FEE7BB2A}"/>
              </a:ext>
            </a:extLst>
          </p:cNvPr>
          <p:cNvSpPr txBox="1"/>
          <p:nvPr/>
        </p:nvSpPr>
        <p:spPr>
          <a:xfrm>
            <a:off x="5216236" y="361880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9B34F-64E0-4CB6-B8A7-BFE3EF74B615}"/>
              </a:ext>
            </a:extLst>
          </p:cNvPr>
          <p:cNvSpPr txBox="1"/>
          <p:nvPr/>
        </p:nvSpPr>
        <p:spPr>
          <a:xfrm>
            <a:off x="2210727" y="3434142"/>
            <a:ext cx="315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أقاوم:فعل  -والفاعل ضمير مستتر (أنا)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C1652B-ED31-4643-8293-AC1982A763AD}"/>
              </a:ext>
            </a:extLst>
          </p:cNvPr>
          <p:cNvSpPr txBox="1"/>
          <p:nvPr/>
        </p:nvSpPr>
        <p:spPr>
          <a:xfrm flipH="1">
            <a:off x="5983781" y="361880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BB57DE-978F-44DF-9911-A0D37C492818}"/>
              </a:ext>
            </a:extLst>
          </p:cNvPr>
          <p:cNvSpPr txBox="1"/>
          <p:nvPr/>
        </p:nvSpPr>
        <p:spPr>
          <a:xfrm>
            <a:off x="1684832" y="3664527"/>
            <a:ext cx="3639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dirty="0">
                <a:solidFill>
                  <a:srgbClr val="7030A0"/>
                </a:solidFill>
              </a:rPr>
              <a:t>أرفض :فعل –الفاعل (أنا)-النظر:مفعول به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CA1D11-4C82-4EAE-9B5B-1A41414EA851}"/>
              </a:ext>
            </a:extLst>
          </p:cNvPr>
          <p:cNvSpPr txBox="1"/>
          <p:nvPr/>
        </p:nvSpPr>
        <p:spPr>
          <a:xfrm flipH="1">
            <a:off x="5982392" y="3873332"/>
            <a:ext cx="196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3117F0-4550-4145-B120-D46270D826DA}"/>
              </a:ext>
            </a:extLst>
          </p:cNvPr>
          <p:cNvSpPr txBox="1"/>
          <p:nvPr/>
        </p:nvSpPr>
        <p:spPr>
          <a:xfrm>
            <a:off x="2209918" y="3894912"/>
            <a:ext cx="350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بزغت:فعل – شمس:فاعل – الثالث:نعت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7BC73-79DE-42DE-B4BF-1C2D1DA10141}"/>
              </a:ext>
            </a:extLst>
          </p:cNvPr>
          <p:cNvSpPr txBox="1"/>
          <p:nvPr/>
        </p:nvSpPr>
        <p:spPr>
          <a:xfrm>
            <a:off x="6007675" y="4120343"/>
            <a:ext cx="103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92E8C6-9DF5-4BC0-8362-75BA5EBC2001}"/>
              </a:ext>
            </a:extLst>
          </p:cNvPr>
          <p:cNvSpPr txBox="1"/>
          <p:nvPr/>
        </p:nvSpPr>
        <p:spPr>
          <a:xfrm>
            <a:off x="2877076" y="4110644"/>
            <a:ext cx="3293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دب:فعل – النشاط:فاعل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4C6A76-AB0F-4798-BB51-CDC469F7A208}"/>
              </a:ext>
            </a:extLst>
          </p:cNvPr>
          <p:cNvSpPr txBox="1"/>
          <p:nvPr/>
        </p:nvSpPr>
        <p:spPr>
          <a:xfrm>
            <a:off x="6007675" y="4372095"/>
            <a:ext cx="65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BC710-9B45-471F-B24C-473D99B97EC5}"/>
              </a:ext>
            </a:extLst>
          </p:cNvPr>
          <p:cNvSpPr txBox="1"/>
          <p:nvPr/>
        </p:nvSpPr>
        <p:spPr>
          <a:xfrm flipH="1">
            <a:off x="3119699" y="4326376"/>
            <a:ext cx="2507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نهض:فعل – ت: فاعل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9199C5-41B0-4700-8E1C-D3D8C7664DCD}"/>
              </a:ext>
            </a:extLst>
          </p:cNvPr>
          <p:cNvSpPr txBox="1"/>
          <p:nvPr/>
        </p:nvSpPr>
        <p:spPr>
          <a:xfrm flipH="1">
            <a:off x="5991801" y="4577944"/>
            <a:ext cx="69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EB5438-3BCD-4EBC-B1AC-44FE9D860D80}"/>
              </a:ext>
            </a:extLst>
          </p:cNvPr>
          <p:cNvSpPr txBox="1"/>
          <p:nvPr/>
        </p:nvSpPr>
        <p:spPr>
          <a:xfrm>
            <a:off x="2005676" y="4584069"/>
            <a:ext cx="371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بلل:فعل – ت: فاعل- أطرافي : مفعول به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545A12-1FA6-48E8-A794-10BA6EC53064}"/>
              </a:ext>
            </a:extLst>
          </p:cNvPr>
          <p:cNvSpPr txBox="1"/>
          <p:nvPr/>
        </p:nvSpPr>
        <p:spPr>
          <a:xfrm>
            <a:off x="5991801" y="4799215"/>
            <a:ext cx="92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اسمية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898E3F-F01B-4504-8C17-EB7E0114358B}"/>
              </a:ext>
            </a:extLst>
          </p:cNvPr>
          <p:cNvSpPr txBox="1"/>
          <p:nvPr/>
        </p:nvSpPr>
        <p:spPr>
          <a:xfrm>
            <a:off x="5063836" y="505690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39C0EB-8019-497C-BC37-A5DF450E2BC5}"/>
              </a:ext>
            </a:extLst>
          </p:cNvPr>
          <p:cNvSpPr txBox="1"/>
          <p:nvPr/>
        </p:nvSpPr>
        <p:spPr>
          <a:xfrm flipH="1">
            <a:off x="1721028" y="4805158"/>
            <a:ext cx="380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أنا : مبتدأ – أنظر:خبرجملة فعلية – المقابلة :نعت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C7CDB9-BF58-469A-BD63-7E720C021EC4}"/>
              </a:ext>
            </a:extLst>
          </p:cNvPr>
          <p:cNvSpPr txBox="1"/>
          <p:nvPr/>
        </p:nvSpPr>
        <p:spPr>
          <a:xfrm>
            <a:off x="5951290" y="5056909"/>
            <a:ext cx="903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3AA63B-9BF2-41EA-88B5-F56C28B7DF2C}"/>
              </a:ext>
            </a:extLst>
          </p:cNvPr>
          <p:cNvSpPr txBox="1"/>
          <p:nvPr/>
        </p:nvSpPr>
        <p:spPr>
          <a:xfrm flipH="1">
            <a:off x="2825060" y="5055324"/>
            <a:ext cx="339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تشجع : فعل – ت :فاعل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A019D1-B4F7-4690-AD63-948745BB065F}"/>
              </a:ext>
            </a:extLst>
          </p:cNvPr>
          <p:cNvSpPr txBox="1"/>
          <p:nvPr/>
        </p:nvSpPr>
        <p:spPr>
          <a:xfrm flipH="1">
            <a:off x="6007330" y="5261925"/>
            <a:ext cx="66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E5FA68-7F6A-4942-A525-171112B51D68}"/>
              </a:ext>
            </a:extLst>
          </p:cNvPr>
          <p:cNvSpPr txBox="1"/>
          <p:nvPr/>
        </p:nvSpPr>
        <p:spPr>
          <a:xfrm>
            <a:off x="2788405" y="5243913"/>
            <a:ext cx="347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انحدر :فعل -  ت : فاعل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E6A3B0-1EFA-4CBA-90BF-9E4847C16121}"/>
              </a:ext>
            </a:extLst>
          </p:cNvPr>
          <p:cNvSpPr txBox="1"/>
          <p:nvPr/>
        </p:nvSpPr>
        <p:spPr>
          <a:xfrm>
            <a:off x="6402881" y="55113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CF052B-CABC-4D07-8D7E-A357A6F278DD}"/>
              </a:ext>
            </a:extLst>
          </p:cNvPr>
          <p:cNvSpPr txBox="1"/>
          <p:nvPr/>
        </p:nvSpPr>
        <p:spPr>
          <a:xfrm>
            <a:off x="6017951" y="5509739"/>
            <a:ext cx="903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فعلية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71934D-C688-48F6-AE82-0AC3CF002852}"/>
              </a:ext>
            </a:extLst>
          </p:cNvPr>
          <p:cNvSpPr txBox="1"/>
          <p:nvPr/>
        </p:nvSpPr>
        <p:spPr>
          <a:xfrm>
            <a:off x="2867608" y="5455426"/>
            <a:ext cx="334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خاض : فعل – ت: فاعل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59245-B436-4CD4-B0DF-CC69102A0786}"/>
              </a:ext>
            </a:extLst>
          </p:cNvPr>
          <p:cNvSpPr txBox="1"/>
          <p:nvPr/>
        </p:nvSpPr>
        <p:spPr>
          <a:xfrm>
            <a:off x="5982392" y="5707114"/>
            <a:ext cx="185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اسمية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D22BF8-67EB-4C32-9B72-43CD4D3314E8}"/>
              </a:ext>
            </a:extLst>
          </p:cNvPr>
          <p:cNvSpPr txBox="1"/>
          <p:nvPr/>
        </p:nvSpPr>
        <p:spPr>
          <a:xfrm>
            <a:off x="871750" y="5707114"/>
            <a:ext cx="51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كان :فعل ناسخ – ت: اسم كان  -أنوي :خبر كان جملة فعلية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1E24DD-C930-4BB4-9674-ED7DF5058EE3}"/>
              </a:ext>
            </a:extLst>
          </p:cNvPr>
          <p:cNvSpPr txBox="1"/>
          <p:nvPr/>
        </p:nvSpPr>
        <p:spPr>
          <a:xfrm>
            <a:off x="6048894" y="5908256"/>
            <a:ext cx="13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اسمية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4992" name="TextBox 84991">
            <a:extLst>
              <a:ext uri="{FF2B5EF4-FFF2-40B4-BE49-F238E27FC236}">
                <a16:creationId xmlns:a16="http://schemas.microsoft.com/office/drawing/2014/main" id="{5E750014-7073-4FD2-B2E9-6CA41DFBA445}"/>
              </a:ext>
            </a:extLst>
          </p:cNvPr>
          <p:cNvSpPr txBox="1"/>
          <p:nvPr/>
        </p:nvSpPr>
        <p:spPr>
          <a:xfrm>
            <a:off x="2290848" y="5939846"/>
            <a:ext cx="426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>
                <a:solidFill>
                  <a:srgbClr val="7030A0"/>
                </a:solidFill>
              </a:rPr>
              <a:t>لكن:حرف ناسخ- شوقي :اسم لكن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4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4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849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>
            <a:extLst>
              <a:ext uri="{FF2B5EF4-FFF2-40B4-BE49-F238E27FC236}">
                <a16:creationId xmlns:a16="http://schemas.microsoft.com/office/drawing/2014/main" id="{B91E5268-C695-4B46-B56E-81B40651D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8984"/>
          <a:stretch>
            <a:fillRect/>
          </a:stretch>
        </p:blipFill>
        <p:spPr bwMode="auto">
          <a:xfrm>
            <a:off x="660400" y="278606"/>
            <a:ext cx="10960100" cy="605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>
            <a:extLst>
              <a:ext uri="{FF2B5EF4-FFF2-40B4-BE49-F238E27FC236}">
                <a16:creationId xmlns:a16="http://schemas.microsoft.com/office/drawing/2014/main" id="{7F088E23-9E9F-4A62-8123-B6D6B603C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0" t="195" r="24731" b="8984"/>
          <a:stretch>
            <a:fillRect/>
          </a:stretch>
        </p:blipFill>
        <p:spPr bwMode="auto">
          <a:xfrm>
            <a:off x="499917" y="376908"/>
            <a:ext cx="10921999" cy="605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48263C-E9DB-46D4-98C1-77105B2FAB39}"/>
              </a:ext>
            </a:extLst>
          </p:cNvPr>
          <p:cNvSpPr txBox="1"/>
          <p:nvPr/>
        </p:nvSpPr>
        <p:spPr>
          <a:xfrm>
            <a:off x="9351818" y="2590800"/>
            <a:ext cx="1126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طيا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E8300-2C0E-4691-A942-EA76D68DD3CD}"/>
              </a:ext>
            </a:extLst>
          </p:cNvPr>
          <p:cNvSpPr txBox="1"/>
          <p:nvPr/>
        </p:nvSpPr>
        <p:spPr>
          <a:xfrm>
            <a:off x="8686803" y="3034145"/>
            <a:ext cx="112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31550A-B2CB-4366-BD9B-B0243DD23FB3}"/>
              </a:ext>
            </a:extLst>
          </p:cNvPr>
          <p:cNvSpPr txBox="1"/>
          <p:nvPr/>
        </p:nvSpPr>
        <p:spPr>
          <a:xfrm>
            <a:off x="3318165" y="2590800"/>
            <a:ext cx="449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مفعول مطلق منصوب وعلامة نصبه الفتحة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6C49FA-ECBD-4239-8BCC-450006FAA815}"/>
              </a:ext>
            </a:extLst>
          </p:cNvPr>
          <p:cNvSpPr txBox="1"/>
          <p:nvPr/>
        </p:nvSpPr>
        <p:spPr>
          <a:xfrm>
            <a:off x="9286007" y="2812473"/>
            <a:ext cx="125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مجنونة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DB1FF6-DE6A-49D8-96F9-D031E0713ABF}"/>
              </a:ext>
            </a:extLst>
          </p:cNvPr>
          <p:cNvSpPr txBox="1"/>
          <p:nvPr/>
        </p:nvSpPr>
        <p:spPr>
          <a:xfrm flipH="1">
            <a:off x="4164792" y="2812472"/>
            <a:ext cx="4745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خبر مرفوع وعلامة رفعه الضمة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2D5E0C-DB1E-4372-ABD9-FCF89DCBF018}"/>
              </a:ext>
            </a:extLst>
          </p:cNvPr>
          <p:cNvSpPr txBox="1"/>
          <p:nvPr/>
        </p:nvSpPr>
        <p:spPr>
          <a:xfrm>
            <a:off x="9319259" y="3071152"/>
            <a:ext cx="169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ضخمة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9051D-B839-4D1F-861F-D47F357F441A}"/>
              </a:ext>
            </a:extLst>
          </p:cNvPr>
          <p:cNvSpPr txBox="1"/>
          <p:nvPr/>
        </p:nvSpPr>
        <p:spPr>
          <a:xfrm>
            <a:off x="3754930" y="3069000"/>
            <a:ext cx="52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خبر كان منصوب وعلامة نصبه الفتحة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4455C6-03B1-4F91-AB8D-FB433587FF02}"/>
              </a:ext>
            </a:extLst>
          </p:cNvPr>
          <p:cNvSpPr txBox="1"/>
          <p:nvPr/>
        </p:nvSpPr>
        <p:spPr>
          <a:xfrm>
            <a:off x="9249989" y="3329831"/>
            <a:ext cx="1285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المتدافعة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0BABC8-CE96-4E81-8C6C-18DD183B7711}"/>
              </a:ext>
            </a:extLst>
          </p:cNvPr>
          <p:cNvSpPr txBox="1"/>
          <p:nvPr/>
        </p:nvSpPr>
        <p:spPr>
          <a:xfrm>
            <a:off x="4168142" y="3325528"/>
            <a:ext cx="39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نعت مجرور وعلامة جره الكسرة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A53A34-3B3C-4FC4-8B4A-5C05A7058B18}"/>
              </a:ext>
            </a:extLst>
          </p:cNvPr>
          <p:cNvSpPr txBox="1"/>
          <p:nvPr/>
        </p:nvSpPr>
        <p:spPr>
          <a:xfrm>
            <a:off x="9376813" y="3551503"/>
            <a:ext cx="1666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الدار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37F5B7-055B-455B-8212-E041B1C9C7A5}"/>
              </a:ext>
            </a:extLst>
          </p:cNvPr>
          <p:cNvSpPr txBox="1"/>
          <p:nvPr/>
        </p:nvSpPr>
        <p:spPr>
          <a:xfrm>
            <a:off x="3761139" y="3551503"/>
            <a:ext cx="5425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مفعول به منصوب وعلامة نصبه الفتحة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16C8AD-8890-4FB7-A214-421259822EF0}"/>
              </a:ext>
            </a:extLst>
          </p:cNvPr>
          <p:cNvSpPr txBox="1"/>
          <p:nvPr/>
        </p:nvSpPr>
        <p:spPr>
          <a:xfrm>
            <a:off x="9286007" y="3847189"/>
            <a:ext cx="2899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بستان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D53D8B-CBA6-415E-AC5C-757598F0776B}"/>
              </a:ext>
            </a:extLst>
          </p:cNvPr>
          <p:cNvSpPr txBox="1"/>
          <p:nvPr/>
        </p:nvSpPr>
        <p:spPr>
          <a:xfrm>
            <a:off x="4114801" y="3845405"/>
            <a:ext cx="327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فاعل مرفوع وعلامة رفعه الضمة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8D916A-671E-4D41-8512-D77590352B38}"/>
              </a:ext>
            </a:extLst>
          </p:cNvPr>
          <p:cNvSpPr txBox="1"/>
          <p:nvPr/>
        </p:nvSpPr>
        <p:spPr>
          <a:xfrm>
            <a:off x="9376813" y="4104084"/>
            <a:ext cx="173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تربة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C8E477-F98C-4C82-9FBC-BECD8AF07557}"/>
              </a:ext>
            </a:extLst>
          </p:cNvPr>
          <p:cNvSpPr txBox="1"/>
          <p:nvPr/>
        </p:nvSpPr>
        <p:spPr>
          <a:xfrm>
            <a:off x="3966180" y="4086657"/>
            <a:ext cx="432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اسم كان مرفوع وعلامة رفعه الضمة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5822CD-3447-49FE-9A4E-F266117F57CE}"/>
              </a:ext>
            </a:extLst>
          </p:cNvPr>
          <p:cNvSpPr txBox="1"/>
          <p:nvPr/>
        </p:nvSpPr>
        <p:spPr>
          <a:xfrm>
            <a:off x="9351818" y="4345152"/>
            <a:ext cx="187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حقل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B2E62E-65ED-46E1-8C17-ADDD52BD21D0}"/>
              </a:ext>
            </a:extLst>
          </p:cNvPr>
          <p:cNvSpPr txBox="1"/>
          <p:nvPr/>
        </p:nvSpPr>
        <p:spPr>
          <a:xfrm>
            <a:off x="4182365" y="4313470"/>
            <a:ext cx="328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فاعل مرفوع وعلامة رفعه الضمة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B2286B-400B-49B0-A823-BCDD3EE4C7D3}"/>
              </a:ext>
            </a:extLst>
          </p:cNvPr>
          <p:cNvSpPr txBox="1"/>
          <p:nvPr/>
        </p:nvSpPr>
        <p:spPr>
          <a:xfrm>
            <a:off x="9097354" y="4545645"/>
            <a:ext cx="1484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خضراء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41042A-0FB0-4998-B111-05F110FF36EE}"/>
              </a:ext>
            </a:extLst>
          </p:cNvPr>
          <p:cNvSpPr txBox="1"/>
          <p:nvPr/>
        </p:nvSpPr>
        <p:spPr>
          <a:xfrm>
            <a:off x="4216113" y="4552351"/>
            <a:ext cx="432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نعت مرفوع وعلامة رفعه الضمة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79D593-01D0-464C-B4C5-B611E10CAA69}"/>
              </a:ext>
            </a:extLst>
          </p:cNvPr>
          <p:cNvSpPr txBox="1"/>
          <p:nvPr/>
        </p:nvSpPr>
        <p:spPr>
          <a:xfrm flipH="1">
            <a:off x="9279080" y="4802540"/>
            <a:ext cx="173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أثناء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205BFF-E977-4079-8594-B63128C1EAE6}"/>
              </a:ext>
            </a:extLst>
          </p:cNvPr>
          <p:cNvSpPr txBox="1"/>
          <p:nvPr/>
        </p:nvSpPr>
        <p:spPr>
          <a:xfrm>
            <a:off x="2699616" y="4832433"/>
            <a:ext cx="432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ظرف زمان (مفعول فيه) منصوب وعلامة نصبه الفتحة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D77240-D106-4478-831F-7F3FEF08BEFD}"/>
              </a:ext>
            </a:extLst>
          </p:cNvPr>
          <p:cNvSpPr txBox="1"/>
          <p:nvPr/>
        </p:nvSpPr>
        <p:spPr>
          <a:xfrm>
            <a:off x="9249989" y="5075262"/>
            <a:ext cx="238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هادئة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0E33D9-99B5-41C2-95AB-8EA9443E2BDB}"/>
              </a:ext>
            </a:extLst>
          </p:cNvPr>
          <p:cNvSpPr txBox="1"/>
          <p:nvPr/>
        </p:nvSpPr>
        <p:spPr>
          <a:xfrm>
            <a:off x="3882533" y="5039116"/>
            <a:ext cx="449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خبر ظل منصوب وعلامة نصبه الفتحة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CB02BF7-1601-4FB0-8A37-AB3A400DA1B4}"/>
              </a:ext>
            </a:extLst>
          </p:cNvPr>
          <p:cNvSpPr txBox="1"/>
          <p:nvPr/>
        </p:nvSpPr>
        <p:spPr>
          <a:xfrm>
            <a:off x="9174802" y="5285044"/>
            <a:ext cx="170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وسرعة</a:t>
            </a:r>
            <a:endParaRPr lang="en-US" dirty="0"/>
          </a:p>
        </p:txBody>
      </p:sp>
      <p:sp>
        <p:nvSpPr>
          <p:cNvPr id="87040" name="TextBox 87039">
            <a:extLst>
              <a:ext uri="{FF2B5EF4-FFF2-40B4-BE49-F238E27FC236}">
                <a16:creationId xmlns:a16="http://schemas.microsoft.com/office/drawing/2014/main" id="{9172B250-9ED9-426A-A8E6-3FF5ADE47EA3}"/>
              </a:ext>
            </a:extLst>
          </p:cNvPr>
          <p:cNvSpPr txBox="1"/>
          <p:nvPr/>
        </p:nvSpPr>
        <p:spPr>
          <a:xfrm>
            <a:off x="3970020" y="5303179"/>
            <a:ext cx="534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/>
              <a:t>معطوف مجرور وعلامة جره الكسرة</a:t>
            </a:r>
            <a:endParaRPr lang="en-US" dirty="0"/>
          </a:p>
        </p:txBody>
      </p:sp>
    </p:spTree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7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7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870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313</Words>
  <Application>Microsoft Office PowerPoint</Application>
  <PresentationFormat>شاشة عريضة</PresentationFormat>
  <Paragraphs>81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هاني عشماوي</dc:creator>
  <cp:lastModifiedBy>مستخدم غير معروف</cp:lastModifiedBy>
  <cp:revision>37</cp:revision>
  <dcterms:created xsi:type="dcterms:W3CDTF">2019-04-12T14:49:33Z</dcterms:created>
  <dcterms:modified xsi:type="dcterms:W3CDTF">2019-04-24T01:47:14Z</dcterms:modified>
</cp:coreProperties>
</file>