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3" d="100"/>
          <a:sy n="73" d="100"/>
        </p:scale>
        <p:origin x="10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BA13B45-F76F-4405-8F36-B7696B667F92}" type="datetimeFigureOut">
              <a:rPr lang="ar-AE" smtClean="0"/>
              <a:pPr/>
              <a:t>10/05/1438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CA1B3C-C5CA-421F-8501-6AFFC2F63E85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15222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A1B3C-C5CA-421F-8501-6AFFC2F63E85}" type="slidenum">
              <a:rPr lang="ar-AE" smtClean="0"/>
              <a:pPr/>
              <a:t>5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613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C3CC-FFD3-4F3D-9407-3456E65A4346}" type="datetimeFigureOut">
              <a:rPr lang="ar-AE" smtClean="0"/>
              <a:pPr/>
              <a:t>10/05/1438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B5A0-BB31-4AB8-8AE7-A745438E26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C3CC-FFD3-4F3D-9407-3456E65A4346}" type="datetimeFigureOut">
              <a:rPr lang="ar-AE" smtClean="0"/>
              <a:pPr/>
              <a:t>10/05/1438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B5A0-BB31-4AB8-8AE7-A745438E26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C3CC-FFD3-4F3D-9407-3456E65A4346}" type="datetimeFigureOut">
              <a:rPr lang="ar-AE" smtClean="0"/>
              <a:pPr/>
              <a:t>10/05/1438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B5A0-BB31-4AB8-8AE7-A745438E26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C3CC-FFD3-4F3D-9407-3456E65A4346}" type="datetimeFigureOut">
              <a:rPr lang="ar-AE" smtClean="0"/>
              <a:pPr/>
              <a:t>10/05/1438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B5A0-BB31-4AB8-8AE7-A745438E26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C3CC-FFD3-4F3D-9407-3456E65A4346}" type="datetimeFigureOut">
              <a:rPr lang="ar-AE" smtClean="0"/>
              <a:pPr/>
              <a:t>10/05/1438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B5A0-BB31-4AB8-8AE7-A745438E26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C3CC-FFD3-4F3D-9407-3456E65A4346}" type="datetimeFigureOut">
              <a:rPr lang="ar-AE" smtClean="0"/>
              <a:pPr/>
              <a:t>10/05/1438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B5A0-BB31-4AB8-8AE7-A745438E26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C3CC-FFD3-4F3D-9407-3456E65A4346}" type="datetimeFigureOut">
              <a:rPr lang="ar-AE" smtClean="0"/>
              <a:pPr/>
              <a:t>10/05/1438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B5A0-BB31-4AB8-8AE7-A745438E26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C3CC-FFD3-4F3D-9407-3456E65A4346}" type="datetimeFigureOut">
              <a:rPr lang="ar-AE" smtClean="0"/>
              <a:pPr/>
              <a:t>10/05/1438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B5A0-BB31-4AB8-8AE7-A745438E26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C3CC-FFD3-4F3D-9407-3456E65A4346}" type="datetimeFigureOut">
              <a:rPr lang="ar-AE" smtClean="0"/>
              <a:pPr/>
              <a:t>10/05/1438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B5A0-BB31-4AB8-8AE7-A745438E26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C3CC-FFD3-4F3D-9407-3456E65A4346}" type="datetimeFigureOut">
              <a:rPr lang="ar-AE" smtClean="0"/>
              <a:pPr/>
              <a:t>10/05/1438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B5A0-BB31-4AB8-8AE7-A745438E26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C3CC-FFD3-4F3D-9407-3456E65A4346}" type="datetimeFigureOut">
              <a:rPr lang="ar-AE" smtClean="0"/>
              <a:pPr/>
              <a:t>10/05/1438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B5A0-BB31-4AB8-8AE7-A745438E2695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FC3CC-FFD3-4F3D-9407-3456E65A4346}" type="datetimeFigureOut">
              <a:rPr lang="ar-AE" smtClean="0"/>
              <a:pPr/>
              <a:t>10/05/1438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BB5A0-BB31-4AB8-8AE7-A745438E2695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0"/>
            <a:ext cx="4499992" cy="372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2006"/>
          <a:stretch>
            <a:fillRect/>
          </a:stretch>
        </p:blipFill>
        <p:spPr bwMode="auto">
          <a:xfrm>
            <a:off x="22578" y="154772"/>
            <a:ext cx="4621430" cy="39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1" y="6296025"/>
            <a:ext cx="61156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704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6309321"/>
            <a:ext cx="61156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734095" y="4156095"/>
            <a:ext cx="5772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لأنه من طبيعة الإنسان السمع أولاً فإذا سمع عقل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547519" y="5154451"/>
            <a:ext cx="5849743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الضلال والابتعاد عن الحق </a:t>
            </a:r>
          </a:p>
          <a:p>
            <a:r>
              <a:rPr lang="ar-AE" sz="2800" b="1" dirty="0" smtClean="0">
                <a:solidFill>
                  <a:srgbClr val="FF0000"/>
                </a:solidFill>
              </a:rPr>
              <a:t>وتخلف المجتمع نتيجة سوء العلاقات  بين أفراده </a:t>
            </a:r>
          </a:p>
          <a:p>
            <a:endParaRPr lang="ar-A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87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6309321"/>
            <a:ext cx="61156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808604" y="2228975"/>
            <a:ext cx="2465739" cy="1305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AE" sz="2800" b="1" dirty="0" smtClean="0">
                <a:solidFill>
                  <a:srgbClr val="FF0000"/>
                </a:solidFill>
              </a:rPr>
              <a:t>سلوك يدل على </a:t>
            </a:r>
          </a:p>
          <a:p>
            <a:pPr>
              <a:lnSpc>
                <a:spcPct val="150000"/>
              </a:lnSpc>
            </a:pPr>
            <a:r>
              <a:rPr lang="ar-AE" sz="2800" b="1" dirty="0" smtClean="0">
                <a:solidFill>
                  <a:srgbClr val="FF0000"/>
                </a:solidFill>
              </a:rPr>
              <a:t>عقل واعٍ واستجابة </a:t>
            </a:r>
            <a:endParaRPr lang="ar-AE" sz="2800" dirty="0"/>
          </a:p>
        </p:txBody>
      </p:sp>
      <p:sp>
        <p:nvSpPr>
          <p:cNvPr id="5" name="مستطيل 4"/>
          <p:cNvSpPr/>
          <p:nvPr/>
        </p:nvSpPr>
        <p:spPr>
          <a:xfrm>
            <a:off x="3311229" y="1722178"/>
            <a:ext cx="2496196" cy="1305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AE" sz="2800" b="1" dirty="0" smtClean="0">
                <a:solidFill>
                  <a:srgbClr val="FF0000"/>
                </a:solidFill>
              </a:rPr>
              <a:t>تصرف غير صحيح </a:t>
            </a:r>
          </a:p>
          <a:p>
            <a:pPr>
              <a:lnSpc>
                <a:spcPct val="150000"/>
              </a:lnSpc>
            </a:pPr>
            <a:r>
              <a:rPr lang="ar-AE" sz="2800" b="1" dirty="0" smtClean="0">
                <a:solidFill>
                  <a:srgbClr val="FF0000"/>
                </a:solidFill>
              </a:rPr>
              <a:t>وغير لائق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27817" y="2782461"/>
            <a:ext cx="2977097" cy="1305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AE" sz="2800" b="1" dirty="0" smtClean="0">
                <a:solidFill>
                  <a:srgbClr val="FF0000"/>
                </a:solidFill>
              </a:rPr>
              <a:t>سلوك غير صحيح</a:t>
            </a:r>
          </a:p>
          <a:p>
            <a:pPr>
              <a:lnSpc>
                <a:spcPct val="150000"/>
              </a:lnSpc>
            </a:pPr>
            <a:r>
              <a:rPr lang="ar-AE" sz="2800" b="1" dirty="0" smtClean="0">
                <a:solidFill>
                  <a:srgbClr val="FF0000"/>
                </a:solidFill>
              </a:rPr>
              <a:t>فنقل الإشاعات خطأ كبير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8092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423485" y="4687003"/>
            <a:ext cx="5633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لم تستحضر ولم تشعر بمراقبة الله لها في السر </a:t>
            </a:r>
            <a:endParaRPr lang="ar-AE" sz="2800" dirty="0"/>
          </a:p>
        </p:txBody>
      </p:sp>
      <p:sp>
        <p:nvSpPr>
          <p:cNvPr id="5" name="مستطيل 4"/>
          <p:cNvSpPr/>
          <p:nvPr/>
        </p:nvSpPr>
        <p:spPr>
          <a:xfrm>
            <a:off x="1598849" y="5748819"/>
            <a:ext cx="5277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تصرّف صحيح يدل على أنه يخاف الله تعالى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53427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299875" y="3126938"/>
            <a:ext cx="3988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كثرة الطاعات واجتناب المعاصي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809970" y="2580467"/>
            <a:ext cx="2502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الشعور بالمسؤولية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988438" y="2029722"/>
            <a:ext cx="2319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الإخلاص في العمل</a:t>
            </a:r>
            <a:endParaRPr lang="ar-AE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84887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6237313"/>
            <a:ext cx="6115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6634111" y="4078605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الإخلاص</a:t>
            </a:r>
            <a:r>
              <a:rPr lang="ar-AE" b="1" dirty="0" smtClean="0">
                <a:solidFill>
                  <a:srgbClr val="FF0000"/>
                </a:solidFill>
              </a:rPr>
              <a:t> </a:t>
            </a:r>
            <a:endParaRPr lang="ar-AE" dirty="0"/>
          </a:p>
        </p:txBody>
      </p:sp>
      <p:sp>
        <p:nvSpPr>
          <p:cNvPr id="5" name="مستطيل 4"/>
          <p:cNvSpPr/>
          <p:nvPr/>
        </p:nvSpPr>
        <p:spPr>
          <a:xfrm>
            <a:off x="6354519" y="5206622"/>
            <a:ext cx="1513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كثرة العبادة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477427" y="4623543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إتقان العمل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680481" y="3673409"/>
            <a:ext cx="1582484" cy="1305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AE" sz="2800" b="1" dirty="0" smtClean="0">
                <a:solidFill>
                  <a:srgbClr val="FF0000"/>
                </a:solidFill>
              </a:rPr>
              <a:t>غضب الله </a:t>
            </a:r>
          </a:p>
          <a:p>
            <a:pPr>
              <a:lnSpc>
                <a:spcPct val="150000"/>
              </a:lnSpc>
            </a:pPr>
            <a:r>
              <a:rPr lang="ar-AE" sz="2800" b="1" dirty="0" smtClean="0">
                <a:solidFill>
                  <a:srgbClr val="FF0000"/>
                </a:solidFill>
              </a:rPr>
              <a:t>ودخول النار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038338" y="2514266"/>
            <a:ext cx="1181734" cy="1305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AE" sz="2800" b="1" dirty="0" smtClean="0">
                <a:solidFill>
                  <a:srgbClr val="FF0000"/>
                </a:solidFill>
              </a:rPr>
              <a:t>الخسران</a:t>
            </a:r>
          </a:p>
          <a:p>
            <a:pPr>
              <a:lnSpc>
                <a:spcPct val="150000"/>
              </a:lnSpc>
            </a:pPr>
            <a:r>
              <a:rPr lang="ar-AE" sz="2800" b="1" dirty="0" smtClean="0">
                <a:solidFill>
                  <a:srgbClr val="FF0000"/>
                </a:solidFill>
              </a:rPr>
              <a:t>والندامة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597495" y="3402148"/>
            <a:ext cx="2401618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AE" sz="2800" b="1" dirty="0" smtClean="0">
                <a:solidFill>
                  <a:srgbClr val="FF0000"/>
                </a:solidFill>
              </a:rPr>
              <a:t>خلق الحياة والموت</a:t>
            </a:r>
          </a:p>
          <a:p>
            <a:pPr>
              <a:lnSpc>
                <a:spcPct val="150000"/>
              </a:lnSpc>
            </a:pPr>
            <a:r>
              <a:rPr lang="ar-AE" sz="2800" b="1" dirty="0" smtClean="0">
                <a:solidFill>
                  <a:srgbClr val="FF0000"/>
                </a:solidFill>
              </a:rPr>
              <a:t>   والسموات </a:t>
            </a:r>
          </a:p>
          <a:p>
            <a:r>
              <a:rPr lang="ar-AE" sz="2800" b="1" dirty="0" smtClean="0">
                <a:solidFill>
                  <a:srgbClr val="FF0000"/>
                </a:solidFill>
              </a:rPr>
              <a:t>     </a:t>
            </a:r>
            <a:r>
              <a:rPr lang="ar-AE" sz="3200" b="1" dirty="0" smtClean="0">
                <a:solidFill>
                  <a:srgbClr val="FF0000"/>
                </a:solidFill>
              </a:rPr>
              <a:t>والأرض </a:t>
            </a:r>
          </a:p>
          <a:p>
            <a:r>
              <a:rPr lang="ar-AE" sz="3200" b="1" dirty="0" smtClean="0">
                <a:solidFill>
                  <a:srgbClr val="FF0000"/>
                </a:solidFill>
              </a:rPr>
              <a:t>   وإتقان الخلق</a:t>
            </a:r>
            <a:endParaRPr lang="ar-AE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77686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6237313"/>
            <a:ext cx="6115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295767" y="4387682"/>
            <a:ext cx="2226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الإكثار من الطاعة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643872" y="3915960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زيادة الإيمان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557732" y="3743884"/>
            <a:ext cx="1332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تعظيم الله </a:t>
            </a:r>
            <a:endParaRPr lang="ar-AE" sz="2800" dirty="0"/>
          </a:p>
        </p:txBody>
      </p:sp>
      <p:sp>
        <p:nvSpPr>
          <p:cNvPr id="7" name="مستطيل 6"/>
          <p:cNvSpPr/>
          <p:nvPr/>
        </p:nvSpPr>
        <p:spPr>
          <a:xfrm>
            <a:off x="6844811" y="4209799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النجاح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953758" y="4706840"/>
            <a:ext cx="816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التقدّم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964217" y="4702566"/>
            <a:ext cx="1616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دخول الجنة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935111" y="3748158"/>
            <a:ext cx="1776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الأجر والثواب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430018" y="4892063"/>
            <a:ext cx="1965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تجنب المعصية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"/>
            <a:ext cx="7591425" cy="378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3789040"/>
            <a:ext cx="758856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05550"/>
            <a:ext cx="523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911871" y="2868499"/>
            <a:ext cx="4270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أراقب الله في السر والعلن للفوز برضا الله</a:t>
            </a:r>
            <a:endParaRPr lang="ar-AE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920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237312"/>
            <a:ext cx="53955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904720" y="6409645"/>
            <a:ext cx="3490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توبيخ وملامة للمكذبين برسل الله 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60323" y="5627381"/>
            <a:ext cx="3183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الله تعالى القادر على كل شيء 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252781" y="3577290"/>
            <a:ext cx="6877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إنارة السماء وتزيينها وإرشاد الناس إلى الاتجاهات ورجم الشياطين 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345450" y="2773913"/>
            <a:ext cx="6348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للابتلاء والاختبار وليتسابق الناس في طاعة الله ونفع الآخرين </a:t>
            </a:r>
            <a:endParaRPr lang="ar-AE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63284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6237312"/>
            <a:ext cx="53955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791014" y="3316110"/>
            <a:ext cx="6949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وَلَقَدْ زَيَّنَّا السَّمَاءَ الدُّنْيَا بِمَصَابِيحَ وَجَعَلْنَاهَا </a:t>
            </a:r>
            <a:r>
              <a:rPr lang="ar-SA" sz="2800" b="1" dirty="0" err="1" smtClean="0">
                <a:solidFill>
                  <a:srgbClr val="FF0000"/>
                </a:solidFill>
              </a:rPr>
              <a:t>رُجُومًا</a:t>
            </a:r>
            <a:r>
              <a:rPr lang="ar-SA" sz="2800" b="1" dirty="0" smtClean="0">
                <a:solidFill>
                  <a:srgbClr val="FF0000"/>
                </a:solidFill>
              </a:rPr>
              <a:t> لِلشَّيَاطِينِ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752658" y="2368717"/>
            <a:ext cx="3852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فَارْجِعِ الْبَصَرَ هَلْ تَرَى مِنْ فُطُورٍ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04538" y="1428339"/>
            <a:ext cx="6078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إِنَّ الَّذِينَ يَخْشَوْنَ رَبَّهُمْ بِالْغَيْبِ لَهُمْ مَغْفِرَةٌ وَأَجْرٌ كَبِيرٌ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2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9321"/>
            <a:ext cx="5395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"/>
            <a:ext cx="73533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282468"/>
            <a:ext cx="476381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1" y="6296025"/>
            <a:ext cx="61156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313658" y="5289919"/>
            <a:ext cx="4998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الغفلة عن نعم الله وعدم شكره والغرور فيما يملك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95939" y="6203445"/>
            <a:ext cx="3273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بأن أطيع الله وأعبده فيما آتاني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08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9321"/>
            <a:ext cx="61156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362825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9321"/>
            <a:ext cx="61156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806489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237313"/>
            <a:ext cx="6115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799288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6237313"/>
            <a:ext cx="6115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4622827" y="3566001"/>
            <a:ext cx="27574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وَمِنْ آَيَاتِهِ خَلْقُ السَّمَاوَاتِ </a:t>
            </a:r>
            <a:endParaRPr lang="ar-AE" sz="2400" b="1" dirty="0" smtClean="0">
              <a:solidFill>
                <a:srgbClr val="FF0000"/>
              </a:solidFill>
            </a:endParaRPr>
          </a:p>
          <a:p>
            <a:r>
              <a:rPr lang="ar-SA" sz="2400" b="1" dirty="0" smtClean="0">
                <a:solidFill>
                  <a:srgbClr val="FF0000"/>
                </a:solidFill>
              </a:rPr>
              <a:t>وَالْأَرْضِ وَاخْتِلَافُ أَلْسِنَتِكُمْ</a:t>
            </a:r>
            <a:endParaRPr lang="ar-AE" sz="2400" b="1" dirty="0" smtClean="0">
              <a:solidFill>
                <a:srgbClr val="FF0000"/>
              </a:solidFill>
            </a:endParaRPr>
          </a:p>
          <a:p>
            <a:r>
              <a:rPr lang="ar-SA" sz="2400" b="1" dirty="0" smtClean="0">
                <a:solidFill>
                  <a:srgbClr val="FF0000"/>
                </a:solidFill>
              </a:rPr>
              <a:t> وَأَلْوَانِكُمْ</a:t>
            </a:r>
            <a:r>
              <a:rPr lang="ar-AE" sz="2400" b="1" dirty="0" smtClean="0">
                <a:solidFill>
                  <a:srgbClr val="FF0000"/>
                </a:solidFill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إِنَّ فِي ذَلِكَ </a:t>
            </a:r>
            <a:endParaRPr lang="ar-AE" sz="2400" b="1" dirty="0" smtClean="0">
              <a:solidFill>
                <a:srgbClr val="FF0000"/>
              </a:solidFill>
            </a:endParaRPr>
          </a:p>
          <a:p>
            <a:r>
              <a:rPr lang="ar-SA" sz="2400" b="1" dirty="0" smtClean="0">
                <a:solidFill>
                  <a:srgbClr val="FF0000"/>
                </a:solidFill>
              </a:rPr>
              <a:t>لَآَيَاتٍ لِلْعَالِمِينَ 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20732" y="5828414"/>
            <a:ext cx="319670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AE" sz="2400" b="1" dirty="0" smtClean="0">
                <a:solidFill>
                  <a:srgbClr val="FF0000"/>
                </a:solidFill>
              </a:rPr>
              <a:t>تنجز في وقتها بمرونة وإتقان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65649" y="4339396"/>
            <a:ext cx="22477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AE" sz="2400" b="1" dirty="0" smtClean="0">
                <a:solidFill>
                  <a:srgbClr val="FF0000"/>
                </a:solidFill>
              </a:rPr>
              <a:t>يقوّي علاقة الشخص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249251" y="3306822"/>
            <a:ext cx="2494593" cy="113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AE" sz="2400" b="1" dirty="0" smtClean="0">
                <a:solidFill>
                  <a:srgbClr val="FF0000"/>
                </a:solidFill>
              </a:rPr>
              <a:t>يحسّن معاملة الشخص </a:t>
            </a:r>
          </a:p>
          <a:p>
            <a:pPr>
              <a:lnSpc>
                <a:spcPct val="150000"/>
              </a:lnSpc>
            </a:pPr>
            <a:r>
              <a:rPr lang="ar-AE" sz="2400" b="1" dirty="0" smtClean="0">
                <a:solidFill>
                  <a:srgbClr val="FF0000"/>
                </a:solidFill>
              </a:rPr>
              <a:t>مع نفسه ومع الآخرين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444137" y="2311597"/>
            <a:ext cx="2173992" cy="113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AE" sz="2400" b="1" dirty="0" smtClean="0">
                <a:solidFill>
                  <a:srgbClr val="FF0000"/>
                </a:solidFill>
              </a:rPr>
              <a:t>يحسّن سلوك الفرد</a:t>
            </a:r>
          </a:p>
          <a:p>
            <a:pPr>
              <a:lnSpc>
                <a:spcPct val="150000"/>
              </a:lnSpc>
            </a:pPr>
            <a:r>
              <a:rPr lang="ar-AE" sz="2400" b="1" dirty="0" smtClean="0">
                <a:solidFill>
                  <a:srgbClr val="FF0000"/>
                </a:solidFill>
              </a:rPr>
              <a:t>ويقيّمه نحو الأفضل </a:t>
            </a:r>
            <a:endParaRPr lang="ar-AE" sz="2400" dirty="0"/>
          </a:p>
        </p:txBody>
      </p:sp>
      <p:sp>
        <p:nvSpPr>
          <p:cNvPr id="9" name="مستطيل 8"/>
          <p:cNvSpPr/>
          <p:nvPr/>
        </p:nvSpPr>
        <p:spPr>
          <a:xfrm>
            <a:off x="4735631" y="5249037"/>
            <a:ext cx="2557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FF0000"/>
                </a:solidFill>
              </a:rPr>
              <a:t>اختلاف الألسنة والألوان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92754" y="4825418"/>
            <a:ext cx="420339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AE" sz="2400" b="1" dirty="0" smtClean="0">
                <a:solidFill>
                  <a:srgbClr val="FF0000"/>
                </a:solidFill>
              </a:rPr>
              <a:t>مع المجتمع ويزيد في علاقاته الاجتماعية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67645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53955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760529" y="1705082"/>
            <a:ext cx="51796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لأن الله قوي ذي انتقام وهو غفور لمن تاب </a:t>
            </a:r>
          </a:p>
          <a:p>
            <a:r>
              <a:rPr lang="ar-AE" sz="2800" b="1" dirty="0" smtClean="0">
                <a:solidFill>
                  <a:srgbClr val="FF0000"/>
                </a:solidFill>
              </a:rPr>
              <a:t>وحتى لا ييأس العاصي من رحمة الله تعالى</a:t>
            </a:r>
            <a:endParaRPr lang="ar-AE" sz="2800" dirty="0"/>
          </a:p>
        </p:txBody>
      </p:sp>
      <p:sp>
        <p:nvSpPr>
          <p:cNvPr id="6" name="مستطيل 5"/>
          <p:cNvSpPr/>
          <p:nvPr/>
        </p:nvSpPr>
        <p:spPr>
          <a:xfrm>
            <a:off x="1701288" y="3424726"/>
            <a:ext cx="34467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أحسن معاملتي معهم وأعفو </a:t>
            </a:r>
          </a:p>
          <a:p>
            <a:r>
              <a:rPr lang="ar-AE" sz="2800" b="1" dirty="0" smtClean="0">
                <a:solidFill>
                  <a:srgbClr val="FF0000"/>
                </a:solidFill>
              </a:rPr>
              <a:t>وأسامح من أساء إليّ 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2089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53955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60856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53955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245</Words>
  <Application>Microsoft Office PowerPoint</Application>
  <PresentationFormat>عرض على الشاشة (3:4)‏</PresentationFormat>
  <Paragraphs>60</Paragraphs>
  <Slides>19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MOE UAE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ياسر يوسف المحيميد</cp:lastModifiedBy>
  <cp:revision>34</cp:revision>
  <dcterms:created xsi:type="dcterms:W3CDTF">2017-01-29T05:10:13Z</dcterms:created>
  <dcterms:modified xsi:type="dcterms:W3CDTF">2017-02-06T13:31:44Z</dcterms:modified>
</cp:coreProperties>
</file>