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7" r:id="rId19"/>
    <p:sldId id="273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F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C189-3AA9-4786-B06C-98D0A978065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5E8A1-99C8-4D3A-9D62-D15F6D423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E8A1-99C8-4D3A-9D62-D15F6D423E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E8A1-99C8-4D3A-9D62-D15F6D423E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4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E8A1-99C8-4D3A-9D62-D15F6D423E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B8C4-FC68-4956-B46B-DDFBFFA0A9DA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2ECA4-EE51-4D9B-AB23-AC1123303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ب.jpg"/>
          <p:cNvPicPr/>
          <p:nvPr/>
        </p:nvPicPr>
        <p:blipFill>
          <a:blip r:embed="rId3" cstate="print"/>
          <a:srcRect l="5006" t="7635" r="8235" b="721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و.jpg"/>
          <p:cNvPicPr/>
          <p:nvPr/>
        </p:nvPicPr>
        <p:blipFill>
          <a:blip r:embed="rId2" cstate="print"/>
          <a:srcRect l="7060" t="33532" r="12076" b="19461"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ر.jpg"/>
          <p:cNvPicPr/>
          <p:nvPr/>
        </p:nvPicPr>
        <p:blipFill>
          <a:blip r:embed="rId3" cstate="print"/>
          <a:srcRect l="8504" t="8234" r="13983" b="52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/>
        </p:nvSpPr>
        <p:spPr>
          <a:xfrm>
            <a:off x="457200" y="3124200"/>
            <a:ext cx="30346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تزداد ضعفًا وهزالاً</a:t>
            </a:r>
            <a:endParaRPr lang="en-US" sz="2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539552" y="3861048"/>
            <a:ext cx="303468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ليكسب بعض المال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368" y="4714691"/>
            <a:ext cx="30346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2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إنها تسقط حين تنتهي حياتها</a:t>
            </a:r>
            <a:endParaRPr lang="en-US" sz="2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448368" y="5236413"/>
            <a:ext cx="325953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وراحت حبات الثلج المتساقطة تطرق زجاج النوافذ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ر.jpg"/>
          <p:cNvPicPr/>
          <p:nvPr/>
        </p:nvPicPr>
        <p:blipFill>
          <a:blip r:embed="rId2" cstate="print"/>
          <a:srcRect l="5211" t="47306" r="12899" b="22305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/>
          <p:nvPr/>
        </p:nvSpPr>
        <p:spPr>
          <a:xfrm>
            <a:off x="4860032" y="2852936"/>
            <a:ext cx="16561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اقتحم </a:t>
            </a:r>
            <a:endParaRPr lang="ar-AE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44017" y="2906162"/>
            <a:ext cx="4572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اقتحم</a:t>
            </a:r>
            <a:r>
              <a:rPr lang="ar-SA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 اللاعب عنوة إلى الملعب  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788024" y="3717032"/>
            <a:ext cx="165618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صارماً</a:t>
            </a:r>
            <a:r>
              <a:rPr lang="ar-S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 </a:t>
            </a:r>
            <a:endParaRPr lang="ar-AE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0" y="3645024"/>
            <a:ext cx="4572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الأب </a:t>
            </a:r>
            <a:r>
              <a:rPr lang="ar-AE" sz="32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صارم</a:t>
            </a:r>
            <a:r>
              <a:rPr lang="ar-SA" sz="32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 مع أبنائه </a:t>
            </a:r>
            <a:r>
              <a:rPr lang="ar-SA" sz="24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.</a:t>
            </a:r>
            <a:endParaRPr lang="ar-AE" sz="2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4788024" y="4653136"/>
            <a:ext cx="165618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ت</a:t>
            </a:r>
            <a:r>
              <a:rPr lang="ar-AE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ت</a:t>
            </a:r>
            <a:r>
              <a:rPr lang="ar-SA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هدل </a:t>
            </a:r>
            <a:endParaRPr lang="ar-AE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0" y="4653136"/>
            <a:ext cx="4572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تتهدل أطراف الثوب</a:t>
            </a:r>
            <a:r>
              <a:rPr lang="ar-SA" sz="2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.</a:t>
            </a:r>
            <a:endParaRPr lang="ar-AE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4770391" y="5618579"/>
            <a:ext cx="165618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العاتية  </a:t>
            </a:r>
            <a:endParaRPr lang="ar-AE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144017" y="5477378"/>
            <a:ext cx="4427983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دمرت الريح</a:t>
            </a:r>
            <a:r>
              <a:rPr lang="ar-AE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 العاتية </a:t>
            </a:r>
            <a:r>
              <a:rPr lang="ar-AE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الأ</a:t>
            </a:r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شجار.</a:t>
            </a:r>
            <a:r>
              <a:rPr lang="ar-SA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.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ز.jpg"/>
          <p:cNvPicPr/>
          <p:nvPr/>
        </p:nvPicPr>
        <p:blipFill>
          <a:blip r:embed="rId2" cstate="print"/>
          <a:srcRect l="6645" t="8234" r="11093" b="52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Point Star 2"/>
          <p:cNvSpPr/>
          <p:nvPr/>
        </p:nvSpPr>
        <p:spPr>
          <a:xfrm>
            <a:off x="7956376" y="1484784"/>
            <a:ext cx="864096" cy="864096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en-US" sz="5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7-Point Star 2"/>
          <p:cNvSpPr/>
          <p:nvPr/>
        </p:nvSpPr>
        <p:spPr>
          <a:xfrm>
            <a:off x="8028384" y="2276872"/>
            <a:ext cx="864096" cy="864096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</a:t>
            </a:r>
            <a:endParaRPr lang="en-US" sz="5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7-Point Star 2"/>
          <p:cNvSpPr/>
          <p:nvPr/>
        </p:nvSpPr>
        <p:spPr>
          <a:xfrm>
            <a:off x="7956376" y="3212976"/>
            <a:ext cx="864096" cy="864096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en-US" sz="5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7-Point Star 2"/>
          <p:cNvSpPr/>
          <p:nvPr/>
        </p:nvSpPr>
        <p:spPr>
          <a:xfrm>
            <a:off x="8028384" y="4005064"/>
            <a:ext cx="864096" cy="864096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8" name="7-Point Star 2"/>
          <p:cNvSpPr/>
          <p:nvPr/>
        </p:nvSpPr>
        <p:spPr>
          <a:xfrm>
            <a:off x="8028384" y="4869160"/>
            <a:ext cx="864096" cy="864096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6</a:t>
            </a:r>
            <a:endParaRPr lang="en-US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7-Point Star 2"/>
          <p:cNvSpPr/>
          <p:nvPr/>
        </p:nvSpPr>
        <p:spPr>
          <a:xfrm>
            <a:off x="8028384" y="5661248"/>
            <a:ext cx="864096" cy="864096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4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ز.jpg"/>
          <p:cNvPicPr/>
          <p:nvPr/>
        </p:nvPicPr>
        <p:blipFill>
          <a:blip r:embed="rId2" cstate="print"/>
          <a:srcRect l="3360" t="49102" r="11823" b="147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/>
          <p:nvPr/>
        </p:nvSpPr>
        <p:spPr>
          <a:xfrm>
            <a:off x="0" y="1700808"/>
            <a:ext cx="914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جعلها خائفة ومتشائمة حيث ترى في سقوطها نهاية لحياتها</a:t>
            </a:r>
            <a:r>
              <a:rPr lang="ar-SA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  <a:endParaRPr lang="ar-AE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-33591" y="3083169"/>
            <a:ext cx="9036496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هدأ من خوفها وأمر بإغلاق النافذة ، ورسم لوحة تصمد فيها الورقة الخضراء </a:t>
            </a:r>
            <a:endParaRPr lang="ar-AE" sz="2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4653136"/>
            <a:ext cx="900290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البادية شعرت باليأس ، وفي المرة الثانية بأنها شريرة ومخطئة</a:t>
            </a:r>
            <a:endParaRPr lang="ar-AE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233772" y="5949280"/>
            <a:ext cx="867645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AE" sz="2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التلازم بين البرد الشديد والالتهاب- تأثير لحالة النفسية على المريض</a:t>
            </a:r>
            <a:endParaRPr lang="ar-AE" sz="2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C:\Documents and Settings\user\My Documents\المرض\الابتكار\ن.jpg"/>
          <p:cNvPicPr/>
          <p:nvPr/>
        </p:nvPicPr>
        <p:blipFill>
          <a:blip r:embed="rId2" cstate="print"/>
          <a:srcRect l="11162" t="7186" r="13211" b="58084"/>
          <a:stretch>
            <a:fillRect/>
          </a:stretch>
        </p:blipFill>
        <p:spPr bwMode="auto">
          <a:xfrm>
            <a:off x="0" y="0"/>
            <a:ext cx="9144000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/>
        </p:nvSpPr>
        <p:spPr>
          <a:xfrm>
            <a:off x="2962081" y="1773687"/>
            <a:ext cx="332269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جون جو- الأم -</a:t>
            </a:r>
            <a:r>
              <a:rPr lang="ar-AE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بالمان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02852" y="1773686"/>
            <a:ext cx="27774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جونسي</a:t>
            </a:r>
            <a:r>
              <a:rPr lang="ar-SA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ar-SA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سو </a:t>
            </a:r>
            <a:r>
              <a:rPr lang="ar-SA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ar-SA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بيرمان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2987824" y="2492896"/>
            <a:ext cx="2592288" cy="646331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قرابة 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51520" y="2492896"/>
            <a:ext cx="2592288" cy="646331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صداقة 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2987824" y="3284984"/>
            <a:ext cx="259228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ضاحية في </a:t>
            </a:r>
            <a:r>
              <a:rPr lang="ar-SA" sz="2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نيو</a:t>
            </a:r>
            <a:r>
              <a:rPr lang="ar-SA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يورك 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323528" y="3284984"/>
            <a:ext cx="259228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ضاحية في واشنطن 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987824" y="4149080"/>
            <a:ext cx="25922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الكرمة</a:t>
            </a:r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323528" y="4077072"/>
            <a:ext cx="25922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اللبلاب 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3131840" y="4869160"/>
            <a:ext cx="2592288" cy="646331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السماعة  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323528" y="4869160"/>
            <a:ext cx="2592288" cy="646331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ميزان الحرارة  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3059832" y="5589240"/>
            <a:ext cx="288032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أصلع ، يرتدي نظارات 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0" y="5589240"/>
            <a:ext cx="288032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له حاجبان أشعثان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ن.jpg"/>
          <p:cNvPicPr/>
          <p:nvPr/>
        </p:nvPicPr>
        <p:blipFill>
          <a:blip r:embed="rId2" cstate="print"/>
          <a:srcRect l="2330" t="42815" r="8293" b="1313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/>
        </p:nvSpPr>
        <p:spPr>
          <a:xfrm>
            <a:off x="323528" y="527557"/>
            <a:ext cx="856895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AE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لفهم الشخصيات وبيان ملامحها ، وتطوير الأحداث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5364088" y="3429000"/>
            <a:ext cx="16561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التعاون </a:t>
            </a:r>
            <a:endParaRPr lang="ar-AE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2195736" y="5301208"/>
            <a:ext cx="446449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مساعدة الآخرين  </a:t>
            </a:r>
            <a:endParaRPr lang="ar-AE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ط.jpg"/>
          <p:cNvPicPr/>
          <p:nvPr/>
        </p:nvPicPr>
        <p:blipFill>
          <a:blip r:embed="rId2" cstate="print"/>
          <a:srcRect l="6854" t="7036" r="12489" b="67515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ربع نص 1"/>
          <p:cNvSpPr txBox="1"/>
          <p:nvPr/>
        </p:nvSpPr>
        <p:spPr>
          <a:xfrm>
            <a:off x="755576" y="2924944"/>
            <a:ext cx="47525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ورقة أخرى تسقط ، لقد سقط الكثير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23528" y="3717032"/>
            <a:ext cx="47525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ما الذي يسقط يا عزيزتي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67544" y="4669976"/>
            <a:ext cx="47525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كيف حالها هل تحسنت قليلاً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39552" y="5600516"/>
            <a:ext cx="47525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أرجوك لا تموتي ، </a:t>
            </a:r>
            <a:r>
              <a:rPr lang="ar-AE" sz="2800" b="1" smtClean="0">
                <a:solidFill>
                  <a:srgbClr val="FF0000"/>
                </a:solidFill>
              </a:rPr>
              <a:t>لا تتركيني وحيدة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ط.jpg"/>
          <p:cNvPicPr/>
          <p:nvPr/>
        </p:nvPicPr>
        <p:blipFill>
          <a:blip r:embed="rId2" cstate="print"/>
          <a:srcRect l="6859" t="31886" r="13868" b="51753"/>
          <a:stretch>
            <a:fillRect/>
          </a:stretch>
        </p:blipFill>
        <p:spPr bwMode="auto">
          <a:xfrm>
            <a:off x="467544" y="980728"/>
            <a:ext cx="7704855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ط.jpg"/>
          <p:cNvPicPr/>
          <p:nvPr/>
        </p:nvPicPr>
        <p:blipFill>
          <a:blip r:embed="rId2" cstate="print"/>
          <a:srcRect l="4796" t="47904" r="12605" b="1433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/>
          <p:nvPr/>
        </p:nvSpPr>
        <p:spPr>
          <a:xfrm>
            <a:off x="8171384" y="3212976"/>
            <a:ext cx="97261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ھ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.\و</a:t>
            </a:r>
            <a:endParaRPr lang="ar-AE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8171384" y="4581128"/>
            <a:ext cx="97261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د\</a:t>
            </a:r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ح</a:t>
            </a:r>
            <a:endParaRPr lang="ar-AE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6300192" y="5587940"/>
            <a:ext cx="2717031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أ\ب\ج</a:t>
            </a:r>
            <a:endParaRPr lang="ar-AE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8171383" y="3793396"/>
            <a:ext cx="97261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ز</a:t>
            </a:r>
            <a:endParaRPr lang="ar-AE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ب.jpg"/>
          <p:cNvPicPr/>
          <p:nvPr/>
        </p:nvPicPr>
        <p:blipFill>
          <a:blip r:embed="rId2" cstate="print"/>
          <a:srcRect l="3357" t="27260" r="6635" b="102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ظ.jpg"/>
          <p:cNvPicPr/>
          <p:nvPr/>
        </p:nvPicPr>
        <p:blipFill>
          <a:blip r:embed="rId2" cstate="print"/>
          <a:srcRect l="4791" t="9134" r="8815" b="58923"/>
          <a:stretch>
            <a:fillRect/>
          </a:stretch>
        </p:blipFill>
        <p:spPr bwMode="auto">
          <a:xfrm>
            <a:off x="24530" y="0"/>
            <a:ext cx="9143999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/>
        </p:nvSpPr>
        <p:spPr>
          <a:xfrm>
            <a:off x="3671900" y="2134598"/>
            <a:ext cx="42484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r" rtl="1"/>
            <a:r>
              <a:rPr lang="ar-AE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اليأس</a:t>
            </a:r>
            <a:r>
              <a:rPr lang="ar-SA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والحزن ، العزلة 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995936" y="3531185"/>
            <a:ext cx="42484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r" rtl="1"/>
            <a:r>
              <a:rPr lang="ar-SA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عدم العطاء ، </a:t>
            </a:r>
            <a:r>
              <a:rPr lang="ar-AE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والتشاؤم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4902260"/>
            <a:ext cx="468052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AE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التعجب</a:t>
            </a:r>
            <a:endParaRPr lang="en-US" sz="5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115616" y="5877272"/>
            <a:ext cx="468052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AE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النفي والإنكار</a:t>
            </a:r>
            <a:endParaRPr lang="en-US" sz="4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ظ.jpg"/>
          <p:cNvPicPr/>
          <p:nvPr/>
        </p:nvPicPr>
        <p:blipFill>
          <a:blip r:embed="rId2" cstate="print"/>
          <a:srcRect l="4176" t="40569" r="12281" b="1512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/>
        </p:nvSpPr>
        <p:spPr>
          <a:xfrm>
            <a:off x="251520" y="3140968"/>
            <a:ext cx="806489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/>
            <a:r>
              <a:rPr lang="ar-AE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اقتحم المنطقة برد شديد \ </a:t>
            </a:r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أصاب كثيرين بأصابعه الجليدية 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539552" y="4293096"/>
            <a:ext cx="770485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/>
            <a:r>
              <a:rPr lang="ar-SA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وجرّ قدميه ببطء في متاهات الطرقات الضيقة </a:t>
            </a:r>
            <a:r>
              <a:rPr lang="ar-SA" sz="32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والملتوية .</a:t>
            </a:r>
            <a:endParaRPr lang="en-US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9652" y="5152836"/>
            <a:ext cx="568863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/>
            <a:r>
              <a:rPr lang="ar-SA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البرد المدمر</a:t>
            </a:r>
            <a:r>
              <a:rPr lang="ar-AE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\ أصابعه </a:t>
            </a:r>
            <a:r>
              <a:rPr lang="ar-AE" sz="32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الجليديه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0" y="5795153"/>
            <a:ext cx="377991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AE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بيان هول المصيبة والتألم لما حدث</a:t>
            </a:r>
            <a:endParaRPr lang="en-US" sz="4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س.jpg"/>
          <p:cNvPicPr/>
          <p:nvPr/>
        </p:nvPicPr>
        <p:blipFill>
          <a:blip r:embed="rId2" cstate="print"/>
          <a:srcRect l="4593" t="8533" r="9979" b="67757"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س.jpg"/>
          <p:cNvPicPr/>
          <p:nvPr/>
        </p:nvPicPr>
        <p:blipFill>
          <a:blip r:embed="rId3" cstate="print"/>
          <a:srcRect l="4383" t="32485" r="6566" b="40526"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س.jpg"/>
          <p:cNvPicPr/>
          <p:nvPr/>
        </p:nvPicPr>
        <p:blipFill>
          <a:blip r:embed="rId3" cstate="print"/>
          <a:srcRect l="4180" t="57934" r="7549" b="20958"/>
          <a:stretch>
            <a:fillRect/>
          </a:stretch>
        </p:blipFill>
        <p:spPr bwMode="auto">
          <a:xfrm>
            <a:off x="-108520" y="0"/>
            <a:ext cx="925252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79512" y="2996952"/>
            <a:ext cx="7848872" cy="2736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rgbClr val="C00000"/>
                </a:solidFill>
              </a:rPr>
              <a:t>لأن الشخصية في الفلم تعبر عما بداخلها وعن قصدها بشكل واضح من خلال الصورة والإيحاءات ونبرة الصوت وغيرها ، أما الكتابة فهي مجردة من ذلك ولذا قد تفهم بعدة أوجه.</a:t>
            </a:r>
            <a:endParaRPr lang="ar-AE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ج.jpg"/>
          <p:cNvPicPr/>
          <p:nvPr/>
        </p:nvPicPr>
        <p:blipFill>
          <a:blip r:embed="rId2" cstate="print"/>
          <a:srcRect l="5828" t="9581" r="13828" b="480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ج.jpg"/>
          <p:cNvPicPr/>
          <p:nvPr/>
        </p:nvPicPr>
        <p:blipFill>
          <a:blip r:embed="rId2" cstate="print"/>
          <a:srcRect l="5828" t="51796" r="13359" b="1495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د.jpg"/>
          <p:cNvPicPr/>
          <p:nvPr/>
        </p:nvPicPr>
        <p:blipFill>
          <a:blip r:embed="rId2" cstate="print"/>
          <a:srcRect l="6634" t="6886" r="13407" b="40868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د.jpg"/>
          <p:cNvPicPr/>
          <p:nvPr/>
        </p:nvPicPr>
        <p:blipFill>
          <a:blip r:embed="rId3" cstate="print"/>
          <a:srcRect l="6842" t="58982" r="13053" b="1317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ه.jpg"/>
          <p:cNvPicPr/>
          <p:nvPr/>
        </p:nvPicPr>
        <p:blipFill>
          <a:blip r:embed="rId2" cstate="print"/>
          <a:srcRect l="6237" t="7335" r="14687" b="56138"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ه.jpg"/>
          <p:cNvPicPr/>
          <p:nvPr/>
        </p:nvPicPr>
        <p:blipFill>
          <a:blip r:embed="rId3" cstate="print"/>
          <a:srcRect l="5826" t="44910" r="13450" b="1571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My Documents\المرض\الابتكار\و.jpg"/>
          <p:cNvPicPr/>
          <p:nvPr/>
        </p:nvPicPr>
        <p:blipFill>
          <a:blip r:embed="rId2" cstate="print"/>
          <a:srcRect l="7054" t="7934" r="11224" b="6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/>
          <p:nvPr/>
        </p:nvSpPr>
        <p:spPr>
          <a:xfrm>
            <a:off x="179512" y="2636912"/>
            <a:ext cx="460851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الفلم مستوحى من النص المكتوب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179512" y="3557826"/>
            <a:ext cx="439248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فقدان الصغيرة الرغبة في الحياة بعد مرضها مرضًا خطيرًا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467544" y="4869359"/>
            <a:ext cx="36724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سو </a:t>
            </a:r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ar-SA" sz="32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جونسي</a:t>
            </a:r>
            <a:r>
              <a:rPr lang="ar-SA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العجوز 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0" y="5903893"/>
            <a:ext cx="882047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 rtl="1"/>
            <a:r>
              <a:rPr lang="ar-SA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يضحي العجوز </a:t>
            </a:r>
            <a:r>
              <a:rPr lang="ar-SA" sz="2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بنفسه </a:t>
            </a:r>
            <a:r>
              <a:rPr lang="ar-SA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فيخرج في ليلة </a:t>
            </a:r>
            <a:r>
              <a:rPr lang="ar-SA" sz="2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عاصفة </a:t>
            </a:r>
            <a:r>
              <a:rPr lang="ar-SA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ليرسم الورقة </a:t>
            </a:r>
            <a:r>
              <a:rPr lang="ar-SA" sz="2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الأخيرة </a:t>
            </a:r>
            <a:r>
              <a:rPr lang="ar-SA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مما يبث الأمل في نفس </a:t>
            </a:r>
            <a:r>
              <a:rPr lang="ar-SA" sz="2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الصغيرة .</a:t>
            </a:r>
            <a:endParaRPr lang="en-US" sz="2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278</Words>
  <Application>Microsoft Office PowerPoint</Application>
  <PresentationFormat>عرض على الشاشة (3:4)‏</PresentationFormat>
  <Paragraphs>61</Paragraphs>
  <Slides>24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الورقة الأخيرة</dc:title>
  <dc:creator>لافي سعيد سليمان</dc:creator>
  <cp:lastModifiedBy>نصر حسين العمري</cp:lastModifiedBy>
  <cp:revision>28</cp:revision>
  <dcterms:created xsi:type="dcterms:W3CDTF">2016-04-22T15:57:24Z</dcterms:created>
  <dcterms:modified xsi:type="dcterms:W3CDTF">2016-05-17T07:59:57Z</dcterms:modified>
</cp:coreProperties>
</file>