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70" r:id="rId3"/>
    <p:sldId id="269" r:id="rId4"/>
    <p:sldId id="268" r:id="rId5"/>
    <p:sldId id="267" r:id="rId6"/>
    <p:sldId id="266" r:id="rId7"/>
    <p:sldId id="265" r:id="rId8"/>
    <p:sldId id="264" r:id="rId9"/>
    <p:sldId id="263" r:id="rId10"/>
    <p:sldId id="262" r:id="rId11"/>
    <p:sldId id="271" r:id="rId12"/>
    <p:sldId id="261" r:id="rId13"/>
    <p:sldId id="260" r:id="rId14"/>
    <p:sldId id="259" r:id="rId15"/>
    <p:sldId id="257" r:id="rId16"/>
    <p:sldId id="258" r:id="rId17"/>
    <p:sldId id="272" r:id="rId18"/>
    <p:sldId id="273" r:id="rId19"/>
    <p:sldId id="274" r:id="rId20"/>
    <p:sldId id="275" r:id="rId21"/>
    <p:sldId id="279" r:id="rId22"/>
  </p:sldIdLst>
  <p:sldSz cx="12192000" cy="6858000"/>
  <p:notesSz cx="6858000" cy="9144000"/>
  <p:defaultTextStyle>
    <a:defPPr>
      <a:defRPr lang="ar-AE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9991" autoAdjust="0"/>
    <p:restoredTop sz="94660"/>
  </p:normalViewPr>
  <p:slideViewPr>
    <p:cSldViewPr snapToGrid="0">
      <p:cViewPr varScale="1">
        <p:scale>
          <a:sx n="69" d="100"/>
          <a:sy n="69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A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DE4C3-4DBD-481D-947F-57F4AB1F9158}" type="datetimeFigureOut">
              <a:rPr lang="ar-AE" smtClean="0"/>
              <a:t>06/08/1438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0A31A-F1BE-4862-8F6F-84E56EC39BA6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454199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A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DE4C3-4DBD-481D-947F-57F4AB1F9158}" type="datetimeFigureOut">
              <a:rPr lang="ar-AE" smtClean="0"/>
              <a:t>06/08/1438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0A31A-F1BE-4862-8F6F-84E56EC39BA6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258459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A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DE4C3-4DBD-481D-947F-57F4AB1F9158}" type="datetimeFigureOut">
              <a:rPr lang="ar-AE" smtClean="0"/>
              <a:t>06/08/1438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0A31A-F1BE-4862-8F6F-84E56EC39BA6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141187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A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DE4C3-4DBD-481D-947F-57F4AB1F9158}" type="datetimeFigureOut">
              <a:rPr lang="ar-AE" smtClean="0"/>
              <a:t>06/08/1438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0A31A-F1BE-4862-8F6F-84E56EC39BA6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115743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DE4C3-4DBD-481D-947F-57F4AB1F9158}" type="datetimeFigureOut">
              <a:rPr lang="ar-AE" smtClean="0"/>
              <a:t>06/08/1438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0A31A-F1BE-4862-8F6F-84E56EC39BA6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557649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A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A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DE4C3-4DBD-481D-947F-57F4AB1F9158}" type="datetimeFigureOut">
              <a:rPr lang="ar-AE" smtClean="0"/>
              <a:t>06/08/1438</a:t>
            </a:fld>
            <a:endParaRPr lang="ar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0A31A-F1BE-4862-8F6F-84E56EC39BA6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701053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A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A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DE4C3-4DBD-481D-947F-57F4AB1F9158}" type="datetimeFigureOut">
              <a:rPr lang="ar-AE" smtClean="0"/>
              <a:t>06/08/1438</a:t>
            </a:fld>
            <a:endParaRPr lang="ar-A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0A31A-F1BE-4862-8F6F-84E56EC39BA6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932878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DE4C3-4DBD-481D-947F-57F4AB1F9158}" type="datetimeFigureOut">
              <a:rPr lang="ar-AE" smtClean="0"/>
              <a:t>06/08/1438</a:t>
            </a:fld>
            <a:endParaRPr lang="ar-A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0A31A-F1BE-4862-8F6F-84E56EC39BA6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434394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DE4C3-4DBD-481D-947F-57F4AB1F9158}" type="datetimeFigureOut">
              <a:rPr lang="ar-AE" smtClean="0"/>
              <a:t>06/08/1438</a:t>
            </a:fld>
            <a:endParaRPr lang="ar-A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0A31A-F1BE-4862-8F6F-84E56EC39BA6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611658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A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DE4C3-4DBD-481D-947F-57F4AB1F9158}" type="datetimeFigureOut">
              <a:rPr lang="ar-AE" smtClean="0"/>
              <a:t>06/08/1438</a:t>
            </a:fld>
            <a:endParaRPr lang="ar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0A31A-F1BE-4862-8F6F-84E56EC39BA6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576122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A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DE4C3-4DBD-481D-947F-57F4AB1F9158}" type="datetimeFigureOut">
              <a:rPr lang="ar-AE" smtClean="0"/>
              <a:t>06/08/1438</a:t>
            </a:fld>
            <a:endParaRPr lang="ar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0A31A-F1BE-4862-8F6F-84E56EC39BA6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760361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A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0DE4C3-4DBD-481D-947F-57F4AB1F9158}" type="datetimeFigureOut">
              <a:rPr lang="ar-AE" smtClean="0"/>
              <a:t>06/08/1438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F0A31A-F1BE-4862-8F6F-84E56EC39BA6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284217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AE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243" t="1334" r="454" b="66738"/>
          <a:stretch/>
        </p:blipFill>
        <p:spPr>
          <a:xfrm>
            <a:off x="18200" y="0"/>
            <a:ext cx="12173800" cy="5486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975" t="94734" r="-3975" b="-4765"/>
          <a:stretch/>
        </p:blipFill>
        <p:spPr>
          <a:xfrm>
            <a:off x="23291" y="5244995"/>
            <a:ext cx="12163831" cy="1616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615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32" y="117503"/>
            <a:ext cx="12055244" cy="5998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944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71212"/>
          <a:stretch/>
        </p:blipFill>
        <p:spPr>
          <a:xfrm>
            <a:off x="20119" y="286788"/>
            <a:ext cx="12053009" cy="6011599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818" y="2133593"/>
            <a:ext cx="11136429" cy="415643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818" y="3629894"/>
            <a:ext cx="11136429" cy="594481"/>
          </a:xfrm>
          <a:prstGeom prst="rect">
            <a:avLst/>
          </a:prstGeom>
        </p:spPr>
      </p:pic>
      <p:pic>
        <p:nvPicPr>
          <p:cNvPr id="10" name="صورة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7818" y="5088102"/>
            <a:ext cx="11136429" cy="595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753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28296" b="25592"/>
          <a:stretch/>
        </p:blipFill>
        <p:spPr>
          <a:xfrm>
            <a:off x="41591" y="131674"/>
            <a:ext cx="12150409" cy="6671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429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75293"/>
          <a:stretch/>
        </p:blipFill>
        <p:spPr>
          <a:xfrm>
            <a:off x="-16591" y="0"/>
            <a:ext cx="12208591" cy="34527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b="75405"/>
          <a:stretch/>
        </p:blipFill>
        <p:spPr>
          <a:xfrm>
            <a:off x="806130" y="3463646"/>
            <a:ext cx="10563148" cy="3394354"/>
          </a:xfrm>
          <a:prstGeom prst="rect">
            <a:avLst/>
          </a:prstGeom>
        </p:spPr>
      </p:pic>
      <p:sp>
        <p:nvSpPr>
          <p:cNvPr id="4" name="مربع نص 3"/>
          <p:cNvSpPr txBox="1"/>
          <p:nvPr/>
        </p:nvSpPr>
        <p:spPr>
          <a:xfrm>
            <a:off x="969818" y="6253483"/>
            <a:ext cx="10058400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AE"/>
            </a:defPPr>
            <a:lvl1pPr algn="ctr">
              <a:defRPr sz="2800">
                <a:solidFill>
                  <a:srgbClr val="FF0000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ar-AE" dirty="0"/>
              <a:t>لهم مكانة عالية في الجنة يتنعمون فيها </a:t>
            </a:r>
          </a:p>
        </p:txBody>
      </p:sp>
    </p:spTree>
    <p:extLst>
      <p:ext uri="{BB962C8B-B14F-4D97-AF65-F5344CB8AC3E}">
        <p14:creationId xmlns:p14="http://schemas.microsoft.com/office/powerpoint/2010/main" val="3022432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23786" b="34703"/>
          <a:stretch/>
        </p:blipFill>
        <p:spPr>
          <a:xfrm>
            <a:off x="12319" y="65837"/>
            <a:ext cx="12179682" cy="660562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65851" y="1602029"/>
            <a:ext cx="9448736" cy="128015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2800" dirty="0">
                <a:solidFill>
                  <a:srgbClr val="FF0000"/>
                </a:solidFill>
              </a:rPr>
              <a:t>ثبت عن النبي صلى الله عليه وسلم من حديث المقدام بن معْدي كرب أنه قال : " إن للشهيد عند الله سبع خصال : يُغفر له في أول دفعة ، ويُرى مقعده من الجنة ، ويجار من فتنة القبر ، ويأمن يوم الفزع الأكبر ، ويوضع على رأسه تاج الوقار الياقوتة منه خير من الدنيا وما فيها ، ويزوج ثنتين وسبعين زوجة من الحور العين ، ويشفع في سبعين من أقاربه " </a:t>
            </a:r>
          </a:p>
        </p:txBody>
      </p:sp>
      <p:sp>
        <p:nvSpPr>
          <p:cNvPr id="5" name="Rectangle 4"/>
          <p:cNvSpPr/>
          <p:nvPr/>
        </p:nvSpPr>
        <p:spPr>
          <a:xfrm>
            <a:off x="6102160" y="2998316"/>
            <a:ext cx="5294922" cy="5422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2800">
                <a:solidFill>
                  <a:srgbClr val="FF0000"/>
                </a:solidFill>
              </a:rPr>
              <a:t>يُغفر له في أول دفعة</a:t>
            </a:r>
          </a:p>
        </p:txBody>
      </p:sp>
      <p:sp>
        <p:nvSpPr>
          <p:cNvPr id="6" name="Rectangle 5"/>
          <p:cNvSpPr/>
          <p:nvPr/>
        </p:nvSpPr>
        <p:spPr>
          <a:xfrm>
            <a:off x="6102160" y="3601970"/>
            <a:ext cx="5294922" cy="5422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2800">
                <a:solidFill>
                  <a:srgbClr val="FF0000"/>
                </a:solidFill>
              </a:rPr>
              <a:t>ويُرى مقعده من الجنة </a:t>
            </a:r>
          </a:p>
        </p:txBody>
      </p:sp>
      <p:sp>
        <p:nvSpPr>
          <p:cNvPr id="7" name="Rectangle 6"/>
          <p:cNvSpPr/>
          <p:nvPr/>
        </p:nvSpPr>
        <p:spPr>
          <a:xfrm>
            <a:off x="6102160" y="4216448"/>
            <a:ext cx="5294922" cy="5422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2800">
                <a:solidFill>
                  <a:srgbClr val="FF0000"/>
                </a:solidFill>
              </a:rPr>
              <a:t>ويجار من فتنة القبر </a:t>
            </a:r>
          </a:p>
        </p:txBody>
      </p:sp>
      <p:sp>
        <p:nvSpPr>
          <p:cNvPr id="8" name="Rectangle 7"/>
          <p:cNvSpPr/>
          <p:nvPr/>
        </p:nvSpPr>
        <p:spPr>
          <a:xfrm>
            <a:off x="265850" y="3016145"/>
            <a:ext cx="5294922" cy="5422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2800">
                <a:solidFill>
                  <a:srgbClr val="FF0000"/>
                </a:solidFill>
              </a:rPr>
              <a:t>ويأمن يوم الفزع الأكبر </a:t>
            </a:r>
          </a:p>
        </p:txBody>
      </p:sp>
      <p:sp>
        <p:nvSpPr>
          <p:cNvPr id="9" name="Rectangle 8"/>
          <p:cNvSpPr/>
          <p:nvPr/>
        </p:nvSpPr>
        <p:spPr>
          <a:xfrm>
            <a:off x="265850" y="3621785"/>
            <a:ext cx="5294922" cy="5422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2800">
                <a:solidFill>
                  <a:srgbClr val="FF0000"/>
                </a:solidFill>
              </a:rPr>
              <a:t>ويوضع على رأسه تاج الوقار</a:t>
            </a:r>
          </a:p>
        </p:txBody>
      </p:sp>
      <p:sp>
        <p:nvSpPr>
          <p:cNvPr id="10" name="Rectangle 9"/>
          <p:cNvSpPr/>
          <p:nvPr/>
        </p:nvSpPr>
        <p:spPr>
          <a:xfrm>
            <a:off x="265850" y="4234583"/>
            <a:ext cx="5294922" cy="5422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2800">
                <a:solidFill>
                  <a:srgbClr val="FF0000"/>
                </a:solidFill>
              </a:rPr>
              <a:t>ويزوج ثنتين وسبعين زوجة من الحور العين </a:t>
            </a: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850" y="5638800"/>
            <a:ext cx="11596629" cy="1259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561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65566"/>
          <a:stretch/>
        </p:blipFill>
        <p:spPr>
          <a:xfrm>
            <a:off x="9303" y="-1"/>
            <a:ext cx="12113879" cy="6247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57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49974"/>
          <a:stretch/>
        </p:blipFill>
        <p:spPr>
          <a:xfrm>
            <a:off x="0" y="0"/>
            <a:ext cx="12192001" cy="6854620"/>
          </a:xfrm>
          <a:prstGeom prst="rect">
            <a:avLst/>
          </a:prstGeom>
        </p:spPr>
      </p:pic>
      <p:sp>
        <p:nvSpPr>
          <p:cNvPr id="7" name="مربع نص 6"/>
          <p:cNvSpPr txBox="1"/>
          <p:nvPr/>
        </p:nvSpPr>
        <p:spPr>
          <a:xfrm>
            <a:off x="4815638" y="2357344"/>
            <a:ext cx="5510804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AE"/>
            </a:defPPr>
            <a:lvl1pPr algn="ctr">
              <a:defRPr sz="2800">
                <a:solidFill>
                  <a:srgbClr val="FF0000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r"/>
            <a:r>
              <a:rPr lang="ar-AE" dirty="0"/>
              <a:t>للأطفال والنساء والشيوخ</a:t>
            </a:r>
          </a:p>
        </p:txBody>
      </p:sp>
      <p:sp>
        <p:nvSpPr>
          <p:cNvPr id="8" name="مربع نص 7"/>
          <p:cNvSpPr txBox="1"/>
          <p:nvPr/>
        </p:nvSpPr>
        <p:spPr>
          <a:xfrm>
            <a:off x="4815637" y="2965645"/>
            <a:ext cx="5325890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AE"/>
            </a:defPPr>
            <a:lvl1pPr algn="ctr">
              <a:defRPr sz="2800">
                <a:solidFill>
                  <a:srgbClr val="FF0000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r"/>
            <a:r>
              <a:rPr lang="ar-AE" dirty="0"/>
              <a:t>البيئة من شجر وماء وبقية المخلوقات</a:t>
            </a:r>
          </a:p>
        </p:txBody>
      </p:sp>
      <p:sp>
        <p:nvSpPr>
          <p:cNvPr id="9" name="مربع نص 8"/>
          <p:cNvSpPr txBox="1"/>
          <p:nvPr/>
        </p:nvSpPr>
        <p:spPr>
          <a:xfrm>
            <a:off x="4815637" y="3572121"/>
            <a:ext cx="5041766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AE"/>
            </a:defPPr>
            <a:lvl1pPr algn="ctr">
              <a:defRPr sz="2800">
                <a:solidFill>
                  <a:srgbClr val="FF0000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r"/>
            <a:r>
              <a:rPr lang="ar-AE" dirty="0"/>
              <a:t>عدم التعرض للعباد والزهاد وأماكن العبادة</a:t>
            </a:r>
          </a:p>
        </p:txBody>
      </p:sp>
      <p:sp>
        <p:nvSpPr>
          <p:cNvPr id="10" name="مربع نص 9"/>
          <p:cNvSpPr txBox="1"/>
          <p:nvPr/>
        </p:nvSpPr>
        <p:spPr>
          <a:xfrm>
            <a:off x="290946" y="5571652"/>
            <a:ext cx="11249890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AE"/>
            </a:defPPr>
            <a:lvl1pPr>
              <a:defRPr sz="2800">
                <a:solidFill>
                  <a:srgbClr val="FF0000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ar-AE" dirty="0"/>
              <a:t>الغاية لا تبرر الوسيلة فيبقى الحرام حراما ولو كانت الغاية شريفة  </a:t>
            </a:r>
          </a:p>
        </p:txBody>
      </p:sp>
    </p:spTree>
    <p:extLst>
      <p:ext uri="{BB962C8B-B14F-4D97-AF65-F5344CB8AC3E}">
        <p14:creationId xmlns:p14="http://schemas.microsoft.com/office/powerpoint/2010/main" val="2132227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50127"/>
          <a:stretch/>
        </p:blipFill>
        <p:spPr>
          <a:xfrm>
            <a:off x="0" y="0"/>
            <a:ext cx="12192000" cy="6837996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1" y="6220690"/>
            <a:ext cx="11305308" cy="617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279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347" y="0"/>
            <a:ext cx="11689689" cy="6872346"/>
          </a:xfrm>
          <a:prstGeom prst="rect">
            <a:avLst/>
          </a:prstGeom>
        </p:spPr>
      </p:pic>
      <p:sp>
        <p:nvSpPr>
          <p:cNvPr id="8" name="Rectangle 2"/>
          <p:cNvSpPr/>
          <p:nvPr/>
        </p:nvSpPr>
        <p:spPr>
          <a:xfrm>
            <a:off x="7966365" y="3338945"/>
            <a:ext cx="4225636" cy="108641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AE" sz="2400" dirty="0">
                <a:solidFill>
                  <a:srgbClr val="FF0000"/>
                </a:solidFill>
              </a:rPr>
              <a:t>توفير الأمن ، وحماية المصالح ، وإحقاق الحق ، ورفع الظلم  ، ولتحقيق المصالح ، ودفع المفاسد  ، وحفظ الضرورات الخمس </a:t>
            </a:r>
          </a:p>
        </p:txBody>
      </p:sp>
      <p:sp>
        <p:nvSpPr>
          <p:cNvPr id="9" name="Rectangle 2"/>
          <p:cNvSpPr/>
          <p:nvPr/>
        </p:nvSpPr>
        <p:spPr>
          <a:xfrm>
            <a:off x="6108191" y="3338945"/>
            <a:ext cx="1455170" cy="108641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AE" sz="2800" dirty="0">
                <a:solidFill>
                  <a:srgbClr val="FF0000"/>
                </a:solidFill>
              </a:rPr>
              <a:t>ولي الأمر</a:t>
            </a:r>
          </a:p>
        </p:txBody>
      </p:sp>
      <p:sp>
        <p:nvSpPr>
          <p:cNvPr id="15" name="Rectangle 2"/>
          <p:cNvSpPr/>
          <p:nvPr/>
        </p:nvSpPr>
        <p:spPr>
          <a:xfrm>
            <a:off x="24382" y="3338945"/>
            <a:ext cx="4063151" cy="73429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AE" sz="2400" dirty="0">
                <a:solidFill>
                  <a:srgbClr val="FF0000"/>
                </a:solidFill>
              </a:rPr>
              <a:t>يكون فرض عين ويكون فرض كفاية</a:t>
            </a:r>
          </a:p>
        </p:txBody>
      </p:sp>
      <p:sp>
        <p:nvSpPr>
          <p:cNvPr id="16" name="مستطيل 15"/>
          <p:cNvSpPr/>
          <p:nvPr/>
        </p:nvSpPr>
        <p:spPr>
          <a:xfrm>
            <a:off x="6300321" y="5647857"/>
            <a:ext cx="3218276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AE" sz="2400" dirty="0">
                <a:solidFill>
                  <a:srgbClr val="FF0000"/>
                </a:solidFill>
              </a:rPr>
              <a:t>الثواب العظيم للمجاهد والشهيد</a:t>
            </a:r>
          </a:p>
        </p:txBody>
      </p:sp>
      <p:sp>
        <p:nvSpPr>
          <p:cNvPr id="17" name="مستطيل 16"/>
          <p:cNvSpPr/>
          <p:nvPr/>
        </p:nvSpPr>
        <p:spPr>
          <a:xfrm>
            <a:off x="27702" y="5647857"/>
            <a:ext cx="5763498" cy="89586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AE" sz="2400" dirty="0">
                <a:solidFill>
                  <a:srgbClr val="FF0000"/>
                </a:solidFill>
              </a:rPr>
              <a:t>ترك النهبة والمثلة وعدم قتل غير المقاتلين </a:t>
            </a:r>
          </a:p>
          <a:p>
            <a:r>
              <a:rPr lang="ar-AE" sz="2400" dirty="0">
                <a:solidFill>
                  <a:srgbClr val="FF0000"/>
                </a:solidFill>
              </a:rPr>
              <a:t>والحفاظ على البيئة من شجر وماء وحيوان</a:t>
            </a:r>
          </a:p>
        </p:txBody>
      </p:sp>
    </p:spTree>
    <p:extLst>
      <p:ext uri="{BB962C8B-B14F-4D97-AF65-F5344CB8AC3E}">
        <p14:creationId xmlns:p14="http://schemas.microsoft.com/office/powerpoint/2010/main" val="2359659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5" grpId="0" animBg="1"/>
      <p:bldP spid="16" grpId="0" animBg="1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51866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618" y="2652561"/>
            <a:ext cx="10919819" cy="1185147"/>
          </a:xfrm>
          <a:prstGeom prst="rect">
            <a:avLst/>
          </a:prstGeom>
        </p:spPr>
      </p:pic>
      <p:sp>
        <p:nvSpPr>
          <p:cNvPr id="7" name="Rectangle 2"/>
          <p:cNvSpPr/>
          <p:nvPr/>
        </p:nvSpPr>
        <p:spPr>
          <a:xfrm>
            <a:off x="512618" y="4735373"/>
            <a:ext cx="10769859" cy="12249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AE" sz="2800" dirty="0">
                <a:solidFill>
                  <a:srgbClr val="FF0000"/>
                </a:solidFill>
              </a:rPr>
              <a:t>توفير الأمن ، وحماية المصالح ، وإحقاق الحق ، ورفع الظلم  ، ولتحقيق المصالح ، ودفع المفاسد  ، وحفظ الضرورات الخمس </a:t>
            </a:r>
          </a:p>
        </p:txBody>
      </p:sp>
    </p:spTree>
    <p:extLst>
      <p:ext uri="{BB962C8B-B14F-4D97-AF65-F5344CB8AC3E}">
        <p14:creationId xmlns:p14="http://schemas.microsoft.com/office/powerpoint/2010/main" val="488405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5301" t="33182" r="5161" b="43865"/>
          <a:stretch/>
        </p:blipFill>
        <p:spPr>
          <a:xfrm>
            <a:off x="-6615" y="131673"/>
            <a:ext cx="12198615" cy="582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115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47954" b="20656"/>
          <a:stretch/>
        </p:blipFill>
        <p:spPr>
          <a:xfrm>
            <a:off x="11361" y="124358"/>
            <a:ext cx="12126791" cy="6108192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9855" y="4433290"/>
            <a:ext cx="5021654" cy="1898237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218" y="1007033"/>
            <a:ext cx="10771291" cy="835621"/>
          </a:xfrm>
          <a:prstGeom prst="rect">
            <a:avLst/>
          </a:prstGeom>
        </p:spPr>
      </p:pic>
      <p:pic>
        <p:nvPicPr>
          <p:cNvPr id="14" name="صورة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218" y="1926791"/>
            <a:ext cx="10771291" cy="1024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853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78355"/>
          <a:stretch/>
        </p:blipFill>
        <p:spPr>
          <a:xfrm>
            <a:off x="20981" y="182881"/>
            <a:ext cx="12171019" cy="381853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81" y="3974320"/>
            <a:ext cx="12171019" cy="2881476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9928" y="1652577"/>
            <a:ext cx="6301933" cy="747766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9928" y="2995144"/>
            <a:ext cx="6301933" cy="704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205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55738" b="4840"/>
          <a:stretch/>
        </p:blipFill>
        <p:spPr>
          <a:xfrm>
            <a:off x="0" y="0"/>
            <a:ext cx="12192001" cy="6642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222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4195" t="6263" r="5781" b="45974"/>
          <a:stretch/>
        </p:blipFill>
        <p:spPr>
          <a:xfrm>
            <a:off x="138990" y="7317"/>
            <a:ext cx="11909144" cy="678850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1037541"/>
            <a:ext cx="10507953" cy="4535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AE" sz="2800" dirty="0">
                <a:solidFill>
                  <a:srgbClr val="FF0000"/>
                </a:solidFill>
              </a:rPr>
              <a:t>بالحوار العلمي المنطقي في تبليغ الدعوة عن طريق الندوات ، واللقاءات ، وتأليف الكتب  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532645"/>
            <a:ext cx="10307782" cy="5178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AE" sz="2400" dirty="0">
                <a:solidFill>
                  <a:srgbClr val="FF0000"/>
                </a:solidFill>
              </a:rPr>
              <a:t>يقوم العلماء ببيان ما يجوز وما لا يجوز للمقاتلين ، وحث المقاتلين على الطاعة والثبات والصبر </a:t>
            </a:r>
          </a:p>
        </p:txBody>
      </p:sp>
    </p:spTree>
    <p:extLst>
      <p:ext uri="{BB962C8B-B14F-4D97-AF65-F5344CB8AC3E}">
        <p14:creationId xmlns:p14="http://schemas.microsoft.com/office/powerpoint/2010/main" val="2652693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54419" b="5957"/>
          <a:stretch/>
        </p:blipFill>
        <p:spPr>
          <a:xfrm>
            <a:off x="-7100" y="0"/>
            <a:ext cx="12199099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14144" y="1219200"/>
            <a:ext cx="10372953" cy="12249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AE" sz="2800" dirty="0">
                <a:solidFill>
                  <a:srgbClr val="FF0000"/>
                </a:solidFill>
              </a:rPr>
              <a:t>توفير الأمن ، وحماية المصالح ، وإحقاق الحق ، ورفع الظلم  ، ولتحقيق المصالح ، ودفع المفاسد  ، وحفظ الضرورات الخمس </a:t>
            </a:r>
          </a:p>
        </p:txBody>
      </p:sp>
    </p:spTree>
    <p:extLst>
      <p:ext uri="{BB962C8B-B14F-4D97-AF65-F5344CB8AC3E}">
        <p14:creationId xmlns:p14="http://schemas.microsoft.com/office/powerpoint/2010/main" val="2324984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78333"/>
          <a:stretch/>
        </p:blipFill>
        <p:spPr>
          <a:xfrm>
            <a:off x="13649" y="166080"/>
            <a:ext cx="12178351" cy="546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213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21919" b="53838"/>
          <a:stretch/>
        </p:blipFill>
        <p:spPr>
          <a:xfrm>
            <a:off x="8965" y="126008"/>
            <a:ext cx="12192000" cy="674095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866792" y="3948379"/>
            <a:ext cx="5574181" cy="11064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2800" dirty="0">
                <a:solidFill>
                  <a:srgbClr val="FF0000"/>
                </a:solidFill>
              </a:rPr>
              <a:t>حفظ مصالح الأمة وكيانها </a:t>
            </a:r>
          </a:p>
        </p:txBody>
      </p:sp>
      <p:sp>
        <p:nvSpPr>
          <p:cNvPr id="5" name="Rectangle 4"/>
          <p:cNvSpPr/>
          <p:nvPr/>
        </p:nvSpPr>
        <p:spPr>
          <a:xfrm>
            <a:off x="232869" y="3948379"/>
            <a:ext cx="5574181" cy="11064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2800" dirty="0">
                <a:solidFill>
                  <a:srgbClr val="FF0000"/>
                </a:solidFill>
              </a:rPr>
              <a:t>حماية الشباب من تجار الموت باسم الدين </a:t>
            </a:r>
          </a:p>
        </p:txBody>
      </p:sp>
      <p:sp>
        <p:nvSpPr>
          <p:cNvPr id="6" name="Rectangle 5"/>
          <p:cNvSpPr/>
          <p:nvPr/>
        </p:nvSpPr>
        <p:spPr>
          <a:xfrm>
            <a:off x="5853380" y="5124907"/>
            <a:ext cx="5574181" cy="11064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2800" dirty="0">
                <a:solidFill>
                  <a:srgbClr val="FF0000"/>
                </a:solidFill>
              </a:rPr>
              <a:t>توحيد المجتمع والطاقات </a:t>
            </a:r>
          </a:p>
        </p:txBody>
      </p:sp>
      <p:sp>
        <p:nvSpPr>
          <p:cNvPr id="7" name="Rectangle 6"/>
          <p:cNvSpPr/>
          <p:nvPr/>
        </p:nvSpPr>
        <p:spPr>
          <a:xfrm>
            <a:off x="232869" y="5124907"/>
            <a:ext cx="5574181" cy="11064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2800" dirty="0">
                <a:solidFill>
                  <a:srgbClr val="FF0000"/>
                </a:solidFill>
              </a:rPr>
              <a:t>تجنيب البلد والمجتمع المخاطر والكوارث</a:t>
            </a:r>
          </a:p>
        </p:txBody>
      </p:sp>
    </p:spTree>
    <p:extLst>
      <p:ext uri="{BB962C8B-B14F-4D97-AF65-F5344CB8AC3E}">
        <p14:creationId xmlns:p14="http://schemas.microsoft.com/office/powerpoint/2010/main" val="739305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817"/>
          <a:stretch/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4" name="Rectangle 4"/>
          <p:cNvSpPr/>
          <p:nvPr/>
        </p:nvSpPr>
        <p:spPr>
          <a:xfrm>
            <a:off x="0" y="5271247"/>
            <a:ext cx="5574181" cy="15867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2800" dirty="0">
                <a:solidFill>
                  <a:srgbClr val="FF0000"/>
                </a:solidFill>
              </a:rPr>
              <a:t>هناك فرق كبير بين الجهاد والاستعمار فالاستعمار لا يحقق اهداف الجهاد فقط بل يفعل نقيضها من عضب لله وظلم وخراب ودمار </a:t>
            </a:r>
          </a:p>
        </p:txBody>
      </p:sp>
    </p:spTree>
    <p:extLst>
      <p:ext uri="{BB962C8B-B14F-4D97-AF65-F5344CB8AC3E}">
        <p14:creationId xmlns:p14="http://schemas.microsoft.com/office/powerpoint/2010/main" val="214414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194" y="1"/>
            <a:ext cx="11328806" cy="6861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097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293</Words>
  <Application>Microsoft Office PowerPoint</Application>
  <PresentationFormat>شاشة عريضة</PresentationFormat>
  <Paragraphs>27</Paragraphs>
  <Slides>21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عبدالله علي الحفيتي</dc:creator>
  <cp:lastModifiedBy>غازي حسين حاج جنيد</cp:lastModifiedBy>
  <cp:revision>20</cp:revision>
  <dcterms:created xsi:type="dcterms:W3CDTF">2016-05-16T17:57:19Z</dcterms:created>
  <dcterms:modified xsi:type="dcterms:W3CDTF">2017-05-02T16:02:53Z</dcterms:modified>
</cp:coreProperties>
</file>