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63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A8423-4D82-43B0-9DA9-0FCC838651F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EADDD-03C7-42D3-8076-84E9A6D9799C}">
      <dgm:prSet phldrT="[Text]" custT="1"/>
      <dgm:spPr/>
      <dgm:t>
        <a:bodyPr/>
        <a:lstStyle/>
        <a:p>
          <a:endParaRPr lang="ar-EG" sz="2300" dirty="0"/>
        </a:p>
        <a:p>
          <a:r>
            <a:rPr lang="ar-EG" sz="3200" dirty="0"/>
            <a:t>باردة</a:t>
          </a:r>
          <a:endParaRPr lang="en-US" sz="3200" dirty="0"/>
        </a:p>
      </dgm:t>
    </dgm:pt>
    <dgm:pt modelId="{7B165A83-1AEF-40D7-AFC7-609B01735906}" type="parTrans" cxnId="{B95E832A-2010-440E-B1CB-8C71B6B1A22E}">
      <dgm:prSet/>
      <dgm:spPr/>
      <dgm:t>
        <a:bodyPr/>
        <a:lstStyle/>
        <a:p>
          <a:endParaRPr lang="en-US"/>
        </a:p>
      </dgm:t>
    </dgm:pt>
    <dgm:pt modelId="{C9B89D57-7801-4100-8302-9BB0A11037C2}" type="sibTrans" cxnId="{B95E832A-2010-440E-B1CB-8C71B6B1A22E}">
      <dgm:prSet/>
      <dgm:spPr/>
      <dgm:t>
        <a:bodyPr/>
        <a:lstStyle/>
        <a:p>
          <a:endParaRPr lang="en-US"/>
        </a:p>
      </dgm:t>
    </dgm:pt>
    <dgm:pt modelId="{9C0E571D-6443-4DE6-B194-C3A4F032672A}">
      <dgm:prSet phldrT="[Text]" custT="1"/>
      <dgm:spPr/>
      <dgm:t>
        <a:bodyPr/>
        <a:lstStyle/>
        <a:p>
          <a:endParaRPr lang="ar-EG" sz="3600" dirty="0"/>
        </a:p>
        <a:p>
          <a:r>
            <a:rPr lang="ar-EG" sz="3600" dirty="0"/>
            <a:t>معتدلة </a:t>
          </a:r>
          <a:endParaRPr lang="en-US" sz="3600" dirty="0"/>
        </a:p>
      </dgm:t>
    </dgm:pt>
    <dgm:pt modelId="{2CA0D76C-A00E-4576-B71C-DC3A4205D9BD}" type="parTrans" cxnId="{78837251-1D88-42EB-8E9F-38721BD63E78}">
      <dgm:prSet/>
      <dgm:spPr/>
      <dgm:t>
        <a:bodyPr/>
        <a:lstStyle/>
        <a:p>
          <a:endParaRPr lang="en-US"/>
        </a:p>
      </dgm:t>
    </dgm:pt>
    <dgm:pt modelId="{AD7022A0-9240-46B5-9C9B-3F169544E05E}" type="sibTrans" cxnId="{78837251-1D88-42EB-8E9F-38721BD63E78}">
      <dgm:prSet/>
      <dgm:spPr/>
      <dgm:t>
        <a:bodyPr/>
        <a:lstStyle/>
        <a:p>
          <a:endParaRPr lang="en-US"/>
        </a:p>
      </dgm:t>
    </dgm:pt>
    <dgm:pt modelId="{5E306436-94D0-4812-9D01-5CBB972AFFC9}">
      <dgm:prSet phldrT="[Text]" custT="1"/>
      <dgm:spPr/>
      <dgm:t>
        <a:bodyPr/>
        <a:lstStyle/>
        <a:p>
          <a:endParaRPr lang="ar-EG" sz="2700" dirty="0">
            <a:solidFill>
              <a:schemeClr val="tx1"/>
            </a:solidFill>
          </a:endParaRPr>
        </a:p>
        <a:p>
          <a:endParaRPr lang="ar-EG" sz="2700" dirty="0">
            <a:solidFill>
              <a:schemeClr val="tx1"/>
            </a:solidFill>
          </a:endParaRPr>
        </a:p>
        <a:p>
          <a:r>
            <a:rPr lang="ar-EG" sz="3600" dirty="0">
              <a:solidFill>
                <a:schemeClr val="tx1"/>
              </a:solidFill>
            </a:rPr>
            <a:t>دافئة</a:t>
          </a:r>
          <a:endParaRPr lang="en-US" sz="3600" dirty="0">
            <a:solidFill>
              <a:schemeClr val="tx1"/>
            </a:solidFill>
          </a:endParaRPr>
        </a:p>
        <a:p>
          <a:r>
            <a:rPr lang="ar-EG" sz="3600" dirty="0"/>
            <a:t> </a:t>
          </a:r>
          <a:endParaRPr lang="en-US" sz="3600" dirty="0"/>
        </a:p>
      </dgm:t>
    </dgm:pt>
    <dgm:pt modelId="{7EE67614-2D1A-4278-B29C-548B19552EAF}" type="parTrans" cxnId="{948D38AC-B934-46BA-8EFF-07A23F79D6C6}">
      <dgm:prSet/>
      <dgm:spPr/>
      <dgm:t>
        <a:bodyPr/>
        <a:lstStyle/>
        <a:p>
          <a:endParaRPr lang="en-US"/>
        </a:p>
      </dgm:t>
    </dgm:pt>
    <dgm:pt modelId="{76AA0943-7AC4-401A-8C35-621914023A0F}" type="sibTrans" cxnId="{948D38AC-B934-46BA-8EFF-07A23F79D6C6}">
      <dgm:prSet/>
      <dgm:spPr/>
      <dgm:t>
        <a:bodyPr/>
        <a:lstStyle/>
        <a:p>
          <a:endParaRPr lang="en-US"/>
        </a:p>
      </dgm:t>
    </dgm:pt>
    <dgm:pt modelId="{3484A81B-EB77-47D5-A715-88979967759D}">
      <dgm:prSet phldrT="[Text]" custT="1"/>
      <dgm:spPr/>
      <dgm:t>
        <a:bodyPr/>
        <a:lstStyle/>
        <a:p>
          <a:endParaRPr lang="ar-EG" sz="3600" dirty="0"/>
        </a:p>
        <a:p>
          <a:r>
            <a:rPr lang="ar-EG" sz="3600" dirty="0"/>
            <a:t>حارة</a:t>
          </a:r>
          <a:r>
            <a:rPr lang="ar-EG" sz="2300" dirty="0"/>
            <a:t> </a:t>
          </a:r>
          <a:endParaRPr lang="en-US" sz="2300" dirty="0"/>
        </a:p>
      </dgm:t>
    </dgm:pt>
    <dgm:pt modelId="{BD172D0D-9155-4ED4-AA64-E39A65588A89}" type="parTrans" cxnId="{16E01F37-BCBE-4787-9D5A-2236156329F6}">
      <dgm:prSet/>
      <dgm:spPr/>
      <dgm:t>
        <a:bodyPr/>
        <a:lstStyle/>
        <a:p>
          <a:endParaRPr lang="en-US"/>
        </a:p>
      </dgm:t>
    </dgm:pt>
    <dgm:pt modelId="{17ED0F4E-AEAC-4E24-95AF-4EC06A68C807}" type="sibTrans" cxnId="{16E01F37-BCBE-4787-9D5A-2236156329F6}">
      <dgm:prSet/>
      <dgm:spPr/>
      <dgm:t>
        <a:bodyPr/>
        <a:lstStyle/>
        <a:p>
          <a:endParaRPr lang="en-US"/>
        </a:p>
      </dgm:t>
    </dgm:pt>
    <dgm:pt modelId="{4E2F5FC1-05FF-442B-BE2C-A1483BC02F2D}" type="pres">
      <dgm:prSet presAssocID="{FDCA8423-4D82-43B0-9DA9-0FCC838651F9}" presName="Name0" presStyleCnt="0">
        <dgm:presLayoutVars>
          <dgm:dir/>
          <dgm:resizeHandles val="exact"/>
        </dgm:presLayoutVars>
      </dgm:prSet>
      <dgm:spPr/>
    </dgm:pt>
    <dgm:pt modelId="{FC52A1CA-E811-4679-9139-D0BA7244D75B}" type="pres">
      <dgm:prSet presAssocID="{EE9EADDD-03C7-42D3-8076-84E9A6D9799C}" presName="compNode" presStyleCnt="0"/>
      <dgm:spPr/>
    </dgm:pt>
    <dgm:pt modelId="{147EA005-B9F6-45BC-9D4E-237BC9D17874}" type="pres">
      <dgm:prSet presAssocID="{EE9EADDD-03C7-42D3-8076-84E9A6D9799C}" presName="pictRect" presStyleLbl="node1" presStyleIdx="0" presStyleCnt="4" custScaleY="196853" custLinFactNeighborX="-210" custLinFactNeighborY="-171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42534D2-CE49-4B80-909D-CB47EA85C844}" type="pres">
      <dgm:prSet presAssocID="{EE9EADDD-03C7-42D3-8076-84E9A6D9799C}" presName="textRect" presStyleLbl="revTx" presStyleIdx="0" presStyleCnt="4">
        <dgm:presLayoutVars>
          <dgm:bulletEnabled val="1"/>
        </dgm:presLayoutVars>
      </dgm:prSet>
      <dgm:spPr/>
    </dgm:pt>
    <dgm:pt modelId="{8972C57F-869F-4E72-92FD-8E53FB33F794}" type="pres">
      <dgm:prSet presAssocID="{C9B89D57-7801-4100-8302-9BB0A11037C2}" presName="sibTrans" presStyleLbl="sibTrans2D1" presStyleIdx="0" presStyleCnt="0"/>
      <dgm:spPr/>
    </dgm:pt>
    <dgm:pt modelId="{C351997E-B21F-4080-ACC3-CA34E648C34C}" type="pres">
      <dgm:prSet presAssocID="{9C0E571D-6443-4DE6-B194-C3A4F032672A}" presName="compNode" presStyleCnt="0"/>
      <dgm:spPr/>
    </dgm:pt>
    <dgm:pt modelId="{269B8D4D-9D13-4D83-B124-A0956558497E}" type="pres">
      <dgm:prSet presAssocID="{9C0E571D-6443-4DE6-B194-C3A4F032672A}" presName="pictRect" presStyleLbl="node1" presStyleIdx="1" presStyleCnt="4" custScaleY="193983" custLinFactNeighborX="5002" custLinFactNeighborY="14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007EE39-F3B2-4787-9353-092363E31E00}" type="pres">
      <dgm:prSet presAssocID="{9C0E571D-6443-4DE6-B194-C3A4F032672A}" presName="textRect" presStyleLbl="revTx" presStyleIdx="1" presStyleCnt="4">
        <dgm:presLayoutVars>
          <dgm:bulletEnabled val="1"/>
        </dgm:presLayoutVars>
      </dgm:prSet>
      <dgm:spPr/>
    </dgm:pt>
    <dgm:pt modelId="{FFFCEA28-B1ED-4D51-89A1-1B48AE05DA2D}" type="pres">
      <dgm:prSet presAssocID="{AD7022A0-9240-46B5-9C9B-3F169544E05E}" presName="sibTrans" presStyleLbl="sibTrans2D1" presStyleIdx="0" presStyleCnt="0"/>
      <dgm:spPr/>
    </dgm:pt>
    <dgm:pt modelId="{E9168F58-8B09-47C0-A7D0-A1BA3BBF7BD2}" type="pres">
      <dgm:prSet presAssocID="{5E306436-94D0-4812-9D01-5CBB972AFFC9}" presName="compNode" presStyleCnt="0"/>
      <dgm:spPr/>
    </dgm:pt>
    <dgm:pt modelId="{F1DCA51A-DE1C-4B33-A8DD-607BBEA4ACDF}" type="pres">
      <dgm:prSet presAssocID="{5E306436-94D0-4812-9D01-5CBB972AFFC9}" presName="pictRect" presStyleLbl="node1" presStyleIdx="2" presStyleCnt="4" custScaleY="219044" custLinFactNeighborX="3797" custLinFactNeighborY="197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1A9A434-14B4-4188-B6A0-ADD7BA779DBD}" type="pres">
      <dgm:prSet presAssocID="{5E306436-94D0-4812-9D01-5CBB972AFFC9}" presName="textRect" presStyleLbl="revTx" presStyleIdx="2" presStyleCnt="4" custScaleY="171603">
        <dgm:presLayoutVars>
          <dgm:bulletEnabled val="1"/>
        </dgm:presLayoutVars>
      </dgm:prSet>
      <dgm:spPr/>
    </dgm:pt>
    <dgm:pt modelId="{58D97A16-7E04-4A1E-8CE9-4644804A0700}" type="pres">
      <dgm:prSet presAssocID="{76AA0943-7AC4-401A-8C35-621914023A0F}" presName="sibTrans" presStyleLbl="sibTrans2D1" presStyleIdx="0" presStyleCnt="0"/>
      <dgm:spPr/>
    </dgm:pt>
    <dgm:pt modelId="{D2796180-21BE-4321-9ECD-8E74E124796B}" type="pres">
      <dgm:prSet presAssocID="{3484A81B-EB77-47D5-A715-88979967759D}" presName="compNode" presStyleCnt="0"/>
      <dgm:spPr/>
    </dgm:pt>
    <dgm:pt modelId="{3A2E6E23-250B-4CB0-9B1B-D45650D3B30D}" type="pres">
      <dgm:prSet presAssocID="{3484A81B-EB77-47D5-A715-88979967759D}" presName="pictRect" presStyleLbl="node1" presStyleIdx="3" presStyleCnt="4" custScaleY="186349" custLinFactNeighborX="-6807" custLinFactNeighborY="-129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  <dgm:pt modelId="{62990432-1954-411C-8143-7BE0E04CC4BE}" type="pres">
      <dgm:prSet presAssocID="{3484A81B-EB77-47D5-A715-88979967759D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95E832A-2010-440E-B1CB-8C71B6B1A22E}" srcId="{FDCA8423-4D82-43B0-9DA9-0FCC838651F9}" destId="{EE9EADDD-03C7-42D3-8076-84E9A6D9799C}" srcOrd="0" destOrd="0" parTransId="{7B165A83-1AEF-40D7-AFC7-609B01735906}" sibTransId="{C9B89D57-7801-4100-8302-9BB0A11037C2}"/>
    <dgm:cxn modelId="{16E01F37-BCBE-4787-9D5A-2236156329F6}" srcId="{FDCA8423-4D82-43B0-9DA9-0FCC838651F9}" destId="{3484A81B-EB77-47D5-A715-88979967759D}" srcOrd="3" destOrd="0" parTransId="{BD172D0D-9155-4ED4-AA64-E39A65588A89}" sibTransId="{17ED0F4E-AEAC-4E24-95AF-4EC06A68C807}"/>
    <dgm:cxn modelId="{78837251-1D88-42EB-8E9F-38721BD63E78}" srcId="{FDCA8423-4D82-43B0-9DA9-0FCC838651F9}" destId="{9C0E571D-6443-4DE6-B194-C3A4F032672A}" srcOrd="1" destOrd="0" parTransId="{2CA0D76C-A00E-4576-B71C-DC3A4205D9BD}" sibTransId="{AD7022A0-9240-46B5-9C9B-3F169544E05E}"/>
    <dgm:cxn modelId="{DA054473-9D8C-45C1-9033-C5E83020D3F9}" type="presOf" srcId="{AD7022A0-9240-46B5-9C9B-3F169544E05E}" destId="{FFFCEA28-B1ED-4D51-89A1-1B48AE05DA2D}" srcOrd="0" destOrd="0" presId="urn:microsoft.com/office/officeart/2005/8/layout/pList1"/>
    <dgm:cxn modelId="{7E05F08A-2BF2-491A-A043-86951F7A9361}" type="presOf" srcId="{3484A81B-EB77-47D5-A715-88979967759D}" destId="{62990432-1954-411C-8143-7BE0E04CC4BE}" srcOrd="0" destOrd="0" presId="urn:microsoft.com/office/officeart/2005/8/layout/pList1"/>
    <dgm:cxn modelId="{15D9EA8C-FD28-4320-B588-C98A5313E94E}" type="presOf" srcId="{EE9EADDD-03C7-42D3-8076-84E9A6D9799C}" destId="{B42534D2-CE49-4B80-909D-CB47EA85C844}" srcOrd="0" destOrd="0" presId="urn:microsoft.com/office/officeart/2005/8/layout/pList1"/>
    <dgm:cxn modelId="{CB377DA1-318F-4C75-810C-24F26BA44083}" type="presOf" srcId="{76AA0943-7AC4-401A-8C35-621914023A0F}" destId="{58D97A16-7E04-4A1E-8CE9-4644804A0700}" srcOrd="0" destOrd="0" presId="urn:microsoft.com/office/officeart/2005/8/layout/pList1"/>
    <dgm:cxn modelId="{948D38AC-B934-46BA-8EFF-07A23F79D6C6}" srcId="{FDCA8423-4D82-43B0-9DA9-0FCC838651F9}" destId="{5E306436-94D0-4812-9D01-5CBB972AFFC9}" srcOrd="2" destOrd="0" parTransId="{7EE67614-2D1A-4278-B29C-548B19552EAF}" sibTransId="{76AA0943-7AC4-401A-8C35-621914023A0F}"/>
    <dgm:cxn modelId="{40DCA6B4-53AD-4235-AEC3-81291F1495EA}" type="presOf" srcId="{C9B89D57-7801-4100-8302-9BB0A11037C2}" destId="{8972C57F-869F-4E72-92FD-8E53FB33F794}" srcOrd="0" destOrd="0" presId="urn:microsoft.com/office/officeart/2005/8/layout/pList1"/>
    <dgm:cxn modelId="{35742FDB-1A73-4407-9354-DE78D381EB93}" type="presOf" srcId="{FDCA8423-4D82-43B0-9DA9-0FCC838651F9}" destId="{4E2F5FC1-05FF-442B-BE2C-A1483BC02F2D}" srcOrd="0" destOrd="0" presId="urn:microsoft.com/office/officeart/2005/8/layout/pList1"/>
    <dgm:cxn modelId="{A0C670E1-D23B-4531-A6F4-A3FB9C9C1BC2}" type="presOf" srcId="{5E306436-94D0-4812-9D01-5CBB972AFFC9}" destId="{C1A9A434-14B4-4188-B6A0-ADD7BA779DBD}" srcOrd="0" destOrd="0" presId="urn:microsoft.com/office/officeart/2005/8/layout/pList1"/>
    <dgm:cxn modelId="{0FF490F7-B836-47AC-89F9-44A6E33D8B32}" type="presOf" srcId="{9C0E571D-6443-4DE6-B194-C3A4F032672A}" destId="{6007EE39-F3B2-4787-9353-092363E31E00}" srcOrd="0" destOrd="0" presId="urn:microsoft.com/office/officeart/2005/8/layout/pList1"/>
    <dgm:cxn modelId="{4EB7E5FB-6164-47CA-A569-218213D43661}" type="presParOf" srcId="{4E2F5FC1-05FF-442B-BE2C-A1483BC02F2D}" destId="{FC52A1CA-E811-4679-9139-D0BA7244D75B}" srcOrd="0" destOrd="0" presId="urn:microsoft.com/office/officeart/2005/8/layout/pList1"/>
    <dgm:cxn modelId="{B4FCCD76-EFE5-4D43-8359-29A4FB6167C0}" type="presParOf" srcId="{FC52A1CA-E811-4679-9139-D0BA7244D75B}" destId="{147EA005-B9F6-45BC-9D4E-237BC9D17874}" srcOrd="0" destOrd="0" presId="urn:microsoft.com/office/officeart/2005/8/layout/pList1"/>
    <dgm:cxn modelId="{58896C08-596D-4CD7-A31A-E1620DA580C7}" type="presParOf" srcId="{FC52A1CA-E811-4679-9139-D0BA7244D75B}" destId="{B42534D2-CE49-4B80-909D-CB47EA85C844}" srcOrd="1" destOrd="0" presId="urn:microsoft.com/office/officeart/2005/8/layout/pList1"/>
    <dgm:cxn modelId="{090102CB-FC48-4A1E-83FF-381680132213}" type="presParOf" srcId="{4E2F5FC1-05FF-442B-BE2C-A1483BC02F2D}" destId="{8972C57F-869F-4E72-92FD-8E53FB33F794}" srcOrd="1" destOrd="0" presId="urn:microsoft.com/office/officeart/2005/8/layout/pList1"/>
    <dgm:cxn modelId="{58F84F9A-B622-4A48-BB8D-76F7A4663B4C}" type="presParOf" srcId="{4E2F5FC1-05FF-442B-BE2C-A1483BC02F2D}" destId="{C351997E-B21F-4080-ACC3-CA34E648C34C}" srcOrd="2" destOrd="0" presId="urn:microsoft.com/office/officeart/2005/8/layout/pList1"/>
    <dgm:cxn modelId="{36A5AC18-607D-49DC-8205-BDDE7976D823}" type="presParOf" srcId="{C351997E-B21F-4080-ACC3-CA34E648C34C}" destId="{269B8D4D-9D13-4D83-B124-A0956558497E}" srcOrd="0" destOrd="0" presId="urn:microsoft.com/office/officeart/2005/8/layout/pList1"/>
    <dgm:cxn modelId="{3E54F001-EBAA-481B-BA5C-D468AFDDE67A}" type="presParOf" srcId="{C351997E-B21F-4080-ACC3-CA34E648C34C}" destId="{6007EE39-F3B2-4787-9353-092363E31E00}" srcOrd="1" destOrd="0" presId="urn:microsoft.com/office/officeart/2005/8/layout/pList1"/>
    <dgm:cxn modelId="{63CD478D-7E7A-401C-AA0D-98296078ECC1}" type="presParOf" srcId="{4E2F5FC1-05FF-442B-BE2C-A1483BC02F2D}" destId="{FFFCEA28-B1ED-4D51-89A1-1B48AE05DA2D}" srcOrd="3" destOrd="0" presId="urn:microsoft.com/office/officeart/2005/8/layout/pList1"/>
    <dgm:cxn modelId="{0E2FEF00-9013-4964-AFDB-0CC4444C630C}" type="presParOf" srcId="{4E2F5FC1-05FF-442B-BE2C-A1483BC02F2D}" destId="{E9168F58-8B09-47C0-A7D0-A1BA3BBF7BD2}" srcOrd="4" destOrd="0" presId="urn:microsoft.com/office/officeart/2005/8/layout/pList1"/>
    <dgm:cxn modelId="{1ABE2EF8-B1D7-4A0D-84FE-DDEDE66F34B8}" type="presParOf" srcId="{E9168F58-8B09-47C0-A7D0-A1BA3BBF7BD2}" destId="{F1DCA51A-DE1C-4B33-A8DD-607BBEA4ACDF}" srcOrd="0" destOrd="0" presId="urn:microsoft.com/office/officeart/2005/8/layout/pList1"/>
    <dgm:cxn modelId="{5EDD13CC-8FC7-405B-B3F5-9ECC33AF6A90}" type="presParOf" srcId="{E9168F58-8B09-47C0-A7D0-A1BA3BBF7BD2}" destId="{C1A9A434-14B4-4188-B6A0-ADD7BA779DBD}" srcOrd="1" destOrd="0" presId="urn:microsoft.com/office/officeart/2005/8/layout/pList1"/>
    <dgm:cxn modelId="{1A4F6435-7F50-4272-9599-C1BF12D6DADA}" type="presParOf" srcId="{4E2F5FC1-05FF-442B-BE2C-A1483BC02F2D}" destId="{58D97A16-7E04-4A1E-8CE9-4644804A0700}" srcOrd="5" destOrd="0" presId="urn:microsoft.com/office/officeart/2005/8/layout/pList1"/>
    <dgm:cxn modelId="{0E440A16-EF2A-49A3-8F75-BA6C0AA415F7}" type="presParOf" srcId="{4E2F5FC1-05FF-442B-BE2C-A1483BC02F2D}" destId="{D2796180-21BE-4321-9ECD-8E74E124796B}" srcOrd="6" destOrd="0" presId="urn:microsoft.com/office/officeart/2005/8/layout/pList1"/>
    <dgm:cxn modelId="{73B1F76B-D6B4-4DEF-A3CB-16573008DF89}" type="presParOf" srcId="{D2796180-21BE-4321-9ECD-8E74E124796B}" destId="{3A2E6E23-250B-4CB0-9B1B-D45650D3B30D}" srcOrd="0" destOrd="0" presId="urn:microsoft.com/office/officeart/2005/8/layout/pList1"/>
    <dgm:cxn modelId="{D4B965DD-BFE7-4016-960B-A2C631FAAADA}" type="presParOf" srcId="{D2796180-21BE-4321-9ECD-8E74E124796B}" destId="{62990432-1954-411C-8143-7BE0E04CC4B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EA005-B9F6-45BC-9D4E-237BC9D17874}">
      <dsp:nvSpPr>
        <dsp:cNvPr id="0" name=""/>
        <dsp:cNvSpPr/>
      </dsp:nvSpPr>
      <dsp:spPr>
        <a:xfrm>
          <a:off x="3" y="154798"/>
          <a:ext cx="2749369" cy="372901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534D2-CE49-4B80-909D-CB47EA85C844}">
      <dsp:nvSpPr>
        <dsp:cNvPr id="0" name=""/>
        <dsp:cNvSpPr/>
      </dsp:nvSpPr>
      <dsp:spPr>
        <a:xfrm>
          <a:off x="5777" y="3291188"/>
          <a:ext cx="2749369" cy="102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/>
            <a:t>باردة</a:t>
          </a:r>
          <a:endParaRPr lang="en-US" sz="3200" kern="1200" dirty="0"/>
        </a:p>
      </dsp:txBody>
      <dsp:txXfrm>
        <a:off x="5777" y="3291188"/>
        <a:ext cx="2749369" cy="1020016"/>
      </dsp:txXfrm>
    </dsp:sp>
    <dsp:sp modelId="{269B8D4D-9D13-4D83-B124-A0956558497E}">
      <dsp:nvSpPr>
        <dsp:cNvPr id="0" name=""/>
        <dsp:cNvSpPr/>
      </dsp:nvSpPr>
      <dsp:spPr>
        <a:xfrm>
          <a:off x="3167722" y="520505"/>
          <a:ext cx="2749369" cy="367465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7EE39-F3B2-4787-9353-092363E31E00}">
      <dsp:nvSpPr>
        <dsp:cNvPr id="0" name=""/>
        <dsp:cNvSpPr/>
      </dsp:nvSpPr>
      <dsp:spPr>
        <a:xfrm>
          <a:off x="3030199" y="3277596"/>
          <a:ext cx="2749369" cy="102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/>
            <a:t>معتدلة </a:t>
          </a:r>
          <a:endParaRPr lang="en-US" sz="3600" kern="1200" dirty="0"/>
        </a:p>
      </dsp:txBody>
      <dsp:txXfrm>
        <a:off x="3030199" y="3277596"/>
        <a:ext cx="2749369" cy="1020016"/>
      </dsp:txXfrm>
    </dsp:sp>
    <dsp:sp modelId="{F1DCA51A-DE1C-4B33-A8DD-607BBEA4ACDF}">
      <dsp:nvSpPr>
        <dsp:cNvPr id="0" name=""/>
        <dsp:cNvSpPr/>
      </dsp:nvSpPr>
      <dsp:spPr>
        <a:xfrm>
          <a:off x="6159014" y="565285"/>
          <a:ext cx="2749369" cy="414938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9A434-14B4-4188-B6A0-ADD7BA779DBD}">
      <dsp:nvSpPr>
        <dsp:cNvPr id="0" name=""/>
        <dsp:cNvSpPr/>
      </dsp:nvSpPr>
      <dsp:spPr>
        <a:xfrm>
          <a:off x="6054621" y="2848508"/>
          <a:ext cx="2749369" cy="175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700" kern="1200" dirty="0">
            <a:solidFill>
              <a:schemeClr val="tx1"/>
            </a:solidFill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700" kern="1200" dirty="0">
            <a:solidFill>
              <a:schemeClr val="tx1"/>
            </a:solidFill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solidFill>
                <a:schemeClr val="tx1"/>
              </a:solidFill>
            </a:rPr>
            <a:t>دافئة</a:t>
          </a:r>
          <a:endParaRPr lang="en-US" sz="3600" kern="1200" dirty="0">
            <a:solidFill>
              <a:schemeClr val="tx1"/>
            </a:solidFill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/>
            <a:t> </a:t>
          </a:r>
          <a:endParaRPr lang="en-US" sz="3600" kern="1200" dirty="0"/>
        </a:p>
      </dsp:txBody>
      <dsp:txXfrm>
        <a:off x="6054621" y="2848508"/>
        <a:ext cx="2749369" cy="1750378"/>
      </dsp:txXfrm>
    </dsp:sp>
    <dsp:sp modelId="{3A2E6E23-250B-4CB0-9B1B-D45650D3B30D}">
      <dsp:nvSpPr>
        <dsp:cNvPr id="0" name=""/>
        <dsp:cNvSpPr/>
      </dsp:nvSpPr>
      <dsp:spPr>
        <a:xfrm>
          <a:off x="8891893" y="504754"/>
          <a:ext cx="2749369" cy="353003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90432-1954-411C-8143-7BE0E04CC4BE}">
      <dsp:nvSpPr>
        <dsp:cNvPr id="0" name=""/>
        <dsp:cNvSpPr/>
      </dsp:nvSpPr>
      <dsp:spPr>
        <a:xfrm>
          <a:off x="9079043" y="3241443"/>
          <a:ext cx="2749369" cy="102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/>
            <a:t>حارة</a:t>
          </a:r>
          <a:r>
            <a:rPr lang="ar-EG" sz="2300" kern="1200" dirty="0"/>
            <a:t> </a:t>
          </a:r>
          <a:endParaRPr lang="en-US" sz="2300" kern="1200" dirty="0"/>
        </a:p>
      </dsp:txBody>
      <dsp:txXfrm>
        <a:off x="9079043" y="3241443"/>
        <a:ext cx="2749369" cy="1020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7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8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6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9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4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EEC283-1643-41D8-83CF-1D5EB60152C9}" type="datetimeFigureOut">
              <a:rPr lang="en-US" smtClean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BB5727E-8AC5-4EA2-9F7E-168E435C4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9" name="bomb.wav"/>
          </p:stSnd>
        </p:sndAc>
      </p:transition>
    </mc:Choice>
    <mc:Fallback xmlns="">
      <p:transition spd="slow">
        <p:fade/>
        <p:sndAc>
          <p:stSnd>
            <p:snd r:embed="rId21" name="bomb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85DA-5991-4C32-B83C-A15638664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61"/>
            <a:ext cx="9144000" cy="137822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EG" sz="9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علوم الأرض والفضاء    </a:t>
            </a:r>
            <a:endParaRPr lang="en-US" sz="96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6EBA3-2CE2-4D23-8607-560434CD0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3687"/>
            <a:ext cx="9144000" cy="2594113"/>
          </a:xfrm>
        </p:spPr>
        <p:txBody>
          <a:bodyPr/>
          <a:lstStyle/>
          <a:p>
            <a:pPr algn="l"/>
            <a:endParaRPr lang="ar-EG" dirty="0"/>
          </a:p>
          <a:p>
            <a:pPr algn="l"/>
            <a:endParaRPr lang="ar-EG" dirty="0"/>
          </a:p>
          <a:p>
            <a:pPr algn="l"/>
            <a:endParaRPr lang="ar-EG" dirty="0"/>
          </a:p>
          <a:p>
            <a:pPr algn="l"/>
            <a:r>
              <a:rPr lang="ar-EG" sz="4000" dirty="0">
                <a:solidFill>
                  <a:srgbClr val="FFFF00"/>
                </a:solidFill>
                <a:latin typeface="Algerian" panose="04020705040A02060702" pitchFamily="82" charset="0"/>
              </a:rPr>
              <a:t>اعداد / نورا مصطفي شهوان        </a:t>
            </a:r>
          </a:p>
          <a:p>
            <a:pPr algn="l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921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77FAA-D74C-4557-8EC0-8E763237D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C39673-260C-45ED-BA5F-4184B0D0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180" y="403556"/>
            <a:ext cx="7729728" cy="11661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4800" dirty="0">
                <a:solidFill>
                  <a:srgbClr val="FFFF00"/>
                </a:solidFill>
              </a:rPr>
              <a:t>أدوات قياس الطقس ؟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77A1E-E7C7-47D4-9259-C1B8511E3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endParaRPr lang="ar-EG" sz="3200" dirty="0">
              <a:solidFill>
                <a:srgbClr val="FF000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EG" sz="4400" dirty="0">
                <a:solidFill>
                  <a:srgbClr val="FF0000"/>
                </a:solidFill>
              </a:rPr>
              <a:t>الترمومتر :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410B7-E2B4-4C15-8C08-8F701FE2B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6" y="2147651"/>
            <a:ext cx="4126097" cy="4132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07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D4D1D8-A503-4147-8FC5-D868585F6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F2F755-6787-4541-A8D6-267E27E5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92" y="331305"/>
            <a:ext cx="7729728" cy="116614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4800" dirty="0">
                <a:solidFill>
                  <a:srgbClr val="FFFF00"/>
                </a:solidFill>
              </a:rPr>
              <a:t>أدوات قياس الطقس ؟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D4D3-C352-4188-9C1C-21071D305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0" y="1590261"/>
            <a:ext cx="11237844" cy="5065072"/>
          </a:xfrm>
        </p:spPr>
        <p:txBody>
          <a:bodyPr/>
          <a:lstStyle/>
          <a:p>
            <a:pPr marL="0" indent="0" algn="r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EG" sz="3600" dirty="0">
                <a:solidFill>
                  <a:srgbClr val="FF0000"/>
                </a:solidFill>
              </a:rPr>
              <a:t>2. </a:t>
            </a:r>
            <a:r>
              <a:rPr lang="ar-EG" sz="4800" dirty="0">
                <a:solidFill>
                  <a:srgbClr val="FF0000"/>
                </a:solidFill>
              </a:rPr>
              <a:t>مقياس الرياح : </a:t>
            </a:r>
          </a:p>
          <a:p>
            <a:pPr marL="0" indent="0" algn="r" rtl="1">
              <a:buNone/>
            </a:pPr>
            <a:r>
              <a:rPr lang="ar-EG" sz="4800" dirty="0"/>
              <a:t>الانيمومتر . </a:t>
            </a:r>
          </a:p>
          <a:p>
            <a:pPr marL="0" indent="0" algn="r" rtl="1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B182F-4B94-4A45-9FF4-023BA8838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964391"/>
            <a:ext cx="3684104" cy="4273117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39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362E4-F4CB-447D-A32B-34CF0CA88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BFF5C-FF57-4EF8-9F41-637E77AE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0094"/>
            <a:ext cx="7729728" cy="9502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4800" dirty="0">
                <a:solidFill>
                  <a:srgbClr val="FFFF00"/>
                </a:solidFill>
              </a:rPr>
              <a:t>أدوات قياس الطقس ؟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8894-26B0-4286-84A7-CAEFC044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736035"/>
            <a:ext cx="11264348" cy="4810539"/>
          </a:xfrm>
        </p:spPr>
        <p:txBody>
          <a:bodyPr/>
          <a:lstStyle/>
          <a:p>
            <a:pPr marL="0" indent="0" algn="r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EG" sz="2800" dirty="0">
                <a:solidFill>
                  <a:srgbClr val="FF0000"/>
                </a:solidFill>
              </a:rPr>
              <a:t>3</a:t>
            </a:r>
            <a:r>
              <a:rPr lang="ar-EG" sz="3600" dirty="0">
                <a:solidFill>
                  <a:srgbClr val="FF0000"/>
                </a:solidFill>
              </a:rPr>
              <a:t>. مقياس المطر :</a:t>
            </a:r>
            <a:r>
              <a:rPr lang="ar-EG" sz="3600" dirty="0"/>
              <a:t> لقياس كمية المطر التي تسقط </a:t>
            </a:r>
          </a:p>
          <a:p>
            <a:pPr marL="0" indent="0" algn="r" rtl="1">
              <a:buNone/>
            </a:pPr>
            <a:r>
              <a:rPr lang="ar-EG" sz="3600" dirty="0"/>
              <a:t>في بقعة واحدة .</a:t>
            </a:r>
            <a:r>
              <a:rPr lang="ar-EG" sz="3600" dirty="0">
                <a:solidFill>
                  <a:srgbClr val="FF0000"/>
                </a:solidFill>
              </a:rPr>
              <a:t>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432F8-25BD-4516-91F0-19216A2A4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2720009"/>
            <a:ext cx="4205126" cy="398227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9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2FD36-CFB1-4B34-B165-96F72795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A2248-013A-4A95-92CE-FAE7A323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0939"/>
            <a:ext cx="7729728" cy="122044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800" dirty="0">
                <a:solidFill>
                  <a:srgbClr val="FFFF00"/>
                </a:solidFill>
              </a:rPr>
              <a:t>أدوات قياس الطقس ؟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86B0-4739-4439-A327-16DFD5CEA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908313"/>
            <a:ext cx="11171581" cy="4558748"/>
          </a:xfrm>
        </p:spPr>
        <p:txBody>
          <a:bodyPr/>
          <a:lstStyle/>
          <a:p>
            <a:pPr marL="0" indent="0" algn="r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EG" sz="3600" dirty="0"/>
              <a:t>4</a:t>
            </a:r>
            <a:r>
              <a:rPr lang="ar-EG" sz="3600" dirty="0">
                <a:solidFill>
                  <a:srgbClr val="FF0000"/>
                </a:solidFill>
              </a:rPr>
              <a:t>. </a:t>
            </a:r>
            <a:r>
              <a:rPr lang="ar-EG" sz="4400" dirty="0">
                <a:solidFill>
                  <a:srgbClr val="FF0000"/>
                </a:solidFill>
              </a:rPr>
              <a:t>دوارة الرياح :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528B1-7A2C-4A2D-BF23-69B131EE2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66" y="2239618"/>
            <a:ext cx="4227443" cy="422744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50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3935-0B15-486C-8BFF-DD14D3C7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712902"/>
            <a:ext cx="7729728" cy="9966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800" dirty="0">
                <a:solidFill>
                  <a:srgbClr val="0070C0"/>
                </a:solidFill>
                <a:latin typeface="Aharoni" panose="02010803020104030203" pitchFamily="2" charset="-79"/>
              </a:rPr>
              <a:t>درجة الحرارة </a:t>
            </a:r>
            <a:endParaRPr 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93C1B6-35E9-4833-8C44-594D089B6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984058"/>
              </p:ext>
            </p:extLst>
          </p:nvPr>
        </p:nvGraphicFramePr>
        <p:xfrm>
          <a:off x="145775" y="1822107"/>
          <a:ext cx="11834190" cy="479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37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67EF6-D453-4FB0-ADA1-CD00B59D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D0D5C-BE7E-4B41-822C-715CCBBD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75862"/>
            <a:ext cx="7729728" cy="9939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EG" sz="6000" dirty="0">
                <a:solidFill>
                  <a:srgbClr val="0070C0"/>
                </a:solidFill>
              </a:rPr>
              <a:t>الطقس</a:t>
            </a:r>
            <a:r>
              <a:rPr lang="ar-EG" dirty="0"/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D656-3A03-4806-A230-4D12C374C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1974575"/>
            <a:ext cx="11463131" cy="449248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EG" sz="2000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EG" sz="2400" dirty="0"/>
              <a:t> </a:t>
            </a:r>
            <a:r>
              <a:rPr lang="ar-EG" sz="2800" dirty="0">
                <a:solidFill>
                  <a:schemeClr val="tx1"/>
                </a:solidFill>
              </a:rPr>
              <a:t>من الطرق الاخري التي يصف بها الناس الطقس هي عن طريق القول ما اذا كانت ( المطر &amp; الثلج &amp; البرد ) كلها انواع الهطول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EG" sz="2800" dirty="0">
                <a:solidFill>
                  <a:schemeClr val="tx1"/>
                </a:solidFill>
              </a:rPr>
              <a:t> </a:t>
            </a:r>
            <a:r>
              <a:rPr lang="ar-EG" sz="2800" dirty="0">
                <a:solidFill>
                  <a:srgbClr val="FF0000"/>
                </a:solidFill>
              </a:rPr>
              <a:t>الهطول</a:t>
            </a:r>
            <a:r>
              <a:rPr lang="ar-EG" sz="2800" dirty="0">
                <a:solidFill>
                  <a:schemeClr val="tx1"/>
                </a:solidFill>
              </a:rPr>
              <a:t> جزء مهم من دورة الطقس 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EG" sz="2800" dirty="0">
                <a:solidFill>
                  <a:schemeClr val="tx1"/>
                </a:solidFill>
              </a:rPr>
              <a:t> </a:t>
            </a:r>
            <a:r>
              <a:rPr lang="ar-EG" sz="2800" dirty="0">
                <a:solidFill>
                  <a:srgbClr val="FF0000"/>
                </a:solidFill>
              </a:rPr>
              <a:t>الهطول </a:t>
            </a:r>
            <a:r>
              <a:rPr lang="ar-EG" sz="2800" dirty="0">
                <a:solidFill>
                  <a:schemeClr val="tx1"/>
                </a:solidFill>
              </a:rPr>
              <a:t>: هو الماء الذي يسقط علي الارض من السحب علي هيئه مطر او ثلج او صقيع او برد .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EG" sz="2800" dirty="0">
                <a:solidFill>
                  <a:schemeClr val="tx1"/>
                </a:solidFill>
              </a:rPr>
              <a:t> </a:t>
            </a:r>
            <a:r>
              <a:rPr lang="ar-EG" sz="2800" dirty="0">
                <a:solidFill>
                  <a:srgbClr val="FF0000"/>
                </a:solidFill>
              </a:rPr>
              <a:t>البرد</a:t>
            </a:r>
            <a:r>
              <a:rPr lang="ar-EG" sz="2800" dirty="0">
                <a:solidFill>
                  <a:schemeClr val="tx1"/>
                </a:solidFill>
              </a:rPr>
              <a:t> : هو قطع من الجليد التي تسقط من السحب الرعدية 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EG" sz="2800" dirty="0">
                <a:solidFill>
                  <a:srgbClr val="FF0000"/>
                </a:solidFill>
              </a:rPr>
              <a:t>السحب الرعدية </a:t>
            </a:r>
            <a:r>
              <a:rPr lang="ar-EG" sz="2800" dirty="0">
                <a:solidFill>
                  <a:schemeClr val="tx1"/>
                </a:solidFill>
              </a:rPr>
              <a:t>: اضطراب في الجو يجلب المطر و العواصف 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EG" sz="2800" dirty="0">
                <a:solidFill>
                  <a:srgbClr val="FF0000"/>
                </a:solidFill>
              </a:rPr>
              <a:t>الرياح </a:t>
            </a:r>
            <a:r>
              <a:rPr lang="ar-EG" sz="2800" dirty="0">
                <a:solidFill>
                  <a:schemeClr val="tx1"/>
                </a:solidFill>
              </a:rPr>
              <a:t>: هو الهواء المتحرك . يمكن ان تتحرك الرياح ببطء او بسرعة 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71BC03-4859-4084-B802-7FD9A41EC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5D03D-2EE9-4991-AC44-9471C4D6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11683"/>
            <a:ext cx="7729728" cy="90386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4800" dirty="0">
                <a:solidFill>
                  <a:srgbClr val="FFFF00"/>
                </a:solidFill>
              </a:rPr>
              <a:t>التقويم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2C13-F4CD-4D0A-8554-147CA323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8071"/>
            <a:ext cx="11065566" cy="4572000"/>
          </a:xfrm>
        </p:spPr>
        <p:txBody>
          <a:bodyPr/>
          <a:lstStyle/>
          <a:p>
            <a:pPr algn="r" rtl="1"/>
            <a:endParaRPr lang="ar-EG" dirty="0"/>
          </a:p>
          <a:p>
            <a:pPr algn="r" rtl="1"/>
            <a:endParaRPr lang="ar-EG" dirty="0"/>
          </a:p>
          <a:p>
            <a:pPr algn="r" rtl="1"/>
            <a:r>
              <a:rPr lang="ar-EG" sz="5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حل ورق عمل من خلال الطلاب في نهايه الدرس . </a:t>
            </a:r>
            <a:endParaRPr lang="en-US" sz="5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2921D3-2DA9-4158-A3DC-F42184115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1"/>
            <a:ext cx="12192001" cy="6858001"/>
          </a:xfrm>
          <a:prstGeom prst="rect">
            <a:avLst/>
          </a:prstGeom>
          <a:ln w="1905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19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D54FC-04D7-4353-B90D-3CBAAE529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B02BE-B0CF-4301-B1F0-704C62AA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79" y="384313"/>
            <a:ext cx="7729728" cy="11064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EG" sz="5400" dirty="0">
                <a:solidFill>
                  <a:srgbClr val="00B0F0"/>
                </a:solidFill>
                <a:latin typeface="Agency FB" panose="020B0503020202020204" pitchFamily="34" charset="0"/>
              </a:rPr>
              <a:t>المحتويات</a:t>
            </a:r>
            <a:r>
              <a:rPr lang="ar-EG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B176B-57D7-41AB-8243-A30038302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1875116"/>
            <a:ext cx="11423374" cy="436665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endParaRPr lang="ar-EG" sz="2800" dirty="0">
              <a:latin typeface="Algerian" panose="04020705040A02060702" pitchFamily="82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EG" sz="3600" dirty="0">
                <a:solidFill>
                  <a:srgbClr val="FF0000"/>
                </a:solidFill>
                <a:latin typeface="Algerian" panose="04020705040A02060702" pitchFamily="82" charset="0"/>
              </a:rPr>
              <a:t>  مقدمه 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EG" sz="3600" dirty="0">
                <a:solidFill>
                  <a:srgbClr val="FF0000"/>
                </a:solidFill>
                <a:latin typeface="Algerian" panose="04020705040A02060702" pitchFamily="82" charset="0"/>
              </a:rPr>
              <a:t>  الطقس :-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EG" sz="3600" dirty="0">
                <a:solidFill>
                  <a:srgbClr val="FF0000"/>
                </a:solidFill>
                <a:latin typeface="Algerian" panose="04020705040A02060702" pitchFamily="82" charset="0"/>
              </a:rPr>
              <a:t>وصف درجة الحرارة والرياح والهطول 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EG" sz="3600" dirty="0">
                <a:solidFill>
                  <a:srgbClr val="FF0000"/>
                </a:solidFill>
                <a:latin typeface="Algerian" panose="04020705040A02060702" pitchFamily="82" charset="0"/>
              </a:rPr>
              <a:t>التعرف علي أدوات قياس الطقس واستخداماتها 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EG" sz="3600" dirty="0">
                <a:solidFill>
                  <a:srgbClr val="FF0000"/>
                </a:solidFill>
                <a:latin typeface="Algerian" panose="04020705040A02060702" pitchFamily="82" charset="0"/>
              </a:rPr>
              <a:t>  الرياح .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04C329-3D92-4BB0-AB38-0C36D3900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4E0F4-8257-4B2D-A795-F59D79A6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80" y="483705"/>
            <a:ext cx="8761413" cy="7069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EG" sz="6600" dirty="0">
                <a:solidFill>
                  <a:srgbClr val="00B0F0"/>
                </a:solidFill>
              </a:rPr>
              <a:t>مقدمه 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F9545-315D-464E-A678-28E440E2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24000"/>
            <a:ext cx="11277600" cy="485029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EG" sz="3000" dirty="0">
                <a:solidFill>
                  <a:srgbClr val="FF0000"/>
                </a:solidFill>
              </a:rPr>
              <a:t> الأهداف السلوكيه :- تتقسم الي :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EG" sz="3200" dirty="0">
                <a:solidFill>
                  <a:srgbClr val="FF0000"/>
                </a:solidFill>
              </a:rPr>
              <a:t>هدف معرفي :-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EG" sz="2400" dirty="0">
                <a:solidFill>
                  <a:schemeClr val="tx1"/>
                </a:solidFill>
              </a:rPr>
              <a:t>1- أن يتعرف الطالب علي أنواع الطقس المختلفة ؟  </a:t>
            </a:r>
          </a:p>
          <a:p>
            <a:pPr marL="0" indent="0" algn="r" rtl="1">
              <a:buNone/>
            </a:pPr>
            <a:r>
              <a:rPr lang="ar-EG" sz="2400" dirty="0">
                <a:solidFill>
                  <a:schemeClr val="tx1"/>
                </a:solidFill>
              </a:rPr>
              <a:t>2- أن يتعرف الطالب علي أدوات قياس الطقس ؟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EG" sz="3200" dirty="0">
                <a:solidFill>
                  <a:srgbClr val="FF0000"/>
                </a:solidFill>
              </a:rPr>
              <a:t>هدف مهاري :- </a:t>
            </a:r>
            <a:r>
              <a:rPr lang="ar-EG" sz="2400" dirty="0">
                <a:solidFill>
                  <a:schemeClr val="tx1"/>
                </a:solidFill>
              </a:rPr>
              <a:t>1- أن يسجل الطالب درجات الحراره المختلفه خلال اسبوع ؟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EG" sz="3200" dirty="0">
                <a:solidFill>
                  <a:srgbClr val="FF0000"/>
                </a:solidFill>
              </a:rPr>
              <a:t>هدف وجداني :-</a:t>
            </a:r>
            <a:r>
              <a:rPr lang="ar-EG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EG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1- أن يقدر الطالب عظمه الخالق في خلق الكون وحاله الطقس المختلفه في العالم . </a:t>
            </a:r>
          </a:p>
          <a:p>
            <a:pPr marL="0" indent="0" algn="r" rtl="1">
              <a:buNone/>
            </a:pPr>
            <a:r>
              <a:rPr lang="ar-EG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 أن يقدر الطالب قيمة العلماء في تطوير العلوم </a:t>
            </a:r>
            <a:r>
              <a:rPr lang="ar-EG" sz="2400" dirty="0">
                <a:solidFill>
                  <a:schemeClr val="tx1"/>
                </a:solidFill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endParaRPr lang="ar-EG" sz="3000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EG" sz="3000" dirty="0"/>
          </a:p>
          <a:p>
            <a:pPr marL="0" indent="0" algn="r" rtl="1">
              <a:buNone/>
            </a:pPr>
            <a:endParaRPr lang="ar-EG" sz="3000" dirty="0"/>
          </a:p>
          <a:p>
            <a:pPr marL="0" indent="0" algn="r" rtl="1">
              <a:buNone/>
            </a:pPr>
            <a:endParaRPr lang="ar-EG" dirty="0"/>
          </a:p>
          <a:p>
            <a:pPr marL="457200" indent="-4572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81CEF-24D7-45BA-8609-7D1178486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8" y="115956"/>
            <a:ext cx="11856623" cy="6626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68BE0A-ED2C-4417-B02C-900875CE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2" y="708625"/>
            <a:ext cx="8761413" cy="7069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EG" sz="5400" dirty="0">
                <a:solidFill>
                  <a:srgbClr val="00B0F0"/>
                </a:solidFill>
              </a:rPr>
              <a:t>الطقس والمناخ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C892-08BB-4AC6-9AB2-BF129ED9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68557"/>
            <a:ext cx="11449879" cy="471777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EG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 rtl="1"/>
            <a:r>
              <a:rPr lang="ar-EG" sz="3300" dirty="0">
                <a:solidFill>
                  <a:srgbClr val="FF0000"/>
                </a:solidFill>
                <a:latin typeface="Arial Black" panose="020B0A04020102020204" pitchFamily="34" charset="0"/>
              </a:rPr>
              <a:t>المناخ</a:t>
            </a:r>
            <a:r>
              <a:rPr lang="ar-EG" sz="3300" dirty="0">
                <a:latin typeface="Arial Black" panose="020B0A04020102020204" pitchFamily="34" charset="0"/>
              </a:rPr>
              <a:t> :-  هو حالة الجو من حيث الحرارة والرياح والامطار لفتره </a:t>
            </a:r>
            <a:endParaRPr lang="en-US" sz="3300" dirty="0">
              <a:latin typeface="Arial Black" panose="020B0A04020102020204" pitchFamily="34" charset="0"/>
            </a:endParaRPr>
          </a:p>
          <a:p>
            <a:pPr marL="0" indent="0" algn="r" rtl="1">
              <a:buNone/>
            </a:pPr>
            <a:r>
              <a:rPr lang="ar-EG" sz="3300" dirty="0">
                <a:latin typeface="Arial Black" panose="020B0A04020102020204" pitchFamily="34" charset="0"/>
              </a:rPr>
              <a:t>طويلة .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EG" sz="3300" dirty="0">
                <a:solidFill>
                  <a:srgbClr val="C00000"/>
                </a:solidFill>
                <a:latin typeface="Arial Black" panose="020B0A04020102020204" pitchFamily="34" charset="0"/>
              </a:rPr>
              <a:t>اذا المناخ يحدث كل يوم ؟ </a:t>
            </a:r>
          </a:p>
          <a:p>
            <a:pPr algn="r" rtl="1"/>
            <a:r>
              <a:rPr lang="ar-EG" sz="3300" dirty="0">
                <a:solidFill>
                  <a:srgbClr val="0070C0"/>
                </a:solidFill>
                <a:latin typeface="Arial Black" panose="020B0A04020102020204" pitchFamily="34" charset="0"/>
              </a:rPr>
              <a:t>لا .... بل الطقس .</a:t>
            </a:r>
          </a:p>
          <a:p>
            <a:pPr algn="r" rtl="1"/>
            <a:r>
              <a:rPr lang="ar-EG" sz="3300" dirty="0">
                <a:solidFill>
                  <a:srgbClr val="FF0000"/>
                </a:solidFill>
                <a:latin typeface="Arial Black" panose="020B0A04020102020204" pitchFamily="34" charset="0"/>
              </a:rPr>
              <a:t>الطقس</a:t>
            </a:r>
            <a:r>
              <a:rPr lang="ar-EG" sz="3300" dirty="0">
                <a:latin typeface="Arial Black" panose="020B0A04020102020204" pitchFamily="34" charset="0"/>
              </a:rPr>
              <a:t> : هو وصف لحالة الجو من حيث الحرارة والرياح والامطار لفتره قصير يوم او اسبوع </a:t>
            </a:r>
            <a:r>
              <a:rPr lang="ar-EG" sz="3300" dirty="0"/>
              <a:t>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075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49861-B96C-4BAE-981A-52307BB8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6" y="0"/>
            <a:ext cx="12095164" cy="6765235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E61D5-0BED-42F9-8408-ACEFBD0B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00" y="719667"/>
            <a:ext cx="8761413" cy="1042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>
                <a:solidFill>
                  <a:srgbClr val="002060"/>
                </a:solidFill>
              </a:rPr>
              <a:t>الطقس</a:t>
            </a:r>
            <a:r>
              <a:rPr lang="ar-EG" sz="4400" dirty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7090-98CC-4CA3-A967-3FAD3B2E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2398437"/>
            <a:ext cx="11052313" cy="4227649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EG" sz="3200" dirty="0">
                <a:solidFill>
                  <a:srgbClr val="FF0000"/>
                </a:solidFill>
              </a:rPr>
              <a:t>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EG" sz="4000" dirty="0">
                <a:solidFill>
                  <a:srgbClr val="FF0000"/>
                </a:solidFill>
              </a:rPr>
              <a:t>الطقس </a:t>
            </a:r>
            <a:r>
              <a:rPr lang="ar-EG" sz="4000" dirty="0"/>
              <a:t>: هو حالة السماء والهواء كل يوم . </a:t>
            </a:r>
          </a:p>
          <a:p>
            <a:pPr marL="0" indent="0" algn="r" rtl="1">
              <a:buNone/>
            </a:pPr>
            <a:endParaRPr lang="ar-EG" sz="4000" dirty="0">
              <a:solidFill>
                <a:srgbClr val="00B0F0"/>
              </a:solidFill>
            </a:endParaRPr>
          </a:p>
          <a:p>
            <a:pPr marL="0" indent="0" algn="r" rtl="1">
              <a:buNone/>
            </a:pPr>
            <a:r>
              <a:rPr lang="ar-EG" sz="4000" dirty="0">
                <a:solidFill>
                  <a:srgbClr val="00B0F0"/>
                </a:solidFill>
              </a:rPr>
              <a:t>يتغير الطقس من يوم لاخر . </a:t>
            </a:r>
          </a:p>
          <a:p>
            <a:pPr marL="0" indent="0" algn="ctr" rtl="1">
              <a:buNone/>
            </a:pPr>
            <a:r>
              <a:rPr lang="ar-EG" sz="4000" dirty="0">
                <a:solidFill>
                  <a:srgbClr val="7030A0"/>
                </a:solidFill>
              </a:rPr>
              <a:t>كيف يمكن أن يكون الطقس ؟ </a:t>
            </a:r>
          </a:p>
          <a:p>
            <a:pPr marL="0" indent="0" algn="ctr" rtl="1">
              <a:buNone/>
            </a:pPr>
            <a:endParaRPr lang="ar-EG" sz="4000" dirty="0">
              <a:solidFill>
                <a:srgbClr val="7030A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EG" sz="4000" dirty="0">
                <a:solidFill>
                  <a:srgbClr val="7030A0"/>
                </a:solidFill>
              </a:rPr>
              <a:t> مشمسا .                                     3. ممطرا .                                          </a:t>
            </a:r>
            <a:endParaRPr lang="en-US" sz="4000" dirty="0">
              <a:solidFill>
                <a:srgbClr val="7030A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EG" sz="4000" dirty="0">
                <a:solidFill>
                  <a:srgbClr val="7030A0"/>
                </a:solidFill>
              </a:rPr>
              <a:t>غائما .                                        4. ثلجيا .</a:t>
            </a:r>
          </a:p>
          <a:p>
            <a:pPr marL="514350" indent="-514350" algn="r" rtl="1">
              <a:buFont typeface="+mj-lt"/>
              <a:buAutoNum type="arabicPeriod"/>
            </a:pPr>
            <a:endParaRPr lang="ar-EG" sz="3200" dirty="0">
              <a:solidFill>
                <a:srgbClr val="7030A0"/>
              </a:solidFill>
            </a:endParaRPr>
          </a:p>
          <a:p>
            <a:pPr marL="0" indent="0" algn="ctr" rtl="1">
              <a:buNone/>
            </a:pPr>
            <a:endParaRPr lang="ar-E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E0FA1-46F2-473C-916D-C755671996B4}"/>
              </a:ext>
            </a:extLst>
          </p:cNvPr>
          <p:cNvSpPr/>
          <p:nvPr/>
        </p:nvSpPr>
        <p:spPr>
          <a:xfrm>
            <a:off x="3472070" y="719667"/>
            <a:ext cx="6029740" cy="17319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4319-D347-40A2-8E11-E0A9B630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593" y="649931"/>
            <a:ext cx="7729728" cy="10618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>
                <a:solidFill>
                  <a:srgbClr val="0070C0"/>
                </a:solidFill>
              </a:rPr>
              <a:t>الطقس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39F1E-9A6E-4AEB-AD81-FF7E745B1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72" y="2431394"/>
            <a:ext cx="5516285" cy="675861"/>
          </a:xfrm>
        </p:spPr>
        <p:txBody>
          <a:bodyPr/>
          <a:lstStyle/>
          <a:p>
            <a:pPr marL="342900" indent="-342900" algn="ctr" rtl="1">
              <a:buFont typeface="Wingdings" panose="05000000000000000000" pitchFamily="2" charset="2"/>
              <a:buChar char="v"/>
            </a:pPr>
            <a:r>
              <a:rPr lang="ar-EG" sz="3200" dirty="0"/>
              <a:t>  قد يكون </a:t>
            </a:r>
            <a:r>
              <a:rPr lang="ar-EG" sz="3200" dirty="0">
                <a:solidFill>
                  <a:srgbClr val="FF0000"/>
                </a:solidFill>
              </a:rPr>
              <a:t>الهواء</a:t>
            </a:r>
            <a:r>
              <a:rPr lang="ar-EG" sz="3200" dirty="0"/>
              <a:t> : ممطر وثلجيا</a:t>
            </a:r>
            <a:endParaRPr lang="en-US" sz="3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8F1DBA-1CE8-4A8E-BAF4-0A9A23EA7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2" y="3826819"/>
            <a:ext cx="2571750" cy="23812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A2738-866D-4E35-9EED-C8B0E3D7F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/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EG" sz="3200" dirty="0"/>
              <a:t>قد تكون </a:t>
            </a:r>
            <a:r>
              <a:rPr lang="ar-EG" sz="3200" dirty="0">
                <a:solidFill>
                  <a:srgbClr val="FF0000"/>
                </a:solidFill>
              </a:rPr>
              <a:t>السماء</a:t>
            </a:r>
            <a:r>
              <a:rPr lang="ar-EG" sz="3200" dirty="0"/>
              <a:t> : مشمسا و غائما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B28039-EC22-4122-8936-ADAC49C91D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4" y="3678239"/>
            <a:ext cx="2855170" cy="284003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367237-6544-4564-9D98-27AD30005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18" y="3386669"/>
            <a:ext cx="2372139" cy="3261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7E0B7D-4E42-4EE1-BD26-722876676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2" y="3386669"/>
            <a:ext cx="2874834" cy="32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8BF4A-2DF4-4CB0-8EB9-974500CC8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5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49C88F-996F-43B5-919F-58CFFA43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79" y="351183"/>
            <a:ext cx="8761413" cy="7069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EG" sz="6000" dirty="0">
                <a:solidFill>
                  <a:srgbClr val="0070C0"/>
                </a:solidFill>
              </a:rPr>
              <a:t>الطقس</a:t>
            </a:r>
            <a:r>
              <a:rPr lang="ar-EG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CB7F-79DD-4F24-A27B-5CE304AE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409330"/>
            <a:ext cx="11410121" cy="509748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EG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EG" sz="3500" dirty="0"/>
              <a:t> </a:t>
            </a:r>
            <a:r>
              <a:rPr lang="ar-EG" sz="3500" dirty="0">
                <a:solidFill>
                  <a:srgbClr val="FF0000"/>
                </a:solidFill>
              </a:rPr>
              <a:t>كيف يتغير الطقس كل يوم ؟ 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3500" dirty="0">
                <a:solidFill>
                  <a:schemeClr val="tx1"/>
                </a:solidFill>
              </a:rPr>
              <a:t>يتغير الطقس كل يوم تبعا للمقدار التغير في درجة الحرارة.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3500" dirty="0">
                <a:solidFill>
                  <a:schemeClr val="tx1"/>
                </a:solidFill>
              </a:rPr>
              <a:t>احد الطرق التي يصف بها الناس الطقس هي عن طريق درجة الحرارة . </a:t>
            </a:r>
          </a:p>
          <a:p>
            <a:pPr marL="0" indent="0" algn="r" rtl="1">
              <a:buNone/>
            </a:pPr>
            <a:r>
              <a:rPr lang="ar-EG" sz="3500" dirty="0">
                <a:solidFill>
                  <a:srgbClr val="FF0000"/>
                </a:solidFill>
              </a:rPr>
              <a:t>درجة الحرارة </a:t>
            </a:r>
            <a:r>
              <a:rPr lang="ar-EG" sz="3500" dirty="0">
                <a:solidFill>
                  <a:schemeClr val="tx1"/>
                </a:solidFill>
              </a:rPr>
              <a:t>: تقيس مدى حرارة الهواء او برودته 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EG" sz="3500" dirty="0">
                <a:solidFill>
                  <a:schemeClr val="tx1"/>
                </a:solidFill>
              </a:rPr>
              <a:t>تتغير درجة الحرارة عندما تسخن الشمس الهواء . 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9AFB0A-B904-4DD0-A0ED-503BE14EA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AA572-37F5-4845-B618-133E5D19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633" y="833324"/>
            <a:ext cx="8761413" cy="7069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dirty="0">
                <a:solidFill>
                  <a:srgbClr val="002060"/>
                </a:solidFill>
              </a:rPr>
              <a:t>كيف يمكن قياس الطقس؟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43CB-FEC9-405A-9335-6EB8B26A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643271"/>
            <a:ext cx="11343862" cy="48768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EG" sz="4000" dirty="0"/>
          </a:p>
          <a:p>
            <a:pPr marL="0" indent="0" algn="ctr">
              <a:buNone/>
            </a:pPr>
            <a:r>
              <a:rPr lang="ar-EG" sz="4000" dirty="0"/>
              <a:t> </a:t>
            </a:r>
            <a:r>
              <a:rPr lang="ar-EG" sz="4000" dirty="0">
                <a:solidFill>
                  <a:srgbClr val="0070C0"/>
                </a:solidFill>
              </a:rPr>
              <a:t>أدوات قياس الطقس ؟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EG" sz="4000" dirty="0">
                <a:solidFill>
                  <a:srgbClr val="FF0000"/>
                </a:solidFill>
              </a:rPr>
              <a:t>الترمومتر</a:t>
            </a:r>
            <a:r>
              <a:rPr lang="ar-EG" sz="4000" dirty="0"/>
              <a:t> :   يقيس درجة الحرارة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EG" sz="4000" dirty="0">
                <a:solidFill>
                  <a:srgbClr val="FF0000"/>
                </a:solidFill>
              </a:rPr>
              <a:t>مقياس الرياح </a:t>
            </a:r>
            <a:r>
              <a:rPr lang="ar-EG" sz="4000" dirty="0"/>
              <a:t>:    يقيس سرعة الرياح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EG" sz="4000" dirty="0">
                <a:solidFill>
                  <a:srgbClr val="FF0000"/>
                </a:solidFill>
              </a:rPr>
              <a:t>مقياس المطر </a:t>
            </a:r>
            <a:r>
              <a:rPr lang="ar-EG" sz="4000" dirty="0"/>
              <a:t>:     يقيس كمية المطر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EG" sz="4000" dirty="0">
                <a:solidFill>
                  <a:srgbClr val="FF0000"/>
                </a:solidFill>
              </a:rPr>
              <a:t>دوارة الرياح </a:t>
            </a:r>
            <a:r>
              <a:rPr lang="ar-EG" sz="4000" dirty="0"/>
              <a:t>:     توضح اتجاه الرياح .</a:t>
            </a:r>
          </a:p>
          <a:p>
            <a:pPr marL="742950" indent="-742950" algn="r" rtl="1">
              <a:buFont typeface="+mj-lt"/>
              <a:buAutoNum type="arabicPeriod"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364</TotalTime>
  <Words>439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Agency FB</vt:lpstr>
      <vt:lpstr>Aharoni</vt:lpstr>
      <vt:lpstr>Algerian</vt:lpstr>
      <vt:lpstr>Arabic Typesetting</vt:lpstr>
      <vt:lpstr>Arial</vt:lpstr>
      <vt:lpstr>Arial Black</vt:lpstr>
      <vt:lpstr>Century Gothic</vt:lpstr>
      <vt:lpstr>Courier New</vt:lpstr>
      <vt:lpstr>Wingdings</vt:lpstr>
      <vt:lpstr>Wingdings 3</vt:lpstr>
      <vt:lpstr>Ion Boardroom</vt:lpstr>
      <vt:lpstr>علوم الأرض والفضاء    </vt:lpstr>
      <vt:lpstr>PowerPoint Presentation</vt:lpstr>
      <vt:lpstr>المحتويات </vt:lpstr>
      <vt:lpstr>مقدمه </vt:lpstr>
      <vt:lpstr>الطقس والمناخ </vt:lpstr>
      <vt:lpstr>الطقس </vt:lpstr>
      <vt:lpstr>الطقس</vt:lpstr>
      <vt:lpstr>الطقس </vt:lpstr>
      <vt:lpstr>كيف يمكن قياس الطقس؟ </vt:lpstr>
      <vt:lpstr>أدوات قياس الطقس ؟</vt:lpstr>
      <vt:lpstr>أدوات قياس الطقس ؟</vt:lpstr>
      <vt:lpstr>أدوات قياس الطقس ؟</vt:lpstr>
      <vt:lpstr>أدوات قياس الطقس ؟</vt:lpstr>
      <vt:lpstr>درجة الحرارة </vt:lpstr>
      <vt:lpstr>الطقس  </vt:lpstr>
      <vt:lpstr>التقويم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علوم الارض والفضاء</dc:title>
  <dc:creator>AMR</dc:creator>
  <cp:lastModifiedBy>AMR</cp:lastModifiedBy>
  <cp:revision>31</cp:revision>
  <dcterms:created xsi:type="dcterms:W3CDTF">2019-01-11T11:27:07Z</dcterms:created>
  <dcterms:modified xsi:type="dcterms:W3CDTF">2019-01-12T19:58:01Z</dcterms:modified>
</cp:coreProperties>
</file>