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84" r:id="rId5"/>
    <p:sldId id="2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2C3D9-CA36-4048-968C-7AEAD09FCC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409203-78C6-4D2E-8AB3-BBFB194A0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4EA034-BF20-4D61-AB3E-E382C55FF825}"/>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B8796EE4-DAED-4274-A475-7539DE297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22300-8D6D-4E3C-B542-CEDFC644958A}"/>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59201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0DF4-7BAC-4D9A-8049-20B6D3CC9E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CDD9A0-0471-4CA9-AC49-047DC82962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D44D9-B1E2-44D8-B0A0-1E0CA2231059}"/>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BF62FF31-0B06-4962-9B4B-5A4FC797E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C5EBF-2922-493C-8A15-03871238F2DC}"/>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275922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E1241-0871-4B56-A2E3-A4304858C4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6D8DD0-4A4F-4569-8968-A844399568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8C622-BDC7-4563-95C8-ABADD6A5F031}"/>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751801FA-FC73-4940-AEBC-796AF85B9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3F8E8-6D1B-45F1-A5F9-1995975AE066}"/>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996886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832D-636B-47DD-95A1-E805129F7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7260B2-A0D1-49C6-9211-EBFE1E0233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5F35D-E039-47CA-8121-CBD25E462CDD}"/>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682A6AD5-CCA6-4481-9844-C1BD8CDD5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9C60F-0B50-45F4-ACB1-1D67ABF9C57F}"/>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36979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D38F-26A7-4AED-BC4B-A0ADD9BF45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CACE01-5B8E-4B52-89DC-1A1BAD68E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917D91-EDE1-4075-B9F4-87CFF85ABAA6}"/>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D24C4C1F-B192-43AC-8F2C-70978070E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B0957-2E3C-484E-9147-63B60278F745}"/>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184351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4FDD-E77B-4839-BA1E-862FB64B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9CB49F-D83A-41C5-996D-ABE195655F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19B658-E947-4B61-BBC8-58951EFAEC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282834-D3E2-4723-BDBD-A61969B6A8E6}"/>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6" name="Footer Placeholder 5">
            <a:extLst>
              <a:ext uri="{FF2B5EF4-FFF2-40B4-BE49-F238E27FC236}">
                <a16:creationId xmlns:a16="http://schemas.microsoft.com/office/drawing/2014/main" id="{071B9C6A-84DE-420E-8473-770D508635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552529-47E2-4EC7-9810-A5A23F9E66EE}"/>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118193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4F03E-0BFC-484D-B074-4AEEBD682F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80E91-F038-46AB-A725-9C3CC856C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03A5A0-3467-4374-B75A-515E2C9DB4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17740-D72E-4F50-AE34-DF53B4D022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91C3B-D142-49D2-8630-B24B1F5DE6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CCDCA-9232-46BE-A512-D5ADF4A1BC35}"/>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8" name="Footer Placeholder 7">
            <a:extLst>
              <a:ext uri="{FF2B5EF4-FFF2-40B4-BE49-F238E27FC236}">
                <a16:creationId xmlns:a16="http://schemas.microsoft.com/office/drawing/2014/main" id="{B7D0BFDB-FBCB-49BE-8114-DB21A2A392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694E20-1728-4B61-A95C-0A22DE7653E8}"/>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229755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5067-23E1-4AA1-8A97-61B105CCED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A22F42-0800-4256-9E59-8FA9F3789F97}"/>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4" name="Footer Placeholder 3">
            <a:extLst>
              <a:ext uri="{FF2B5EF4-FFF2-40B4-BE49-F238E27FC236}">
                <a16:creationId xmlns:a16="http://schemas.microsoft.com/office/drawing/2014/main" id="{355714E9-A6EC-47D0-85E8-420D602427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FE8F91-1EE7-4B16-80D5-3C24513B9185}"/>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71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F1CBF0-C98F-408C-89C8-489DEEFCEE9E}"/>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3" name="Footer Placeholder 2">
            <a:extLst>
              <a:ext uri="{FF2B5EF4-FFF2-40B4-BE49-F238E27FC236}">
                <a16:creationId xmlns:a16="http://schemas.microsoft.com/office/drawing/2014/main" id="{7AEBF130-3480-47C6-9420-578B5A2F5B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DF5CF5-B793-41DC-B436-9B1AB0E95252}"/>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75781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7A699-B13E-4EB1-830F-4BD975BD3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6B493-FAD3-4CC6-88B5-25DCFED4B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52EE78-B796-4730-AC4D-AF36595E0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5C7116-D4B9-49E9-9DFC-007DCF768F0A}"/>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6" name="Footer Placeholder 5">
            <a:extLst>
              <a:ext uri="{FF2B5EF4-FFF2-40B4-BE49-F238E27FC236}">
                <a16:creationId xmlns:a16="http://schemas.microsoft.com/office/drawing/2014/main" id="{1D397208-1C3A-4DA8-9B2A-DA683D150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6D39B-6952-4D0A-B904-DB5A8FAD6196}"/>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384337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D06-EF8A-409E-829C-B9E6993DF3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DA920E-B163-4A7D-B744-9A3143E39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78C43F-79C2-40CC-B503-156374699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B5EA1B-CE66-453C-955A-9B03B45A92F2}"/>
              </a:ext>
            </a:extLst>
          </p:cNvPr>
          <p:cNvSpPr>
            <a:spLocks noGrp="1"/>
          </p:cNvSpPr>
          <p:nvPr>
            <p:ph type="dt" sz="half" idx="10"/>
          </p:nvPr>
        </p:nvSpPr>
        <p:spPr/>
        <p:txBody>
          <a:bodyPr/>
          <a:lstStyle/>
          <a:p>
            <a:fld id="{61DC9D09-2018-4BA6-BE3B-58A030EB1B47}" type="datetimeFigureOut">
              <a:rPr lang="en-US" smtClean="0"/>
              <a:t>4/24/2019</a:t>
            </a:fld>
            <a:endParaRPr lang="en-US"/>
          </a:p>
        </p:txBody>
      </p:sp>
      <p:sp>
        <p:nvSpPr>
          <p:cNvPr id="6" name="Footer Placeholder 5">
            <a:extLst>
              <a:ext uri="{FF2B5EF4-FFF2-40B4-BE49-F238E27FC236}">
                <a16:creationId xmlns:a16="http://schemas.microsoft.com/office/drawing/2014/main" id="{BA6510E0-ACF0-4FF9-BAD7-8FC1C5F0D8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02B4B4-EBBA-48A7-9D93-029C931863C3}"/>
              </a:ext>
            </a:extLst>
          </p:cNvPr>
          <p:cNvSpPr>
            <a:spLocks noGrp="1"/>
          </p:cNvSpPr>
          <p:nvPr>
            <p:ph type="sldNum" sz="quarter" idx="12"/>
          </p:nvPr>
        </p:nvSpPr>
        <p:spPr/>
        <p:txBody>
          <a:bodyPr/>
          <a:lstStyle/>
          <a:p>
            <a:fld id="{8355E6F1-7D92-450E-9467-444919D12D25}" type="slidenum">
              <a:rPr lang="en-US" smtClean="0"/>
              <a:t>‹#›</a:t>
            </a:fld>
            <a:endParaRPr lang="en-US"/>
          </a:p>
        </p:txBody>
      </p:sp>
    </p:spTree>
    <p:extLst>
      <p:ext uri="{BB962C8B-B14F-4D97-AF65-F5344CB8AC3E}">
        <p14:creationId xmlns:p14="http://schemas.microsoft.com/office/powerpoint/2010/main" val="372793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D09E8-C477-4591-BEF0-221939BDE2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A51932-9A00-4A68-9B14-3F1BC9EA1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1A034-37B6-4D95-AAB0-8D3AB7400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C9D09-2018-4BA6-BE3B-58A030EB1B47}" type="datetimeFigureOut">
              <a:rPr lang="en-US" smtClean="0"/>
              <a:t>4/24/2019</a:t>
            </a:fld>
            <a:endParaRPr lang="en-US"/>
          </a:p>
        </p:txBody>
      </p:sp>
      <p:sp>
        <p:nvSpPr>
          <p:cNvPr id="5" name="Footer Placeholder 4">
            <a:extLst>
              <a:ext uri="{FF2B5EF4-FFF2-40B4-BE49-F238E27FC236}">
                <a16:creationId xmlns:a16="http://schemas.microsoft.com/office/drawing/2014/main" id="{390DFB27-41B3-459B-B972-3AF7A69C3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31FB52-B0C7-4BAE-B7B8-63518B1F06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5E6F1-7D92-450E-9467-444919D12D25}" type="slidenum">
              <a:rPr lang="en-US" smtClean="0"/>
              <a:t>‹#›</a:t>
            </a:fld>
            <a:endParaRPr lang="en-US"/>
          </a:p>
        </p:txBody>
      </p:sp>
    </p:spTree>
    <p:extLst>
      <p:ext uri="{BB962C8B-B14F-4D97-AF65-F5344CB8AC3E}">
        <p14:creationId xmlns:p14="http://schemas.microsoft.com/office/powerpoint/2010/main" val="48353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2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9CAAD85-16BC-431A-B680-35266FCE85EB}"/>
              </a:ext>
            </a:extLst>
          </p:cNvPr>
          <p:cNvSpPr>
            <a:spLocks noGrp="1"/>
          </p:cNvSpPr>
          <p:nvPr>
            <p:ph idx="1"/>
          </p:nvPr>
        </p:nvSpPr>
        <p:spPr/>
        <p:txBody>
          <a:bodyPr/>
          <a:lstStyle/>
          <a:p>
            <a:endParaRPr lang="en-US" dirty="0"/>
          </a:p>
        </p:txBody>
      </p:sp>
      <p:sp>
        <p:nvSpPr>
          <p:cNvPr id="13" name="Rectangle: Rounded Corners 12">
            <a:extLst>
              <a:ext uri="{FF2B5EF4-FFF2-40B4-BE49-F238E27FC236}">
                <a16:creationId xmlns:a16="http://schemas.microsoft.com/office/drawing/2014/main" id="{30662D4C-1E06-4F84-8FCF-7F1655495DE4}"/>
              </a:ext>
            </a:extLst>
          </p:cNvPr>
          <p:cNvSpPr/>
          <p:nvPr/>
        </p:nvSpPr>
        <p:spPr>
          <a:xfrm>
            <a:off x="477012" y="5088835"/>
            <a:ext cx="11237976" cy="1302356"/>
          </a:xfrm>
          <a:prstGeom prst="roundRect">
            <a:avLst/>
          </a:prstGeom>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r>
              <a:rPr lang="ar-AE"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إعداد أ . مدني الجوهري</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1" name="Rectangle 10">
            <a:extLst>
              <a:ext uri="{FF2B5EF4-FFF2-40B4-BE49-F238E27FC236}">
                <a16:creationId xmlns:a16="http://schemas.microsoft.com/office/drawing/2014/main" id="{39CD02C8-3A04-4A34-81B5-D9A55BE64EF5}"/>
              </a:ext>
            </a:extLst>
          </p:cNvPr>
          <p:cNvSpPr/>
          <p:nvPr/>
        </p:nvSpPr>
        <p:spPr>
          <a:xfrm>
            <a:off x="477012" y="466808"/>
            <a:ext cx="11237976" cy="2011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AE"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وزاة التربية والتعليم</a:t>
            </a:r>
          </a:p>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D6</a:t>
            </a:r>
            <a:r>
              <a:rPr lang="ar-AE"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قطاع العمليات التعليمية </a:t>
            </a:r>
          </a:p>
          <a:p>
            <a:pPr algn="ctr"/>
            <a:r>
              <a:rPr lang="ar-AE"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مدرسة مسافي للتعليم الأساسي والثانوي </a:t>
            </a:r>
            <a:endPar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5" name="Wave 14">
            <a:extLst>
              <a:ext uri="{FF2B5EF4-FFF2-40B4-BE49-F238E27FC236}">
                <a16:creationId xmlns:a16="http://schemas.microsoft.com/office/drawing/2014/main" id="{B8B4FF2B-32B2-4462-843C-5804E044B9B5}"/>
              </a:ext>
            </a:extLst>
          </p:cNvPr>
          <p:cNvSpPr/>
          <p:nvPr/>
        </p:nvSpPr>
        <p:spPr>
          <a:xfrm>
            <a:off x="477012" y="2491409"/>
            <a:ext cx="11237976" cy="2597426"/>
          </a:xfrm>
          <a:prstGeom prst="wav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AE"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هل تعاني من الأرق ( استماع )</a:t>
            </a:r>
            <a:endParaRPr lang="en-US" sz="4000" dirty="0"/>
          </a:p>
        </p:txBody>
      </p:sp>
    </p:spTree>
    <p:extLst>
      <p:ext uri="{BB962C8B-B14F-4D97-AF65-F5344CB8AC3E}">
        <p14:creationId xmlns:p14="http://schemas.microsoft.com/office/powerpoint/2010/main" val="366313825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2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lose up of a card&#10;&#10;Description automatically generated">
            <a:extLst>
              <a:ext uri="{FF2B5EF4-FFF2-40B4-BE49-F238E27FC236}">
                <a16:creationId xmlns:a16="http://schemas.microsoft.com/office/drawing/2014/main" id="{98EE0AF8-D079-472D-84D9-342C2008B0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012" y="480060"/>
            <a:ext cx="11237976" cy="5897880"/>
          </a:xfrm>
        </p:spPr>
      </p:pic>
    </p:spTree>
    <p:extLst>
      <p:ext uri="{BB962C8B-B14F-4D97-AF65-F5344CB8AC3E}">
        <p14:creationId xmlns:p14="http://schemas.microsoft.com/office/powerpoint/2010/main" val="3398954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2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screenshot of a social media post&#10;&#10;Description automatically generated">
            <a:extLst>
              <a:ext uri="{FF2B5EF4-FFF2-40B4-BE49-F238E27FC236}">
                <a16:creationId xmlns:a16="http://schemas.microsoft.com/office/drawing/2014/main" id="{FBEBDF41-0C97-40E1-9B15-6EABEA6029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012" y="480059"/>
            <a:ext cx="11237976" cy="5897880"/>
          </a:xfrm>
        </p:spPr>
      </p:pic>
      <p:pic>
        <p:nvPicPr>
          <p:cNvPr id="5" name="Graphic 4" descr="Checkmark">
            <a:extLst>
              <a:ext uri="{FF2B5EF4-FFF2-40B4-BE49-F238E27FC236}">
                <a16:creationId xmlns:a16="http://schemas.microsoft.com/office/drawing/2014/main" id="{47A1794C-2BE5-48E0-A9AD-74B90550B4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7609" y="3221500"/>
            <a:ext cx="682834" cy="353324"/>
          </a:xfrm>
          <a:prstGeom prst="rect">
            <a:avLst/>
          </a:prstGeom>
        </p:spPr>
      </p:pic>
      <p:pic>
        <p:nvPicPr>
          <p:cNvPr id="7" name="Graphic 6" descr="Close">
            <a:extLst>
              <a:ext uri="{FF2B5EF4-FFF2-40B4-BE49-F238E27FC236}">
                <a16:creationId xmlns:a16="http://schemas.microsoft.com/office/drawing/2014/main" id="{3F3717B6-9322-488D-9C06-F7DF44B8D5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70288" y="3872132"/>
            <a:ext cx="914400" cy="313004"/>
          </a:xfrm>
          <a:prstGeom prst="rect">
            <a:avLst/>
          </a:prstGeom>
        </p:spPr>
      </p:pic>
      <p:pic>
        <p:nvPicPr>
          <p:cNvPr id="8" name="Graphic 7" descr="Close">
            <a:extLst>
              <a:ext uri="{FF2B5EF4-FFF2-40B4-BE49-F238E27FC236}">
                <a16:creationId xmlns:a16="http://schemas.microsoft.com/office/drawing/2014/main" id="{A6F8680C-9FA7-4568-8227-F671CBF459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67945" y="4446562"/>
            <a:ext cx="914400" cy="313004"/>
          </a:xfrm>
          <a:prstGeom prst="rect">
            <a:avLst/>
          </a:prstGeom>
        </p:spPr>
      </p:pic>
      <p:pic>
        <p:nvPicPr>
          <p:cNvPr id="9" name="Graphic 8" descr="Checkmark">
            <a:extLst>
              <a:ext uri="{FF2B5EF4-FFF2-40B4-BE49-F238E27FC236}">
                <a16:creationId xmlns:a16="http://schemas.microsoft.com/office/drawing/2014/main" id="{AD32B9C1-F5E9-4401-9F7C-7FEF8ED404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09329" y="4935416"/>
            <a:ext cx="682834" cy="353324"/>
          </a:xfrm>
          <a:prstGeom prst="rect">
            <a:avLst/>
          </a:prstGeom>
        </p:spPr>
      </p:pic>
      <p:pic>
        <p:nvPicPr>
          <p:cNvPr id="10" name="Graphic 9" descr="Checkmark">
            <a:extLst>
              <a:ext uri="{FF2B5EF4-FFF2-40B4-BE49-F238E27FC236}">
                <a16:creationId xmlns:a16="http://schemas.microsoft.com/office/drawing/2014/main" id="{4F11943A-F355-4A3A-B824-BCF85D2F73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06984" y="5523917"/>
            <a:ext cx="682834" cy="353324"/>
          </a:xfrm>
          <a:prstGeom prst="rect">
            <a:avLst/>
          </a:prstGeom>
        </p:spPr>
      </p:pic>
    </p:spTree>
    <p:extLst>
      <p:ext uri="{BB962C8B-B14F-4D97-AF65-F5344CB8AC3E}">
        <p14:creationId xmlns:p14="http://schemas.microsoft.com/office/powerpoint/2010/main" val="1702873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anim calcmode="lin" valueType="num">
                                      <p:cBhvr>
                                        <p:cTn id="29" dur="2000" fill="hold"/>
                                        <p:tgtEl>
                                          <p:spTgt spid="9"/>
                                        </p:tgtEl>
                                        <p:attrNameLst>
                                          <p:attrName>ppt_w</p:attrName>
                                        </p:attrNameLst>
                                      </p:cBhvr>
                                      <p:tavLst>
                                        <p:tav tm="0" fmla="#ppt_w*sin(2.5*pi*$)">
                                          <p:val>
                                            <p:fltVal val="0"/>
                                          </p:val>
                                        </p:tav>
                                        <p:tav tm="100000">
                                          <p:val>
                                            <p:fltVal val="1"/>
                                          </p:val>
                                        </p:tav>
                                      </p:tavLst>
                                    </p:anim>
                                    <p:anim calcmode="lin" valueType="num">
                                      <p:cBhvr>
                                        <p:cTn id="30"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anim calcmode="lin" valueType="num">
                                      <p:cBhvr>
                                        <p:cTn id="36" dur="2000" fill="hold"/>
                                        <p:tgtEl>
                                          <p:spTgt spid="10"/>
                                        </p:tgtEl>
                                        <p:attrNameLst>
                                          <p:attrName>ppt_w</p:attrName>
                                        </p:attrNameLst>
                                      </p:cBhvr>
                                      <p:tavLst>
                                        <p:tav tm="0" fmla="#ppt_w*sin(2.5*pi*$)">
                                          <p:val>
                                            <p:fltVal val="0"/>
                                          </p:val>
                                        </p:tav>
                                        <p:tav tm="100000">
                                          <p:val>
                                            <p:fltVal val="1"/>
                                          </p:val>
                                        </p:tav>
                                      </p:tavLst>
                                    </p:anim>
                                    <p:anim calcmode="lin" valueType="num">
                                      <p:cBhvr>
                                        <p:cTn id="3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2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cell phone&#10;&#10;Description automatically generated">
            <a:extLst>
              <a:ext uri="{FF2B5EF4-FFF2-40B4-BE49-F238E27FC236}">
                <a16:creationId xmlns:a16="http://schemas.microsoft.com/office/drawing/2014/main" id="{72D67EE2-D1C1-41EC-A0A6-709277095F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012" y="480060"/>
            <a:ext cx="11237976" cy="5897880"/>
          </a:xfrm>
        </p:spPr>
      </p:pic>
      <p:sp>
        <p:nvSpPr>
          <p:cNvPr id="9" name="TextBox 8">
            <a:extLst>
              <a:ext uri="{FF2B5EF4-FFF2-40B4-BE49-F238E27FC236}">
                <a16:creationId xmlns:a16="http://schemas.microsoft.com/office/drawing/2014/main" id="{8E2E1460-A911-4647-82B0-D36D6DEB9EF3}"/>
              </a:ext>
            </a:extLst>
          </p:cNvPr>
          <p:cNvSpPr txBox="1"/>
          <p:nvPr/>
        </p:nvSpPr>
        <p:spPr>
          <a:xfrm>
            <a:off x="1026943" y="1395359"/>
            <a:ext cx="9739738" cy="1200329"/>
          </a:xfrm>
          <a:prstGeom prst="rect">
            <a:avLst/>
          </a:prstGeom>
          <a:noFill/>
        </p:spPr>
        <p:txBody>
          <a:bodyPr wrap="square" rtlCol="0">
            <a:spAutoFit/>
          </a:bodyPr>
          <a:lstStyle/>
          <a:p>
            <a:pPr algn="r"/>
            <a:r>
              <a:rPr lang="ar-AE" sz="2400" b="1" dirty="0">
                <a:solidFill>
                  <a:srgbClr val="FF0000"/>
                </a:solidFill>
              </a:rPr>
              <a:t>هناك العديد من التطبيقات التي </a:t>
            </a:r>
            <a:r>
              <a:rPr lang="ar-SA" sz="2400" b="1" dirty="0">
                <a:solidFill>
                  <a:srgbClr val="FF0000"/>
                </a:solidFill>
              </a:rPr>
              <a:t>تَقومُ بُمتابَعَةِ جودَةِ نومِكَ، ومراقبَةِ دوراتِ النَّومِ، وتوقظُكَ وفقًا للميعادِ المناسِبِ، كما يُمكنُها تسجيلُ الأصواتِ. والعديدُ منها يتَضمَّنُ مكتبةً موسيقيَّةً لتساعدَك على الاسترخاءِ، وعددًا منَ الطُّرقِ الجديدَةِ والمرحَةِ لإيقاظِكِ بدلًا من صوتِ المُنبّه المزعجِ</a:t>
            </a:r>
            <a:r>
              <a:rPr lang="ar-AE" sz="2400" b="1" dirty="0">
                <a:solidFill>
                  <a:srgbClr val="FF0000"/>
                </a:solidFill>
              </a:rPr>
              <a:t> .</a:t>
            </a:r>
            <a:endParaRPr lang="en-US" sz="2400" b="1" dirty="0">
              <a:solidFill>
                <a:srgbClr val="FF0000"/>
              </a:solidFill>
            </a:endParaRPr>
          </a:p>
        </p:txBody>
      </p:sp>
      <p:sp>
        <p:nvSpPr>
          <p:cNvPr id="10" name="TextBox 9">
            <a:extLst>
              <a:ext uri="{FF2B5EF4-FFF2-40B4-BE49-F238E27FC236}">
                <a16:creationId xmlns:a16="http://schemas.microsoft.com/office/drawing/2014/main" id="{8DD30255-83B7-4463-B399-0EE619E598D7}"/>
              </a:ext>
            </a:extLst>
          </p:cNvPr>
          <p:cNvSpPr txBox="1"/>
          <p:nvPr/>
        </p:nvSpPr>
        <p:spPr>
          <a:xfrm>
            <a:off x="1038973" y="3405199"/>
            <a:ext cx="9739738" cy="830997"/>
          </a:xfrm>
          <a:prstGeom prst="rect">
            <a:avLst/>
          </a:prstGeom>
          <a:noFill/>
        </p:spPr>
        <p:txBody>
          <a:bodyPr wrap="square" rtlCol="0">
            <a:spAutoFit/>
          </a:bodyPr>
          <a:lstStyle/>
          <a:p>
            <a:pPr algn="r" rtl="1"/>
            <a:r>
              <a:rPr lang="ar-SA" sz="2400" b="1" dirty="0">
                <a:solidFill>
                  <a:srgbClr val="FF0000"/>
                </a:solidFill>
              </a:rPr>
              <a:t>الوضعُ الصّحيحُ هوَ أن يساويَ سمكُ الوسادةِ المسافةَ ما بينَ الرَّقبَةِ والكَتِفِ</a:t>
            </a:r>
            <a:r>
              <a:rPr lang="ar-AE" sz="2400" b="1" dirty="0">
                <a:solidFill>
                  <a:srgbClr val="FF0000"/>
                </a:solidFill>
              </a:rPr>
              <a:t>،</a:t>
            </a:r>
            <a:r>
              <a:rPr lang="ar-SA" sz="2400" b="1" dirty="0">
                <a:solidFill>
                  <a:srgbClr val="FF0000"/>
                </a:solidFill>
              </a:rPr>
              <a:t> بحيثُ لا تَتَسبَّبُ في التواءِ الرّقبَة</a:t>
            </a:r>
            <a:r>
              <a:rPr lang="ar-AE" sz="2400" b="1" dirty="0">
                <a:solidFill>
                  <a:srgbClr val="FF0000"/>
                </a:solidFill>
              </a:rPr>
              <a:t> .</a:t>
            </a:r>
            <a:endParaRPr lang="en-US" sz="2400" b="1" dirty="0">
              <a:solidFill>
                <a:srgbClr val="FF0000"/>
              </a:solidFill>
            </a:endParaRPr>
          </a:p>
        </p:txBody>
      </p:sp>
      <p:sp>
        <p:nvSpPr>
          <p:cNvPr id="11" name="TextBox 10">
            <a:extLst>
              <a:ext uri="{FF2B5EF4-FFF2-40B4-BE49-F238E27FC236}">
                <a16:creationId xmlns:a16="http://schemas.microsoft.com/office/drawing/2014/main" id="{CACBEBC0-C223-4B0C-9675-9D7FEF6A9188}"/>
              </a:ext>
            </a:extLst>
          </p:cNvPr>
          <p:cNvSpPr txBox="1"/>
          <p:nvPr/>
        </p:nvSpPr>
        <p:spPr>
          <a:xfrm>
            <a:off x="2649215" y="4823185"/>
            <a:ext cx="8102991" cy="461665"/>
          </a:xfrm>
          <a:prstGeom prst="rect">
            <a:avLst/>
          </a:prstGeom>
          <a:noFill/>
        </p:spPr>
        <p:txBody>
          <a:bodyPr wrap="square" rtlCol="0">
            <a:spAutoFit/>
          </a:bodyPr>
          <a:lstStyle/>
          <a:p>
            <a:pPr algn="r"/>
            <a:r>
              <a:rPr lang="ar-AE" sz="2400" b="1" dirty="0">
                <a:solidFill>
                  <a:srgbClr val="FF0000"/>
                </a:solidFill>
              </a:rPr>
              <a:t>1 - </a:t>
            </a:r>
            <a:r>
              <a:rPr lang="ar-SA" sz="2400" b="1" dirty="0">
                <a:solidFill>
                  <a:srgbClr val="FF0000"/>
                </a:solidFill>
              </a:rPr>
              <a:t>تجنُّب</a:t>
            </a:r>
            <a:r>
              <a:rPr lang="ar-AE" sz="2400" b="1" dirty="0">
                <a:solidFill>
                  <a:srgbClr val="FF0000"/>
                </a:solidFill>
              </a:rPr>
              <a:t>ْ</a:t>
            </a:r>
            <a:r>
              <a:rPr lang="ar-SA" sz="2400" b="1" dirty="0">
                <a:solidFill>
                  <a:srgbClr val="FF0000"/>
                </a:solidFill>
              </a:rPr>
              <a:t> الأنشطَة</a:t>
            </a:r>
            <a:r>
              <a:rPr lang="ar-AE" sz="2400" b="1" dirty="0">
                <a:solidFill>
                  <a:srgbClr val="FF0000"/>
                </a:solidFill>
              </a:rPr>
              <a:t>َ</a:t>
            </a:r>
            <a:r>
              <a:rPr lang="ar-SA" sz="2400" b="1" dirty="0">
                <a:solidFill>
                  <a:srgbClr val="FF0000"/>
                </a:solidFill>
              </a:rPr>
              <a:t> المُحفّزَة</a:t>
            </a:r>
            <a:r>
              <a:rPr lang="ar-AE" sz="2400" b="1" dirty="0">
                <a:solidFill>
                  <a:srgbClr val="FF0000"/>
                </a:solidFill>
              </a:rPr>
              <a:t>َ</a:t>
            </a:r>
            <a:r>
              <a:rPr lang="ar-SA" sz="2400" b="1" dirty="0">
                <a:solidFill>
                  <a:srgbClr val="FF0000"/>
                </a:solidFill>
              </a:rPr>
              <a:t> للعقلِ أو الانخراط</a:t>
            </a:r>
            <a:r>
              <a:rPr lang="ar-AE" sz="2400" b="1" dirty="0">
                <a:solidFill>
                  <a:srgbClr val="FF0000"/>
                </a:solidFill>
              </a:rPr>
              <a:t>َ</a:t>
            </a:r>
            <a:r>
              <a:rPr lang="ar-SA" sz="2400" b="1" dirty="0">
                <a:solidFill>
                  <a:srgbClr val="FF0000"/>
                </a:solidFill>
              </a:rPr>
              <a:t> في مواقفَ مسبِّبَةٍ للتَّوتُّرِ</a:t>
            </a:r>
            <a:r>
              <a:rPr lang="ar-AE" sz="2400" b="1" dirty="0">
                <a:solidFill>
                  <a:srgbClr val="FF0000"/>
                </a:solidFill>
              </a:rPr>
              <a:t>.</a:t>
            </a:r>
            <a:endParaRPr lang="en-US" sz="2400" b="1" dirty="0">
              <a:solidFill>
                <a:srgbClr val="FF0000"/>
              </a:solidFill>
            </a:endParaRPr>
          </a:p>
        </p:txBody>
      </p:sp>
      <p:sp>
        <p:nvSpPr>
          <p:cNvPr id="8" name="TextBox 7">
            <a:extLst>
              <a:ext uri="{FF2B5EF4-FFF2-40B4-BE49-F238E27FC236}">
                <a16:creationId xmlns:a16="http://schemas.microsoft.com/office/drawing/2014/main" id="{182BAAB8-8CFA-47B8-927D-ED7369F1E2DE}"/>
              </a:ext>
            </a:extLst>
          </p:cNvPr>
          <p:cNvSpPr txBox="1"/>
          <p:nvPr/>
        </p:nvSpPr>
        <p:spPr>
          <a:xfrm>
            <a:off x="2669095" y="5161114"/>
            <a:ext cx="8102991" cy="461665"/>
          </a:xfrm>
          <a:prstGeom prst="rect">
            <a:avLst/>
          </a:prstGeom>
          <a:noFill/>
        </p:spPr>
        <p:txBody>
          <a:bodyPr wrap="square" rtlCol="0">
            <a:spAutoFit/>
          </a:bodyPr>
          <a:lstStyle/>
          <a:p>
            <a:pPr algn="r"/>
            <a:r>
              <a:rPr lang="ar-AE" sz="2400" b="1" dirty="0">
                <a:solidFill>
                  <a:srgbClr val="FF0000"/>
                </a:solidFill>
              </a:rPr>
              <a:t>2 - أ</a:t>
            </a:r>
            <a:r>
              <a:rPr lang="ar-SA" sz="2400" b="1" dirty="0">
                <a:solidFill>
                  <a:srgbClr val="FF0000"/>
                </a:solidFill>
              </a:rPr>
              <a:t>غلقْ شاشاتِ التّلفازِ والجوَّالِ والحاسوبِ المحمولِ وغيرِهِ</a:t>
            </a:r>
            <a:r>
              <a:rPr lang="ar-AE" sz="2400" b="1" dirty="0">
                <a:solidFill>
                  <a:srgbClr val="FF0000"/>
                </a:solidFill>
              </a:rPr>
              <a:t>.</a:t>
            </a:r>
            <a:endParaRPr lang="en-US" sz="2400" b="1" dirty="0">
              <a:solidFill>
                <a:srgbClr val="FF0000"/>
              </a:solidFill>
            </a:endParaRPr>
          </a:p>
        </p:txBody>
      </p:sp>
      <p:sp>
        <p:nvSpPr>
          <p:cNvPr id="13" name="TextBox 12">
            <a:extLst>
              <a:ext uri="{FF2B5EF4-FFF2-40B4-BE49-F238E27FC236}">
                <a16:creationId xmlns:a16="http://schemas.microsoft.com/office/drawing/2014/main" id="{39D40221-A713-4573-A996-C996F4480D10}"/>
              </a:ext>
            </a:extLst>
          </p:cNvPr>
          <p:cNvSpPr txBox="1"/>
          <p:nvPr/>
        </p:nvSpPr>
        <p:spPr>
          <a:xfrm>
            <a:off x="1026943" y="5585186"/>
            <a:ext cx="9758395" cy="461665"/>
          </a:xfrm>
          <a:prstGeom prst="rect">
            <a:avLst/>
          </a:prstGeom>
          <a:noFill/>
        </p:spPr>
        <p:txBody>
          <a:bodyPr wrap="square" rtlCol="0">
            <a:spAutoFit/>
          </a:bodyPr>
          <a:lstStyle/>
          <a:p>
            <a:pPr algn="r"/>
            <a:r>
              <a:rPr lang="ar-AE" sz="2400" b="1" dirty="0">
                <a:solidFill>
                  <a:srgbClr val="FF0000"/>
                </a:solidFill>
              </a:rPr>
              <a:t>3 - </a:t>
            </a:r>
            <a:r>
              <a:rPr lang="ar-SA" sz="2400" b="1" dirty="0">
                <a:solidFill>
                  <a:srgbClr val="FF0000"/>
                </a:solidFill>
              </a:rPr>
              <a:t>اجعلْ السّريرَ للنّومِ فقط</a:t>
            </a:r>
            <a:r>
              <a:rPr lang="ar-AE" sz="2400" b="1" dirty="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186490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8"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2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14" descr="A screenshot of a social media post&#10;&#10;Description automatically generated">
            <a:extLst>
              <a:ext uri="{FF2B5EF4-FFF2-40B4-BE49-F238E27FC236}">
                <a16:creationId xmlns:a16="http://schemas.microsoft.com/office/drawing/2014/main" id="{521F0F50-6633-46C8-B60E-8E34806EE7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012" y="480060"/>
            <a:ext cx="11237976" cy="5897879"/>
          </a:xfrm>
        </p:spPr>
      </p:pic>
      <p:sp>
        <p:nvSpPr>
          <p:cNvPr id="16" name="TextBox 15">
            <a:extLst>
              <a:ext uri="{FF2B5EF4-FFF2-40B4-BE49-F238E27FC236}">
                <a16:creationId xmlns:a16="http://schemas.microsoft.com/office/drawing/2014/main" id="{47AE026E-183F-4B68-8132-1BB68D97B538}"/>
              </a:ext>
            </a:extLst>
          </p:cNvPr>
          <p:cNvSpPr txBox="1"/>
          <p:nvPr/>
        </p:nvSpPr>
        <p:spPr>
          <a:xfrm>
            <a:off x="755373" y="1523390"/>
            <a:ext cx="10195613" cy="830997"/>
          </a:xfrm>
          <a:prstGeom prst="rect">
            <a:avLst/>
          </a:prstGeom>
          <a:noFill/>
        </p:spPr>
        <p:txBody>
          <a:bodyPr wrap="square" rtlCol="0">
            <a:spAutoFit/>
          </a:bodyPr>
          <a:lstStyle/>
          <a:p>
            <a:pPr algn="r"/>
            <a:r>
              <a:rPr lang="ar-AE" sz="2400" b="1" dirty="0">
                <a:solidFill>
                  <a:srgbClr val="FF0000"/>
                </a:solidFill>
              </a:rPr>
              <a:t>لأنَّ </a:t>
            </a:r>
            <a:r>
              <a:rPr lang="ar-SA" sz="2400" b="1" dirty="0">
                <a:solidFill>
                  <a:srgbClr val="FF0000"/>
                </a:solidFill>
              </a:rPr>
              <a:t>الضُّوء</a:t>
            </a:r>
            <a:r>
              <a:rPr lang="ar-AE" sz="2400" b="1" dirty="0">
                <a:solidFill>
                  <a:srgbClr val="FF0000"/>
                </a:solidFill>
              </a:rPr>
              <a:t>َ</a:t>
            </a:r>
            <a:r>
              <a:rPr lang="ar-SA" sz="2400" b="1" dirty="0">
                <a:solidFill>
                  <a:srgbClr val="FF0000"/>
                </a:solidFill>
              </a:rPr>
              <a:t> المنبعث</a:t>
            </a:r>
            <a:r>
              <a:rPr lang="ar-AE" sz="2400" b="1" dirty="0">
                <a:solidFill>
                  <a:srgbClr val="FF0000"/>
                </a:solidFill>
              </a:rPr>
              <a:t>َ</a:t>
            </a:r>
            <a:r>
              <a:rPr lang="ar-SA" sz="2400" b="1" dirty="0">
                <a:solidFill>
                  <a:srgbClr val="FF0000"/>
                </a:solidFill>
              </a:rPr>
              <a:t> منها يمنعُ إنتاجَ الجسمِ للميلاتونين، وهو هرمونٌ يفرزُهُ الجسمُ أثناءَ النّومِ، ويمكنُ أن يحدثَ خللًا شديدًا في النّومِ</a:t>
            </a:r>
            <a:r>
              <a:rPr lang="ar-AE" sz="2400" b="1" dirty="0">
                <a:solidFill>
                  <a:srgbClr val="FF0000"/>
                </a:solidFill>
              </a:rPr>
              <a:t> .</a:t>
            </a:r>
            <a:endParaRPr lang="en-US" sz="2400" b="1" dirty="0">
              <a:solidFill>
                <a:srgbClr val="FF0000"/>
              </a:solidFill>
            </a:endParaRPr>
          </a:p>
        </p:txBody>
      </p:sp>
      <p:sp>
        <p:nvSpPr>
          <p:cNvPr id="17" name="TextBox 16">
            <a:extLst>
              <a:ext uri="{FF2B5EF4-FFF2-40B4-BE49-F238E27FC236}">
                <a16:creationId xmlns:a16="http://schemas.microsoft.com/office/drawing/2014/main" id="{2D529787-9314-4C8E-91E1-D6473A59BFE6}"/>
              </a:ext>
            </a:extLst>
          </p:cNvPr>
          <p:cNvSpPr txBox="1"/>
          <p:nvPr/>
        </p:nvSpPr>
        <p:spPr>
          <a:xfrm>
            <a:off x="927653" y="4120821"/>
            <a:ext cx="9970328" cy="461665"/>
          </a:xfrm>
          <a:prstGeom prst="rect">
            <a:avLst/>
          </a:prstGeom>
          <a:noFill/>
        </p:spPr>
        <p:txBody>
          <a:bodyPr wrap="square" rtlCol="0">
            <a:spAutoFit/>
          </a:bodyPr>
          <a:lstStyle/>
          <a:p>
            <a:pPr algn="r"/>
            <a:r>
              <a:rPr lang="ar-SA" sz="2400" b="1">
                <a:solidFill>
                  <a:srgbClr val="FF0000"/>
                </a:solidFill>
              </a:rPr>
              <a:t>كي </a:t>
            </a:r>
            <a:r>
              <a:rPr lang="ar-SA" sz="2400" b="1" dirty="0">
                <a:solidFill>
                  <a:srgbClr val="FF0000"/>
                </a:solidFill>
              </a:rPr>
              <a:t>تعطيَ عقلَكَ وجسدَكَ إشارَةً قويّةً عندما تذهبُ للسّريرِ أنّ هذا وقتٌ للنّومِ فقط</a:t>
            </a:r>
            <a:r>
              <a:rPr lang="ar-AE" sz="2400" b="1" dirty="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19449096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165</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مدني مدني</dc:creator>
  <cp:lastModifiedBy>مدني عباس مدني</cp:lastModifiedBy>
  <cp:revision>256</cp:revision>
  <dcterms:created xsi:type="dcterms:W3CDTF">2018-10-20T11:44:41Z</dcterms:created>
  <dcterms:modified xsi:type="dcterms:W3CDTF">2019-04-24T09:20:33Z</dcterms:modified>
</cp:coreProperties>
</file>