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CE365-7B60-4817-B4E8-EF844D6A42C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20DAB1F-B705-4C6B-9E1C-D2A537FA226F}">
      <dgm:prSet phldrT="[نص]"/>
      <dgm:spPr/>
      <dgm:t>
        <a:bodyPr/>
        <a:lstStyle/>
        <a:p>
          <a:r>
            <a:rPr lang="ar-EG" dirty="0" err="1" smtClean="0"/>
            <a:t>جمهوية</a:t>
          </a:r>
          <a:r>
            <a:rPr lang="ar-EG" dirty="0" smtClean="0"/>
            <a:t> الهند</a:t>
          </a:r>
          <a:endParaRPr lang="en-US" dirty="0"/>
        </a:p>
      </dgm:t>
    </dgm:pt>
    <dgm:pt modelId="{2007FD61-3D69-42CC-B9E6-5553B97C48E5}" type="parTrans" cxnId="{0983AD66-9F73-4572-ACEB-9D04D998D0B1}">
      <dgm:prSet/>
      <dgm:spPr/>
      <dgm:t>
        <a:bodyPr/>
        <a:lstStyle/>
        <a:p>
          <a:endParaRPr lang="en-US"/>
        </a:p>
      </dgm:t>
    </dgm:pt>
    <dgm:pt modelId="{C58E9267-742A-4AF3-A427-E8A83EBA0FDC}" type="sibTrans" cxnId="{0983AD66-9F73-4572-ACEB-9D04D998D0B1}">
      <dgm:prSet/>
      <dgm:spPr/>
      <dgm:t>
        <a:bodyPr/>
        <a:lstStyle/>
        <a:p>
          <a:endParaRPr lang="en-US"/>
        </a:p>
      </dgm:t>
    </dgm:pt>
    <dgm:pt modelId="{C77F2EF0-4D6A-44A2-A3A5-D00F3A27CC69}">
      <dgm:prSet phldrT="[نص]"/>
      <dgm:spPr/>
      <dgm:t>
        <a:bodyPr/>
        <a:lstStyle/>
        <a:p>
          <a:r>
            <a:rPr lang="ar-EG" dirty="0" smtClean="0"/>
            <a:t>- أهم المنتجات والصناعات .</a:t>
          </a:r>
        </a:p>
        <a:p>
          <a:r>
            <a:rPr lang="ar-EG" dirty="0" smtClean="0"/>
            <a:t>- العلاقة الهندية العربية والإماراتية . </a:t>
          </a:r>
          <a:endParaRPr lang="en-US" dirty="0"/>
        </a:p>
      </dgm:t>
    </dgm:pt>
    <dgm:pt modelId="{21E59793-847D-415A-90EA-4E5B4EF2958C}" type="parTrans" cxnId="{3927B002-2D50-4CCD-A760-3B00E9BDDD25}">
      <dgm:prSet/>
      <dgm:spPr/>
      <dgm:t>
        <a:bodyPr/>
        <a:lstStyle/>
        <a:p>
          <a:endParaRPr lang="en-US"/>
        </a:p>
      </dgm:t>
    </dgm:pt>
    <dgm:pt modelId="{D36ED3FA-2FDE-4675-97D6-92B8737A048B}" type="sibTrans" cxnId="{3927B002-2D50-4CCD-A760-3B00E9BDDD25}">
      <dgm:prSet/>
      <dgm:spPr/>
      <dgm:t>
        <a:bodyPr/>
        <a:lstStyle/>
        <a:p>
          <a:endParaRPr lang="en-US"/>
        </a:p>
      </dgm:t>
    </dgm:pt>
    <dgm:pt modelId="{FD82A365-9EF1-4E4B-A97A-A527F9086754}">
      <dgm:prSet phldrT="[نص]"/>
      <dgm:spPr/>
      <dgm:t>
        <a:bodyPr/>
        <a:lstStyle/>
        <a:p>
          <a:r>
            <a:rPr lang="ar-EG" dirty="0" smtClean="0"/>
            <a:t>- أهم المدن ومميزات كل مدينة .</a:t>
          </a:r>
        </a:p>
        <a:p>
          <a:r>
            <a:rPr lang="ar-EG" dirty="0" smtClean="0"/>
            <a:t>- اللغات والآداب الهندية . </a:t>
          </a:r>
          <a:endParaRPr lang="en-US" dirty="0"/>
        </a:p>
      </dgm:t>
    </dgm:pt>
    <dgm:pt modelId="{8B5EA978-9459-4A7E-869A-BA0E43F21564}" type="parTrans" cxnId="{A8859948-798E-4E8A-A39B-C95F7816CB04}">
      <dgm:prSet/>
      <dgm:spPr/>
      <dgm:t>
        <a:bodyPr/>
        <a:lstStyle/>
        <a:p>
          <a:endParaRPr lang="en-US"/>
        </a:p>
      </dgm:t>
    </dgm:pt>
    <dgm:pt modelId="{52C3B7E2-C094-4E2E-ACEF-8AFBB083A309}" type="sibTrans" cxnId="{A8859948-798E-4E8A-A39B-C95F7816CB04}">
      <dgm:prSet/>
      <dgm:spPr/>
      <dgm:t>
        <a:bodyPr/>
        <a:lstStyle/>
        <a:p>
          <a:endParaRPr lang="en-US"/>
        </a:p>
      </dgm:t>
    </dgm:pt>
    <dgm:pt modelId="{334D1DC5-6E57-48DD-B6D0-B17140BA4049}">
      <dgm:prSet phldrT="[نص]"/>
      <dgm:spPr/>
      <dgm:t>
        <a:bodyPr/>
        <a:lstStyle/>
        <a:p>
          <a:r>
            <a:rPr lang="ar-EG" dirty="0" smtClean="0"/>
            <a:t>- الموقع والجغرافيا </a:t>
          </a:r>
        </a:p>
        <a:p>
          <a:r>
            <a:rPr lang="ar-EG" dirty="0" smtClean="0"/>
            <a:t>والحضارات القديمة .</a:t>
          </a:r>
          <a:endParaRPr lang="en-US" dirty="0"/>
        </a:p>
      </dgm:t>
    </dgm:pt>
    <dgm:pt modelId="{BE7BBFF9-E76C-49A4-841D-A5D817C9E36E}" type="parTrans" cxnId="{5451E9AC-3EAE-4647-91F2-469786A22D6B}">
      <dgm:prSet/>
      <dgm:spPr/>
      <dgm:t>
        <a:bodyPr/>
        <a:lstStyle/>
        <a:p>
          <a:endParaRPr lang="en-US"/>
        </a:p>
      </dgm:t>
    </dgm:pt>
    <dgm:pt modelId="{71466032-575C-4BD4-BA74-133626B2DBE4}" type="sibTrans" cxnId="{5451E9AC-3EAE-4647-91F2-469786A22D6B}">
      <dgm:prSet/>
      <dgm:spPr/>
      <dgm:t>
        <a:bodyPr/>
        <a:lstStyle/>
        <a:p>
          <a:endParaRPr lang="en-US"/>
        </a:p>
      </dgm:t>
    </dgm:pt>
    <dgm:pt modelId="{7CCB9813-AC64-46FC-95EF-F507D6A2EB84}" type="pres">
      <dgm:prSet presAssocID="{650CE365-7B60-4817-B4E8-EF844D6A42CE}" presName="composite" presStyleCnt="0">
        <dgm:presLayoutVars>
          <dgm:chMax val="1"/>
          <dgm:dir/>
          <dgm:resizeHandles val="exact"/>
        </dgm:presLayoutVars>
      </dgm:prSet>
      <dgm:spPr/>
    </dgm:pt>
    <dgm:pt modelId="{E54972AB-111D-4414-B7D5-D4999F3C3250}" type="pres">
      <dgm:prSet presAssocID="{220DAB1F-B705-4C6B-9E1C-D2A537FA226F}" presName="roof" presStyleLbl="dkBgShp" presStyleIdx="0" presStyleCnt="2"/>
      <dgm:spPr/>
      <dgm:t>
        <a:bodyPr/>
        <a:lstStyle/>
        <a:p>
          <a:endParaRPr lang="en-US"/>
        </a:p>
      </dgm:t>
    </dgm:pt>
    <dgm:pt modelId="{BCBB0AF4-95CC-46F1-959F-BB18B5C407F4}" type="pres">
      <dgm:prSet presAssocID="{220DAB1F-B705-4C6B-9E1C-D2A537FA226F}" presName="pillars" presStyleCnt="0"/>
      <dgm:spPr/>
    </dgm:pt>
    <dgm:pt modelId="{F13280D0-1484-4CDE-BF34-BA8DBA599CA1}" type="pres">
      <dgm:prSet presAssocID="{220DAB1F-B705-4C6B-9E1C-D2A537FA226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C9D24-9500-4CA3-B48C-00C1B19ABFF4}" type="pres">
      <dgm:prSet presAssocID="{FD82A365-9EF1-4E4B-A97A-A527F908675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DC6BE-29AE-4C65-9467-279EBCD28AB3}" type="pres">
      <dgm:prSet presAssocID="{334D1DC5-6E57-48DD-B6D0-B17140BA4049}" presName="pillarX" presStyleLbl="node1" presStyleIdx="2" presStyleCnt="3" custScaleX="107229">
        <dgm:presLayoutVars>
          <dgm:bulletEnabled val="1"/>
        </dgm:presLayoutVars>
      </dgm:prSet>
      <dgm:spPr/>
    </dgm:pt>
    <dgm:pt modelId="{E6EE1333-9348-4500-98B4-38057E98D88E}" type="pres">
      <dgm:prSet presAssocID="{220DAB1F-B705-4C6B-9E1C-D2A537FA226F}" presName="base" presStyleLbl="dkBgShp" presStyleIdx="1" presStyleCnt="2"/>
      <dgm:spPr/>
    </dgm:pt>
  </dgm:ptLst>
  <dgm:cxnLst>
    <dgm:cxn modelId="{44960C01-C9EF-43AC-A606-EA8511F897E9}" type="presOf" srcId="{334D1DC5-6E57-48DD-B6D0-B17140BA4049}" destId="{737DC6BE-29AE-4C65-9467-279EBCD28AB3}" srcOrd="0" destOrd="0" presId="urn:microsoft.com/office/officeart/2005/8/layout/hList3"/>
    <dgm:cxn modelId="{5193CE05-AF69-4138-B126-548A87F83E31}" type="presOf" srcId="{FD82A365-9EF1-4E4B-A97A-A527F9086754}" destId="{BD7C9D24-9500-4CA3-B48C-00C1B19ABFF4}" srcOrd="0" destOrd="0" presId="urn:microsoft.com/office/officeart/2005/8/layout/hList3"/>
    <dgm:cxn modelId="{ED2B4EF0-E5D3-4507-9B4E-423A3C596710}" type="presOf" srcId="{220DAB1F-B705-4C6B-9E1C-D2A537FA226F}" destId="{E54972AB-111D-4414-B7D5-D4999F3C3250}" srcOrd="0" destOrd="0" presId="urn:microsoft.com/office/officeart/2005/8/layout/hList3"/>
    <dgm:cxn modelId="{D8CAFD8E-C8DD-4C3C-8BAB-9FA13E262AAE}" type="presOf" srcId="{C77F2EF0-4D6A-44A2-A3A5-D00F3A27CC69}" destId="{F13280D0-1484-4CDE-BF34-BA8DBA599CA1}" srcOrd="0" destOrd="0" presId="urn:microsoft.com/office/officeart/2005/8/layout/hList3"/>
    <dgm:cxn modelId="{5451E9AC-3EAE-4647-91F2-469786A22D6B}" srcId="{220DAB1F-B705-4C6B-9E1C-D2A537FA226F}" destId="{334D1DC5-6E57-48DD-B6D0-B17140BA4049}" srcOrd="2" destOrd="0" parTransId="{BE7BBFF9-E76C-49A4-841D-A5D817C9E36E}" sibTransId="{71466032-575C-4BD4-BA74-133626B2DBE4}"/>
    <dgm:cxn modelId="{A8859948-798E-4E8A-A39B-C95F7816CB04}" srcId="{220DAB1F-B705-4C6B-9E1C-D2A537FA226F}" destId="{FD82A365-9EF1-4E4B-A97A-A527F9086754}" srcOrd="1" destOrd="0" parTransId="{8B5EA978-9459-4A7E-869A-BA0E43F21564}" sibTransId="{52C3B7E2-C094-4E2E-ACEF-8AFBB083A309}"/>
    <dgm:cxn modelId="{3927B002-2D50-4CCD-A760-3B00E9BDDD25}" srcId="{220DAB1F-B705-4C6B-9E1C-D2A537FA226F}" destId="{C77F2EF0-4D6A-44A2-A3A5-D00F3A27CC69}" srcOrd="0" destOrd="0" parTransId="{21E59793-847D-415A-90EA-4E5B4EF2958C}" sibTransId="{D36ED3FA-2FDE-4675-97D6-92B8737A048B}"/>
    <dgm:cxn modelId="{5EFCFC1E-5134-48F0-A0E6-B0E42337EF8D}" type="presOf" srcId="{650CE365-7B60-4817-B4E8-EF844D6A42CE}" destId="{7CCB9813-AC64-46FC-95EF-F507D6A2EB84}" srcOrd="0" destOrd="0" presId="urn:microsoft.com/office/officeart/2005/8/layout/hList3"/>
    <dgm:cxn modelId="{0983AD66-9F73-4572-ACEB-9D04D998D0B1}" srcId="{650CE365-7B60-4817-B4E8-EF844D6A42CE}" destId="{220DAB1F-B705-4C6B-9E1C-D2A537FA226F}" srcOrd="0" destOrd="0" parTransId="{2007FD61-3D69-42CC-B9E6-5553B97C48E5}" sibTransId="{C58E9267-742A-4AF3-A427-E8A83EBA0FDC}"/>
    <dgm:cxn modelId="{7FE127ED-BE6C-431F-B16D-09D89D97E1E6}" type="presParOf" srcId="{7CCB9813-AC64-46FC-95EF-F507D6A2EB84}" destId="{E54972AB-111D-4414-B7D5-D4999F3C3250}" srcOrd="0" destOrd="0" presId="urn:microsoft.com/office/officeart/2005/8/layout/hList3"/>
    <dgm:cxn modelId="{CCE2091F-B414-4BB8-AC6B-4339C3A1C8D5}" type="presParOf" srcId="{7CCB9813-AC64-46FC-95EF-F507D6A2EB84}" destId="{BCBB0AF4-95CC-46F1-959F-BB18B5C407F4}" srcOrd="1" destOrd="0" presId="urn:microsoft.com/office/officeart/2005/8/layout/hList3"/>
    <dgm:cxn modelId="{182D8C3A-27B5-4C47-90A1-9127B72E4262}" type="presParOf" srcId="{BCBB0AF4-95CC-46F1-959F-BB18B5C407F4}" destId="{F13280D0-1484-4CDE-BF34-BA8DBA599CA1}" srcOrd="0" destOrd="0" presId="urn:microsoft.com/office/officeart/2005/8/layout/hList3"/>
    <dgm:cxn modelId="{D8125C0A-1C15-435F-9374-C29BDB7C106E}" type="presParOf" srcId="{BCBB0AF4-95CC-46F1-959F-BB18B5C407F4}" destId="{BD7C9D24-9500-4CA3-B48C-00C1B19ABFF4}" srcOrd="1" destOrd="0" presId="urn:microsoft.com/office/officeart/2005/8/layout/hList3"/>
    <dgm:cxn modelId="{1EC28ADD-0FDD-4767-9003-A6B4DC65221A}" type="presParOf" srcId="{BCBB0AF4-95CC-46F1-959F-BB18B5C407F4}" destId="{737DC6BE-29AE-4C65-9467-279EBCD28AB3}" srcOrd="2" destOrd="0" presId="urn:microsoft.com/office/officeart/2005/8/layout/hList3"/>
    <dgm:cxn modelId="{C2E94A6B-D59B-4F10-92A9-9D8358F2BD13}" type="presParOf" srcId="{7CCB9813-AC64-46FC-95EF-F507D6A2EB84}" destId="{E6EE1333-9348-4500-98B4-38057E98D8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972AB-111D-4414-B7D5-D4999F3C3250}">
      <dsp:nvSpPr>
        <dsp:cNvPr id="0" name=""/>
        <dsp:cNvSpPr/>
      </dsp:nvSpPr>
      <dsp:spPr>
        <a:xfrm>
          <a:off x="0" y="0"/>
          <a:ext cx="11436822" cy="140750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500" kern="1200" dirty="0" err="1" smtClean="0"/>
            <a:t>جمهوية</a:t>
          </a:r>
          <a:r>
            <a:rPr lang="ar-EG" sz="6500" kern="1200" dirty="0" smtClean="0"/>
            <a:t> الهند</a:t>
          </a:r>
          <a:endParaRPr lang="en-US" sz="6500" kern="1200" dirty="0"/>
        </a:p>
      </dsp:txBody>
      <dsp:txXfrm>
        <a:off x="0" y="0"/>
        <a:ext cx="11436822" cy="1407501"/>
      </dsp:txXfrm>
    </dsp:sp>
    <dsp:sp modelId="{F13280D0-1484-4CDE-BF34-BA8DBA599CA1}">
      <dsp:nvSpPr>
        <dsp:cNvPr id="0" name=""/>
        <dsp:cNvSpPr/>
      </dsp:nvSpPr>
      <dsp:spPr>
        <a:xfrm>
          <a:off x="5179" y="1407501"/>
          <a:ext cx="3719201" cy="2955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- أهم المنتجات والصناعات 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- العلاقة الهندية العربية والإماراتية . </a:t>
          </a:r>
          <a:endParaRPr lang="en-US" sz="4000" kern="1200" dirty="0"/>
        </a:p>
      </dsp:txBody>
      <dsp:txXfrm>
        <a:off x="5179" y="1407501"/>
        <a:ext cx="3719201" cy="2955752"/>
      </dsp:txXfrm>
    </dsp:sp>
    <dsp:sp modelId="{BD7C9D24-9500-4CA3-B48C-00C1B19ABFF4}">
      <dsp:nvSpPr>
        <dsp:cNvPr id="0" name=""/>
        <dsp:cNvSpPr/>
      </dsp:nvSpPr>
      <dsp:spPr>
        <a:xfrm>
          <a:off x="3724380" y="1407501"/>
          <a:ext cx="3719201" cy="2955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- أهم المدن ومميزات كل مدينة .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- اللغات والآداب الهندية . </a:t>
          </a:r>
          <a:endParaRPr lang="en-US" sz="4000" kern="1200" dirty="0"/>
        </a:p>
      </dsp:txBody>
      <dsp:txXfrm>
        <a:off x="3724380" y="1407501"/>
        <a:ext cx="3719201" cy="2955752"/>
      </dsp:txXfrm>
    </dsp:sp>
    <dsp:sp modelId="{737DC6BE-29AE-4C65-9467-279EBCD28AB3}">
      <dsp:nvSpPr>
        <dsp:cNvPr id="0" name=""/>
        <dsp:cNvSpPr/>
      </dsp:nvSpPr>
      <dsp:spPr>
        <a:xfrm>
          <a:off x="7443581" y="1407501"/>
          <a:ext cx="3988062" cy="29557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- الموقع والجغرافيا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000" kern="1200" dirty="0" smtClean="0"/>
            <a:t>والحضارات القديمة .</a:t>
          </a:r>
          <a:endParaRPr lang="en-US" sz="4000" kern="1200" dirty="0"/>
        </a:p>
      </dsp:txBody>
      <dsp:txXfrm>
        <a:off x="7443581" y="1407501"/>
        <a:ext cx="3988062" cy="2955752"/>
      </dsp:txXfrm>
    </dsp:sp>
    <dsp:sp modelId="{E6EE1333-9348-4500-98B4-38057E98D88E}">
      <dsp:nvSpPr>
        <dsp:cNvPr id="0" name=""/>
        <dsp:cNvSpPr/>
      </dsp:nvSpPr>
      <dsp:spPr>
        <a:xfrm>
          <a:off x="0" y="4363253"/>
          <a:ext cx="11436822" cy="32841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7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9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5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3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5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4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4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8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1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8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1A9F4-758D-4561-839E-3B73FF934C68}" type="datetimeFigureOut">
              <a:rPr lang="en-US" smtClean="0"/>
              <a:t>4/22/2019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9AC7-CDCC-487E-9396-346A82A7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407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583"/>
            <a:ext cx="12192000" cy="664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5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95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cxnSp>
        <p:nvCxnSpPr>
          <p:cNvPr id="4" name="رابط مستقيم 3"/>
          <p:cNvCxnSpPr/>
          <p:nvPr/>
        </p:nvCxnSpPr>
        <p:spPr>
          <a:xfrm flipH="1" flipV="1">
            <a:off x="3534770" y="3794078"/>
            <a:ext cx="5609230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 flipV="1">
            <a:off x="3400562" y="6116476"/>
            <a:ext cx="5609230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رابط مستقيم 2"/>
          <p:cNvCxnSpPr/>
          <p:nvPr/>
        </p:nvCxnSpPr>
        <p:spPr>
          <a:xfrm flipH="1" flipV="1">
            <a:off x="4244456" y="2374708"/>
            <a:ext cx="5609230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رابط مستقيم 3"/>
          <p:cNvCxnSpPr/>
          <p:nvPr/>
        </p:nvCxnSpPr>
        <p:spPr>
          <a:xfrm flipH="1" flipV="1">
            <a:off x="4230810" y="5554642"/>
            <a:ext cx="5609230" cy="409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8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7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857397" y="2514602"/>
            <a:ext cx="2224585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مومباي</a:t>
            </a:r>
            <a:endParaRPr lang="en-US" sz="44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36728" y="2545311"/>
            <a:ext cx="8420669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العاصمة الاقتصادية – البورصة </a:t>
            </a:r>
            <a:endParaRPr lang="en-US" sz="44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8857397" y="3493827"/>
            <a:ext cx="2224585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نيودلهي</a:t>
            </a:r>
            <a:endParaRPr lang="en-US" sz="4400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36728" y="3524536"/>
            <a:ext cx="8420669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العاصمة السياسية </a:t>
            </a:r>
            <a:endParaRPr lang="en-US" sz="4400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857397" y="4534470"/>
            <a:ext cx="2224585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حيدر أباد</a:t>
            </a:r>
            <a:endParaRPr lang="en-US" sz="4400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36728" y="4565179"/>
            <a:ext cx="8420669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مركز التكنولوجيا العالية</a:t>
            </a:r>
            <a:endParaRPr lang="en-US" sz="4400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8868771" y="5544404"/>
            <a:ext cx="2224585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أغرا</a:t>
            </a:r>
            <a:endParaRPr lang="en-US" sz="4400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48102" y="5575113"/>
            <a:ext cx="8420669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تاج محل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004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3016155" y="1535377"/>
            <a:ext cx="8420669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لكثرته وصعوبة تدوينه . </a:t>
            </a:r>
            <a:endParaRPr lang="en-US" sz="44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016154" y="4403682"/>
            <a:ext cx="8420669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لأن الهند من أكثر الدول كثافة في السكان 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6186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755642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" y="2245061"/>
            <a:ext cx="12191998" cy="28182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400" dirty="0" smtClean="0"/>
              <a:t>تتعدد اللهجات في الهند لتعددِ العائلات و الولايات فلكل ولاية لهجة خاصة ، فمثلًا ( الأردو ) ظهرت متأخرة عن اللغات الأخرى في مدينة ( </a:t>
            </a:r>
            <a:r>
              <a:rPr lang="ar-EG" sz="4400" dirty="0" err="1" smtClean="0"/>
              <a:t>لكنو</a:t>
            </a:r>
            <a:r>
              <a:rPr lang="ar-EG" sz="4400" dirty="0" smtClean="0"/>
              <a:t> ) واللغة السنسكريتية لغة الهندوس المقدسة 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257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346209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504967" y="2518016"/>
            <a:ext cx="11259403" cy="40192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6000" dirty="0" smtClean="0"/>
              <a:t>الأدب </a:t>
            </a:r>
            <a:r>
              <a:rPr lang="ar-EG" sz="6000" dirty="0" err="1" smtClean="0"/>
              <a:t>الدِّرَافِيدي</a:t>
            </a:r>
            <a:r>
              <a:rPr lang="ar-EG" sz="6000" dirty="0" smtClean="0"/>
              <a:t> </a:t>
            </a:r>
          </a:p>
          <a:p>
            <a:pPr algn="ctr"/>
            <a:r>
              <a:rPr lang="ar-EG" sz="6000" dirty="0" smtClean="0"/>
              <a:t>الأدب الإسلامي </a:t>
            </a:r>
          </a:p>
          <a:p>
            <a:pPr algn="ctr"/>
            <a:r>
              <a:rPr lang="ar-EG" sz="6000" dirty="0" smtClean="0"/>
              <a:t>أدب </a:t>
            </a:r>
            <a:r>
              <a:rPr lang="ar-EG" sz="6000" dirty="0"/>
              <a:t>اللغة </a:t>
            </a:r>
            <a:r>
              <a:rPr lang="ar-EG" sz="6000" dirty="0" err="1" smtClean="0"/>
              <a:t>المَلايَالامِيّة</a:t>
            </a:r>
            <a:endParaRPr lang="ar-EG" sz="6000" dirty="0" smtClean="0"/>
          </a:p>
          <a:p>
            <a:pPr algn="ctr"/>
            <a:r>
              <a:rPr lang="ar-EG" sz="6000" dirty="0"/>
              <a:t>أدب اللغة </a:t>
            </a:r>
            <a:r>
              <a:rPr lang="ar-EG" sz="6000" dirty="0" smtClean="0"/>
              <a:t>التَّامِيلية</a:t>
            </a:r>
            <a:endParaRPr lang="ar-EG" sz="6000" dirty="0"/>
          </a:p>
        </p:txBody>
      </p:sp>
    </p:spTree>
    <p:extLst>
      <p:ext uri="{BB962C8B-B14F-4D97-AF65-F5344CB8AC3E}">
        <p14:creationId xmlns:p14="http://schemas.microsoft.com/office/powerpoint/2010/main" val="6086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1" y="1589968"/>
            <a:ext cx="12191999" cy="5165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5400" dirty="0" smtClean="0"/>
              <a:t>ارتبطت الهندُ بدول الخليجِ ارتباطًا وثيقًا من خلال تجارةِ اللؤلؤ وصيد الأسماك وارتبطَتْ بالإمارات من خلال استخدام موانئ رأس الخيمة قديمًا للنقل وشحن البضائع إلى اليمن وغيرها ، وحديثًا هناك اتفاقيات تبادل التجارة وغيرها من المجالات . </a:t>
            </a:r>
            <a:endParaRPr lang="ar-EG" sz="5400" dirty="0"/>
          </a:p>
        </p:txBody>
      </p:sp>
    </p:spTree>
    <p:extLst>
      <p:ext uri="{BB962C8B-B14F-4D97-AF65-F5344CB8AC3E}">
        <p14:creationId xmlns:p14="http://schemas.microsoft.com/office/powerpoint/2010/main" val="5945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ستطيل مستدير الزوايا 3"/>
          <p:cNvSpPr/>
          <p:nvPr/>
        </p:nvSpPr>
        <p:spPr>
          <a:xfrm>
            <a:off x="586856" y="3616657"/>
            <a:ext cx="8816453" cy="2552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السياسي </a:t>
            </a:r>
            <a:r>
              <a:rPr lang="ar-EG" sz="4800" dirty="0"/>
              <a:t>البارز والزعيم الروحي للهند خلال حركة استقلال الهند. </a:t>
            </a:r>
          </a:p>
        </p:txBody>
      </p:sp>
    </p:spTree>
    <p:extLst>
      <p:ext uri="{BB962C8B-B14F-4D97-AF65-F5344CB8AC3E}">
        <p14:creationId xmlns:p14="http://schemas.microsoft.com/office/powerpoint/2010/main" val="32036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752903" y="327547"/>
            <a:ext cx="8816453" cy="2552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شاعر </a:t>
            </a:r>
            <a:r>
              <a:rPr lang="ar-EG" sz="4800" dirty="0"/>
              <a:t>و مسرحي و روائي </a:t>
            </a:r>
            <a:r>
              <a:rPr lang="ar-EG" sz="4800" dirty="0" smtClean="0"/>
              <a:t>، ولد </a:t>
            </a:r>
            <a:r>
              <a:rPr lang="ar-EG" sz="4800" dirty="0"/>
              <a:t>عام 1861 </a:t>
            </a:r>
            <a:r>
              <a:rPr lang="ar-EG" sz="4800" dirty="0" smtClean="0"/>
              <a:t>نال جائزة نوبل في الأدب .</a:t>
            </a:r>
            <a:endParaRPr lang="ar-EG" sz="48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52903" y="3691719"/>
            <a:ext cx="8816453" cy="2552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‏ مخرج هندي، </a:t>
            </a:r>
            <a:r>
              <a:rPr lang="ar-EG" sz="4800" dirty="0"/>
              <a:t>يُعتبر من بين أشهر المخرجين السينمائيين </a:t>
            </a:r>
            <a:r>
              <a:rPr lang="ar-EG" sz="4800" dirty="0" smtClean="0"/>
              <a:t>الهنود .</a:t>
            </a:r>
            <a:r>
              <a:rPr lang="ar-EG" sz="4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76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355110472"/>
              </p:ext>
            </p:extLst>
          </p:nvPr>
        </p:nvGraphicFramePr>
        <p:xfrm>
          <a:off x="368490" y="1446663"/>
          <a:ext cx="11436823" cy="469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920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2022145" y="2152934"/>
            <a:ext cx="8816453" cy="25521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8800" dirty="0" smtClean="0"/>
              <a:t>واجب منزلي .</a:t>
            </a:r>
            <a:endParaRPr lang="ar-EG" sz="8800" dirty="0"/>
          </a:p>
        </p:txBody>
      </p:sp>
    </p:spTree>
    <p:extLst>
      <p:ext uri="{BB962C8B-B14F-4D97-AF65-F5344CB8AC3E}">
        <p14:creationId xmlns:p14="http://schemas.microsoft.com/office/powerpoint/2010/main" val="2691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3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924334" y="2197290"/>
            <a:ext cx="7465325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أركبُ الحافلةَ جيئةً وإيابًا .</a:t>
            </a:r>
            <a:endParaRPr lang="en-US" sz="4800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409433" y="3517711"/>
            <a:ext cx="9280477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لقد تعاقبَتْ علينا الأعوامُ ونحنُ في الإماراتِ . </a:t>
            </a:r>
            <a:endParaRPr lang="en-US" sz="48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224585" y="4838132"/>
            <a:ext cx="7465325" cy="1009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EG" sz="4800" dirty="0" smtClean="0"/>
              <a:t>تُشيرُ الأدلةُ إلى صحَّةِ التوقعاتِ 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2009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8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199</Words>
  <Application>Microsoft Office PowerPoint</Application>
  <PresentationFormat>ملء الشاشة</PresentationFormat>
  <Paragraphs>30</Paragraphs>
  <Slides>28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alansar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alanany ali</dc:creator>
  <cp:lastModifiedBy>alanany ali</cp:lastModifiedBy>
  <cp:revision>14</cp:revision>
  <dcterms:created xsi:type="dcterms:W3CDTF">2019-04-21T17:29:01Z</dcterms:created>
  <dcterms:modified xsi:type="dcterms:W3CDTF">2019-04-22T18:55:01Z</dcterms:modified>
</cp:coreProperties>
</file>