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76" r:id="rId3"/>
    <p:sldId id="284" r:id="rId4"/>
    <p:sldId id="277" r:id="rId5"/>
    <p:sldId id="278" r:id="rId6"/>
    <p:sldId id="288" r:id="rId7"/>
    <p:sldId id="279" r:id="rId8"/>
    <p:sldId id="280" r:id="rId9"/>
    <p:sldId id="281" r:id="rId10"/>
    <p:sldId id="282" r:id="rId11"/>
    <p:sldId id="283" r:id="rId12"/>
    <p:sldId id="287" r:id="rId13"/>
    <p:sldId id="285" r:id="rId14"/>
    <p:sldId id="289" r:id="rId15"/>
    <p:sldId id="290" r:id="rId16"/>
    <p:sldId id="291" r:id="rId17"/>
    <p:sldId id="292" r:id="rId18"/>
    <p:sldId id="293" r:id="rId19"/>
    <p:sldId id="294" r:id="rId20"/>
    <p:sldId id="295" r:id="rId21"/>
    <p:sldId id="296" r:id="rId22"/>
    <p:sldId id="298" r:id="rId23"/>
    <p:sldId id="297" r:id="rId24"/>
    <p:sldId id="299" r:id="rId25"/>
    <p:sldId id="300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F2C3D9-CA36-4048-968C-7AEAD09FCC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5409203-78C6-4D2E-8AB3-BBFB194A06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4EA034-BF20-4D61-AB3E-E382C55FF8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C9D09-2018-4BA6-BE3B-58A030EB1B47}" type="datetimeFigureOut">
              <a:rPr lang="en-US" smtClean="0"/>
              <a:t>4/27/2019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796EE4-DAED-4274-A475-7539DE297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D22300-8D6D-4E3C-B542-CEDFC64495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5E6F1-7D92-450E-9467-444919D12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010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FA0DF4-7BAC-4D9A-8049-20B6D3CC9E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BCDD9A0-0471-4CA9-AC49-047DC82962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AD44D9-B1E2-44D8-B0A0-1E0CA22310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C9D09-2018-4BA6-BE3B-58A030EB1B47}" type="datetimeFigureOut">
              <a:rPr lang="en-US" smtClean="0"/>
              <a:t>4/27/2019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62FF31-0B06-4962-9B4B-5A4FC797ED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6C5EBF-2922-493C-8A15-03871238F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5E6F1-7D92-450E-9467-444919D12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220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20E1241-0871-4B56-A2E3-A4304858C4B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46D8DD0-4A4F-4569-8968-A844399568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18C622-BDC7-4563-95C8-ABADD6A5F0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C9D09-2018-4BA6-BE3B-58A030EB1B47}" type="datetimeFigureOut">
              <a:rPr lang="en-US" smtClean="0"/>
              <a:t>4/27/2019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1801FA-FC73-4940-AEBC-796AF85B9B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03F8E8-6D1B-45F1-A5F9-1995975AE0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5E6F1-7D92-450E-9467-444919D12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886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44832D-636B-47DD-95A1-E805129F7A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7260B2-A0D1-49C6-9211-EBFE1E0233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E5F35D-E039-47CA-8121-CBD25E462C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C9D09-2018-4BA6-BE3B-58A030EB1B47}" type="datetimeFigureOut">
              <a:rPr lang="en-US" smtClean="0"/>
              <a:t>4/27/2019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2A6AD5-CCA6-4481-9844-C1BD8CDD5B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09C60F-0B50-45F4-ACB1-1D67ABF9C5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5E6F1-7D92-450E-9467-444919D12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92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6D38F-26A7-4AED-BC4B-A0ADD9BF45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CACE01-5B8E-4B52-89DC-1A1BAD68E7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917D91-EDE1-4075-B9F4-87CFF85ABA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C9D09-2018-4BA6-BE3B-58A030EB1B47}" type="datetimeFigureOut">
              <a:rPr lang="en-US" smtClean="0"/>
              <a:t>4/27/2019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4C4C1F-B192-43AC-8F2C-70978070E7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BB0957-2E3C-484E-9147-63B60278F7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5E6F1-7D92-450E-9467-444919D12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513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064FDD-E77B-4839-BA1E-862FB64BD0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9CB49F-D83A-41C5-996D-ABE195655F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19B658-E947-4B61-BBC8-58951EFAEC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282834-D3E2-4723-BDBD-A61969B6A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C9D09-2018-4BA6-BE3B-58A030EB1B47}" type="datetimeFigureOut">
              <a:rPr lang="en-US" smtClean="0"/>
              <a:t>4/27/2019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1B9C6A-84DE-420E-8473-770D508635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552529-47E2-4EC7-9810-A5A23F9E66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5E6F1-7D92-450E-9467-444919D12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9325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74F03E-0BFC-484D-B074-4AEEBD682F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C80E91-F038-46AB-A725-9C3CC856C1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03A5A0-3467-4374-B75A-515E2C9DB4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7417740-D72E-4F50-AE34-DF53B4D022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1591C3B-D142-49D2-8630-B24B1F5DE6A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6ECCDCA-9232-46BE-A512-D5ADF4A1BC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C9D09-2018-4BA6-BE3B-58A030EB1B47}" type="datetimeFigureOut">
              <a:rPr lang="en-US" smtClean="0"/>
              <a:t>4/27/2019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7D0BFDB-FBCB-49BE-8114-DB21A2A39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E694E20-1728-4B61-A95C-0A22DE7653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5E6F1-7D92-450E-9467-444919D12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559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7B5067-23E1-4AA1-8A97-61B105CCED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FA22F42-0800-4256-9E59-8FA9F3789F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C9D09-2018-4BA6-BE3B-58A030EB1B47}" type="datetimeFigureOut">
              <a:rPr lang="en-US" smtClean="0"/>
              <a:t>4/27/2019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5714E9-A6EC-47D0-85E8-420D602427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FE8F91-1EE7-4B16-80D5-3C24513B91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5E6F1-7D92-450E-9467-444919D12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FF1CBF0-C98F-408C-89C8-489DEEFCEE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C9D09-2018-4BA6-BE3B-58A030EB1B47}" type="datetimeFigureOut">
              <a:rPr lang="en-US" smtClean="0"/>
              <a:t>4/27/2019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AEBF130-3480-47C6-9420-578B5A2F5B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DF5CF5-B793-41DC-B436-9B1AB0E952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5E6F1-7D92-450E-9467-444919D12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815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B7A699-B13E-4EB1-830F-4BD975BD37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C6B493-FAD3-4CC6-88B5-25DCFED4BF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52EE78-B796-4730-AC4D-AF36595E0E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5C7116-D4B9-49E9-9DFC-007DCF768F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C9D09-2018-4BA6-BE3B-58A030EB1B47}" type="datetimeFigureOut">
              <a:rPr lang="en-US" smtClean="0"/>
              <a:t>4/27/2019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397208-1C3A-4DA8-9B2A-DA683D1506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66D39B-6952-4D0A-B904-DB5A8FAD61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5E6F1-7D92-450E-9467-444919D12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377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2F4D06-EF8A-409E-829C-B9E6993DF3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1DA920E-B163-4A7D-B744-9A3143E39FE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E78C43F-79C2-40CC-B503-156374699A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B5EA1B-CE66-453C-955A-9B03B45A92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C9D09-2018-4BA6-BE3B-58A030EB1B47}" type="datetimeFigureOut">
              <a:rPr lang="en-US" smtClean="0"/>
              <a:t>4/27/2019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6510E0-ACF0-4FF9-BAD7-8FC1C5F0D8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02B4B4-EBBA-48A7-9D93-029C931863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5E6F1-7D92-450E-9467-444919D12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793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9CD09E8-C477-4591-BEF0-221939BDE2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A51932-9A00-4A68-9B14-3F1BC9EA1F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51A034-37B6-4D95-AAB0-8D3AB740027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DC9D09-2018-4BA6-BE3B-58A030EB1B47}" type="datetimeFigureOut">
              <a:rPr lang="en-US" smtClean="0"/>
              <a:t>4/27/2019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0DFB27-41B3-459B-B972-3AF7A69C3D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31FB52-B0C7-4BAE-B7B8-63518B1F06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55E6F1-7D92-450E-9467-444919D12D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533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625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 descr="A close up of a logo&#10;&#10;Description automatically generated">
            <a:extLst>
              <a:ext uri="{FF2B5EF4-FFF2-40B4-BE49-F238E27FC236}">
                <a16:creationId xmlns:a16="http://schemas.microsoft.com/office/drawing/2014/main" id="{D5A76484-EAA5-4403-ABF8-5CF17EE96F3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012" y="480060"/>
            <a:ext cx="11237975" cy="5897880"/>
          </a:xfrm>
        </p:spPr>
      </p:pic>
    </p:spTree>
    <p:extLst>
      <p:ext uri="{BB962C8B-B14F-4D97-AF65-F5344CB8AC3E}">
        <p14:creationId xmlns:p14="http://schemas.microsoft.com/office/powerpoint/2010/main" val="339895477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625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874DFA77-9CEB-43A0-8896-08F9196FC05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012" y="480060"/>
            <a:ext cx="11237976" cy="5897880"/>
          </a:xfrm>
        </p:spPr>
      </p:pic>
    </p:spTree>
    <p:extLst>
      <p:ext uri="{BB962C8B-B14F-4D97-AF65-F5344CB8AC3E}">
        <p14:creationId xmlns:p14="http://schemas.microsoft.com/office/powerpoint/2010/main" val="2130093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625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Content Placeholder 17" descr="A screenshot of a cell phone&#10;&#10;Description automatically generated">
            <a:extLst>
              <a:ext uri="{FF2B5EF4-FFF2-40B4-BE49-F238E27FC236}">
                <a16:creationId xmlns:a16="http://schemas.microsoft.com/office/drawing/2014/main" id="{3841BA96-45DE-41AE-A780-7A2F48BF2A2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012" y="480060"/>
            <a:ext cx="11237975" cy="5897880"/>
          </a:xfr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D109A1F5-D860-4786-B64E-917F4D5B8F85}"/>
              </a:ext>
            </a:extLst>
          </p:cNvPr>
          <p:cNvSpPr txBox="1"/>
          <p:nvPr/>
        </p:nvSpPr>
        <p:spPr>
          <a:xfrm>
            <a:off x="6082749" y="2419032"/>
            <a:ext cx="428045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2200" b="1" dirty="0">
                <a:solidFill>
                  <a:srgbClr val="FF0000"/>
                </a:solidFill>
              </a:rPr>
              <a:t>أكمل</a:t>
            </a:r>
            <a:r>
              <a:rPr lang="ar-AE" sz="2200" b="1" dirty="0">
                <a:solidFill>
                  <a:schemeClr val="accent5">
                    <a:lumMod val="50000"/>
                  </a:schemeClr>
                </a:solidFill>
              </a:rPr>
              <a:t>ت</a:t>
            </a:r>
            <a:r>
              <a:rPr lang="ar-AE" sz="2200" b="1" dirty="0">
                <a:solidFill>
                  <a:srgbClr val="FF0000"/>
                </a:solidFill>
              </a:rPr>
              <a:t> – أتمم</a:t>
            </a:r>
            <a:r>
              <a:rPr lang="ar-AE" sz="2200" b="1" dirty="0">
                <a:solidFill>
                  <a:schemeClr val="accent5">
                    <a:lumMod val="50000"/>
                  </a:schemeClr>
                </a:solidFill>
              </a:rPr>
              <a:t>ت</a:t>
            </a:r>
            <a:r>
              <a:rPr lang="ar-AE" sz="2200" b="1" dirty="0">
                <a:solidFill>
                  <a:srgbClr val="FF0000"/>
                </a:solidFill>
              </a:rPr>
              <a:t> – رضي</a:t>
            </a:r>
            <a:r>
              <a:rPr lang="ar-AE" sz="2200" b="1" dirty="0">
                <a:solidFill>
                  <a:schemeClr val="accent5">
                    <a:lumMod val="50000"/>
                  </a:schemeClr>
                </a:solidFill>
              </a:rPr>
              <a:t>ت</a:t>
            </a:r>
            <a:r>
              <a:rPr lang="ar-AE" sz="2200" b="1" dirty="0">
                <a:solidFill>
                  <a:srgbClr val="FF0000"/>
                </a:solidFill>
              </a:rPr>
              <a:t> - خلق</a:t>
            </a:r>
            <a:r>
              <a:rPr lang="ar-AE" sz="2200" b="1" dirty="0">
                <a:solidFill>
                  <a:schemeClr val="accent5">
                    <a:lumMod val="50000"/>
                  </a:schemeClr>
                </a:solidFill>
              </a:rPr>
              <a:t>ت</a:t>
            </a:r>
            <a:r>
              <a:rPr lang="ar-AE" sz="2200" b="1" dirty="0">
                <a:solidFill>
                  <a:srgbClr val="FF0000"/>
                </a:solidFill>
              </a:rPr>
              <a:t>ني  - خلق</a:t>
            </a:r>
            <a:r>
              <a:rPr lang="ar-AE" sz="2200" b="1" dirty="0">
                <a:solidFill>
                  <a:schemeClr val="accent5">
                    <a:lumMod val="50000"/>
                  </a:schemeClr>
                </a:solidFill>
              </a:rPr>
              <a:t>ت</a:t>
            </a:r>
            <a:r>
              <a:rPr lang="ar-AE" sz="2200" b="1" dirty="0">
                <a:solidFill>
                  <a:srgbClr val="FF0000"/>
                </a:solidFill>
              </a:rPr>
              <a:t>ه </a:t>
            </a:r>
            <a:endParaRPr lang="en-US" sz="2200" b="1" dirty="0">
              <a:solidFill>
                <a:srgbClr val="FF0000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153615C-1BCC-4F34-AA79-39A28EB5FCD6}"/>
              </a:ext>
            </a:extLst>
          </p:cNvPr>
          <p:cNvSpPr txBox="1"/>
          <p:nvPr/>
        </p:nvSpPr>
        <p:spPr>
          <a:xfrm>
            <a:off x="6062872" y="2809969"/>
            <a:ext cx="428045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2200" b="1" dirty="0">
                <a:solidFill>
                  <a:srgbClr val="FF0000"/>
                </a:solidFill>
              </a:rPr>
              <a:t>يستغيث</a:t>
            </a:r>
            <a:r>
              <a:rPr lang="ar-AE" sz="2200" b="1" dirty="0">
                <a:solidFill>
                  <a:schemeClr val="accent5">
                    <a:lumMod val="50000"/>
                  </a:schemeClr>
                </a:solidFill>
              </a:rPr>
              <a:t>ا</a:t>
            </a:r>
            <a:r>
              <a:rPr lang="ar-AE" sz="2200" b="1" dirty="0">
                <a:solidFill>
                  <a:srgbClr val="FF0000"/>
                </a:solidFill>
              </a:rPr>
              <a:t>ن بالله – قال</a:t>
            </a:r>
            <a:r>
              <a:rPr lang="ar-AE" sz="2200" b="1" dirty="0">
                <a:solidFill>
                  <a:srgbClr val="002060"/>
                </a:solidFill>
              </a:rPr>
              <a:t>ا </a:t>
            </a:r>
            <a:r>
              <a:rPr lang="ar-AE" sz="2200" b="1" dirty="0">
                <a:solidFill>
                  <a:srgbClr val="FF0000"/>
                </a:solidFill>
              </a:rPr>
              <a:t>ظلمنا </a:t>
            </a:r>
            <a:endParaRPr lang="en-US" sz="2200" b="1" dirty="0">
              <a:solidFill>
                <a:srgbClr val="FF0000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502B4E6-D930-4178-969C-542020466928}"/>
              </a:ext>
            </a:extLst>
          </p:cNvPr>
          <p:cNvSpPr txBox="1"/>
          <p:nvPr/>
        </p:nvSpPr>
        <p:spPr>
          <a:xfrm>
            <a:off x="6042993" y="3121393"/>
            <a:ext cx="428045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2000" b="1">
                <a:solidFill>
                  <a:srgbClr val="FF0000"/>
                </a:solidFill>
              </a:defRPr>
            </a:lvl1pPr>
          </a:lstStyle>
          <a:p>
            <a:r>
              <a:rPr lang="ar-AE" sz="2200" dirty="0"/>
              <a:t>كفر</a:t>
            </a:r>
            <a:r>
              <a:rPr lang="ar-AE" sz="2200" dirty="0">
                <a:solidFill>
                  <a:srgbClr val="002060"/>
                </a:solidFill>
              </a:rPr>
              <a:t>و</a:t>
            </a:r>
            <a:r>
              <a:rPr lang="ar-AE" sz="2200" dirty="0"/>
              <a:t>ا – خانت</a:t>
            </a:r>
            <a:r>
              <a:rPr lang="ar-AE" sz="2200" dirty="0">
                <a:solidFill>
                  <a:srgbClr val="002060"/>
                </a:solidFill>
              </a:rPr>
              <a:t>ا</a:t>
            </a:r>
            <a:r>
              <a:rPr lang="ar-AE" sz="2200" dirty="0"/>
              <a:t>هما  </a:t>
            </a:r>
            <a:endParaRPr lang="en-US" sz="2200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C330761-20F1-4A41-A0FF-859108DAE2CC}"/>
              </a:ext>
            </a:extLst>
          </p:cNvPr>
          <p:cNvSpPr txBox="1"/>
          <p:nvPr/>
        </p:nvSpPr>
        <p:spPr>
          <a:xfrm>
            <a:off x="6056248" y="3545463"/>
            <a:ext cx="428045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2200" b="1" dirty="0">
                <a:solidFill>
                  <a:srgbClr val="FF0000"/>
                </a:solidFill>
              </a:rPr>
              <a:t>اقنت</a:t>
            </a:r>
            <a:r>
              <a:rPr lang="ar-AE" sz="2200" b="1" dirty="0">
                <a:solidFill>
                  <a:srgbClr val="002060"/>
                </a:solidFill>
              </a:rPr>
              <a:t>ي</a:t>
            </a:r>
            <a:r>
              <a:rPr lang="ar-AE" sz="2200" b="1" dirty="0">
                <a:solidFill>
                  <a:srgbClr val="FF0000"/>
                </a:solidFill>
              </a:rPr>
              <a:t> – اسجد</a:t>
            </a:r>
            <a:r>
              <a:rPr lang="ar-AE" sz="2200" b="1" dirty="0">
                <a:solidFill>
                  <a:srgbClr val="002060"/>
                </a:solidFill>
              </a:rPr>
              <a:t>ي</a:t>
            </a:r>
            <a:r>
              <a:rPr lang="ar-AE" sz="2200" b="1" dirty="0">
                <a:solidFill>
                  <a:srgbClr val="FF0000"/>
                </a:solidFill>
              </a:rPr>
              <a:t> - اركع</a:t>
            </a:r>
            <a:r>
              <a:rPr lang="ar-AE" sz="2200" b="1" dirty="0">
                <a:solidFill>
                  <a:srgbClr val="002060"/>
                </a:solidFill>
              </a:rPr>
              <a:t>ي</a:t>
            </a:r>
            <a:r>
              <a:rPr lang="ar-AE" sz="2200" b="1" dirty="0">
                <a:solidFill>
                  <a:srgbClr val="FF0000"/>
                </a:solidFill>
              </a:rPr>
              <a:t> - تعبد</a:t>
            </a:r>
            <a:r>
              <a:rPr lang="ar-AE" sz="2200" b="1" dirty="0">
                <a:solidFill>
                  <a:srgbClr val="002060"/>
                </a:solidFill>
              </a:rPr>
              <a:t>و</a:t>
            </a:r>
            <a:r>
              <a:rPr lang="ar-AE" sz="2200" b="1" dirty="0">
                <a:solidFill>
                  <a:srgbClr val="FF0000"/>
                </a:solidFill>
              </a:rPr>
              <a:t>ا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F4D18EE-0287-4ECA-83CB-336592B190F6}"/>
              </a:ext>
            </a:extLst>
          </p:cNvPr>
          <p:cNvSpPr txBox="1"/>
          <p:nvPr/>
        </p:nvSpPr>
        <p:spPr>
          <a:xfrm>
            <a:off x="6056247" y="3890021"/>
            <a:ext cx="428045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2200" b="1" dirty="0">
                <a:solidFill>
                  <a:srgbClr val="FF0000"/>
                </a:solidFill>
              </a:rPr>
              <a:t>يتل</a:t>
            </a:r>
            <a:r>
              <a:rPr lang="ar-AE" sz="2200" b="1" dirty="0">
                <a:solidFill>
                  <a:srgbClr val="002060"/>
                </a:solidFill>
              </a:rPr>
              <a:t>و</a:t>
            </a:r>
            <a:r>
              <a:rPr lang="ar-AE" sz="2200" b="1" dirty="0">
                <a:solidFill>
                  <a:srgbClr val="FF0000"/>
                </a:solidFill>
              </a:rPr>
              <a:t>ن – يسجد</a:t>
            </a:r>
            <a:r>
              <a:rPr lang="ar-AE" sz="2200" b="1" dirty="0">
                <a:solidFill>
                  <a:srgbClr val="002060"/>
                </a:solidFill>
              </a:rPr>
              <a:t>و</a:t>
            </a:r>
            <a:r>
              <a:rPr lang="ar-AE" sz="2200" b="1" dirty="0">
                <a:solidFill>
                  <a:srgbClr val="FF0000"/>
                </a:solidFill>
              </a:rPr>
              <a:t>ن</a:t>
            </a:r>
            <a:endParaRPr lang="en-US" sz="2200" b="1" dirty="0">
              <a:solidFill>
                <a:srgbClr val="FF0000"/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833FBCB-1A01-4943-95C6-F70C80EDF4A1}"/>
              </a:ext>
            </a:extLst>
          </p:cNvPr>
          <p:cNvSpPr txBox="1"/>
          <p:nvPr/>
        </p:nvSpPr>
        <p:spPr>
          <a:xfrm>
            <a:off x="6042995" y="4340594"/>
            <a:ext cx="428045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2200" b="1" dirty="0">
                <a:solidFill>
                  <a:srgbClr val="FF0000"/>
                </a:solidFill>
              </a:rPr>
              <a:t>اتقي</a:t>
            </a:r>
            <a:r>
              <a:rPr lang="ar-AE" sz="2200" b="1" dirty="0">
                <a:solidFill>
                  <a:srgbClr val="002060"/>
                </a:solidFill>
              </a:rPr>
              <a:t>ت</a:t>
            </a:r>
            <a:r>
              <a:rPr lang="ar-AE" sz="2200" b="1" dirty="0">
                <a:solidFill>
                  <a:srgbClr val="FF0000"/>
                </a:solidFill>
              </a:rPr>
              <a:t>ن – تخضع</a:t>
            </a:r>
            <a:r>
              <a:rPr lang="ar-AE" sz="2200" b="1" dirty="0">
                <a:solidFill>
                  <a:srgbClr val="002060"/>
                </a:solidFill>
              </a:rPr>
              <a:t>ن</a:t>
            </a:r>
            <a:r>
              <a:rPr lang="ar-AE" sz="2200" b="1" dirty="0">
                <a:solidFill>
                  <a:srgbClr val="FF0000"/>
                </a:solidFill>
              </a:rPr>
              <a:t> – قل</a:t>
            </a:r>
            <a:r>
              <a:rPr lang="ar-AE" sz="2200" b="1" dirty="0">
                <a:solidFill>
                  <a:srgbClr val="002060"/>
                </a:solidFill>
              </a:rPr>
              <a:t>ن</a:t>
            </a:r>
            <a:r>
              <a:rPr lang="ar-AE" sz="2200" b="1" dirty="0">
                <a:solidFill>
                  <a:srgbClr val="FF0000"/>
                </a:solidFill>
              </a:rPr>
              <a:t> </a:t>
            </a:r>
            <a:endParaRPr lang="en-US" sz="2200" b="1" dirty="0">
              <a:solidFill>
                <a:srgbClr val="FF0000"/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A686F04-5241-4D62-9939-30BBB9A955E8}"/>
              </a:ext>
            </a:extLst>
          </p:cNvPr>
          <p:cNvSpPr txBox="1"/>
          <p:nvPr/>
        </p:nvSpPr>
        <p:spPr>
          <a:xfrm>
            <a:off x="1603510" y="2445534"/>
            <a:ext cx="428045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2200" b="1" dirty="0">
                <a:solidFill>
                  <a:srgbClr val="FF0000"/>
                </a:solidFill>
              </a:rPr>
              <a:t>كن</a:t>
            </a:r>
            <a:r>
              <a:rPr lang="ar-AE" sz="2200" b="1" dirty="0">
                <a:solidFill>
                  <a:schemeClr val="accent5">
                    <a:lumMod val="50000"/>
                  </a:schemeClr>
                </a:solidFill>
              </a:rPr>
              <a:t>ت</a:t>
            </a:r>
            <a:r>
              <a:rPr lang="ar-AE" sz="2200" b="1" dirty="0">
                <a:solidFill>
                  <a:srgbClr val="FF0000"/>
                </a:solidFill>
              </a:rPr>
              <a:t> – ما دم</a:t>
            </a:r>
            <a:r>
              <a:rPr lang="ar-AE" sz="2200" b="1" dirty="0">
                <a:solidFill>
                  <a:schemeClr val="accent5">
                    <a:lumMod val="50000"/>
                  </a:schemeClr>
                </a:solidFill>
              </a:rPr>
              <a:t>ت</a:t>
            </a:r>
            <a:r>
              <a:rPr lang="ar-AE" sz="2200" b="1" dirty="0">
                <a:solidFill>
                  <a:srgbClr val="FF0000"/>
                </a:solidFill>
              </a:rPr>
              <a:t> </a:t>
            </a:r>
            <a:endParaRPr lang="en-US" sz="2200" b="1" dirty="0">
              <a:solidFill>
                <a:srgbClr val="FF0000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D2027B6-7D3B-4735-A24A-F5805EA44DED}"/>
              </a:ext>
            </a:extLst>
          </p:cNvPr>
          <p:cNvSpPr txBox="1"/>
          <p:nvPr/>
        </p:nvSpPr>
        <p:spPr>
          <a:xfrm>
            <a:off x="1610138" y="2823220"/>
            <a:ext cx="428045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2200" b="1" dirty="0">
                <a:solidFill>
                  <a:srgbClr val="FF0000"/>
                </a:solidFill>
              </a:rPr>
              <a:t>كانت</a:t>
            </a:r>
            <a:r>
              <a:rPr lang="ar-AE" sz="2200" b="1" dirty="0">
                <a:solidFill>
                  <a:srgbClr val="002060"/>
                </a:solidFill>
              </a:rPr>
              <a:t>ا</a:t>
            </a:r>
            <a:r>
              <a:rPr lang="ar-AE" sz="2200" b="1" dirty="0">
                <a:solidFill>
                  <a:srgbClr val="FF0000"/>
                </a:solidFill>
              </a:rPr>
              <a:t> تحت عبدين من عبادنا</a:t>
            </a:r>
            <a:endParaRPr lang="en-US" sz="2200" b="1" dirty="0">
              <a:solidFill>
                <a:srgbClr val="FF0000"/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EC0348DD-3850-4A0B-B5F9-03161461FEBE}"/>
              </a:ext>
            </a:extLst>
          </p:cNvPr>
          <p:cNvSpPr txBox="1"/>
          <p:nvPr/>
        </p:nvSpPr>
        <p:spPr>
          <a:xfrm>
            <a:off x="1603510" y="3140766"/>
            <a:ext cx="428045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2200" b="1" dirty="0">
                <a:solidFill>
                  <a:srgbClr val="FF0000"/>
                </a:solidFill>
              </a:rPr>
              <a:t>ليس</a:t>
            </a:r>
            <a:r>
              <a:rPr lang="ar-AE" sz="2200" b="1" dirty="0">
                <a:solidFill>
                  <a:srgbClr val="002060"/>
                </a:solidFill>
              </a:rPr>
              <a:t>و</a:t>
            </a:r>
            <a:r>
              <a:rPr lang="ar-AE" sz="2200" b="1" dirty="0">
                <a:solidFill>
                  <a:srgbClr val="FF0000"/>
                </a:solidFill>
              </a:rPr>
              <a:t>ا سواءٌ</a:t>
            </a:r>
            <a:endParaRPr lang="en-US" sz="2200" b="1" dirty="0">
              <a:solidFill>
                <a:srgbClr val="FF0000"/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C31DB359-A1FB-4E48-A80A-B99D10209C84}"/>
              </a:ext>
            </a:extLst>
          </p:cNvPr>
          <p:cNvSpPr txBox="1"/>
          <p:nvPr/>
        </p:nvSpPr>
        <p:spPr>
          <a:xfrm>
            <a:off x="1610138" y="3538839"/>
            <a:ext cx="428045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2200" b="1" dirty="0">
                <a:solidFill>
                  <a:srgbClr val="FF0000"/>
                </a:solidFill>
              </a:rPr>
              <a:t>وما</a:t>
            </a:r>
            <a:r>
              <a:rPr lang="ar-AE" sz="2000" b="1" dirty="0">
                <a:solidFill>
                  <a:srgbClr val="FF0000"/>
                </a:solidFill>
              </a:rPr>
              <a:t> كان</a:t>
            </a:r>
            <a:r>
              <a:rPr lang="ar-AE" sz="2000" b="1" dirty="0">
                <a:solidFill>
                  <a:srgbClr val="002060"/>
                </a:solidFill>
              </a:rPr>
              <a:t>و</a:t>
            </a:r>
            <a:r>
              <a:rPr lang="ar-AE" sz="2000" b="1" dirty="0">
                <a:solidFill>
                  <a:srgbClr val="FF0000"/>
                </a:solidFill>
              </a:rPr>
              <a:t>ا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D9753B1-5AB2-4F41-9BA5-03774A8D7C5E}"/>
              </a:ext>
            </a:extLst>
          </p:cNvPr>
          <p:cNvSpPr txBox="1"/>
          <p:nvPr/>
        </p:nvSpPr>
        <p:spPr>
          <a:xfrm>
            <a:off x="5274367" y="5400769"/>
            <a:ext cx="428045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2200" b="1" dirty="0">
                <a:solidFill>
                  <a:srgbClr val="FF0000"/>
                </a:solidFill>
              </a:rPr>
              <a:t>ما قلتُ إلا الحق .</a:t>
            </a:r>
            <a:endParaRPr lang="en-US" sz="2200" b="1" dirty="0">
              <a:solidFill>
                <a:srgbClr val="FF0000"/>
              </a:solidFill>
            </a:endParaRP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A2F5E897-297D-4FB9-A958-57CA1339A7CB}"/>
              </a:ext>
            </a:extLst>
          </p:cNvPr>
          <p:cNvSpPr txBox="1"/>
          <p:nvPr/>
        </p:nvSpPr>
        <p:spPr>
          <a:xfrm>
            <a:off x="5433396" y="5692319"/>
            <a:ext cx="428045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2200" b="1" dirty="0">
                <a:solidFill>
                  <a:srgbClr val="FF0000"/>
                </a:solidFill>
              </a:rPr>
              <a:t>لقد كنتِ متميزة بين صديقاتك .</a:t>
            </a:r>
            <a:endParaRPr lang="en-US" sz="2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9786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31" grpId="0"/>
      <p:bldP spid="3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625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A screenshot of a cell phone&#10;&#10;Description automatically generated">
            <a:extLst>
              <a:ext uri="{FF2B5EF4-FFF2-40B4-BE49-F238E27FC236}">
                <a16:creationId xmlns:a16="http://schemas.microsoft.com/office/drawing/2014/main" id="{4DBE7C31-790D-4AC0-A877-378F5022DFA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012" y="466807"/>
            <a:ext cx="11237975" cy="5897880"/>
          </a:xfr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9AD53F83-2EBF-4832-BA04-6BDFC210B0DE}"/>
              </a:ext>
            </a:extLst>
          </p:cNvPr>
          <p:cNvSpPr txBox="1"/>
          <p:nvPr/>
        </p:nvSpPr>
        <p:spPr>
          <a:xfrm>
            <a:off x="5698435" y="2094350"/>
            <a:ext cx="47376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2400" b="1" dirty="0">
                <a:solidFill>
                  <a:srgbClr val="FF0000"/>
                </a:solidFill>
              </a:rPr>
              <a:t>أي أنها تكون في محل نصب أو في محل جر .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F7B7AD4-4314-4EAB-A451-B15D44FF37B9}"/>
              </a:ext>
            </a:extLst>
          </p:cNvPr>
          <p:cNvSpPr txBox="1"/>
          <p:nvPr/>
        </p:nvSpPr>
        <p:spPr>
          <a:xfrm>
            <a:off x="5247861" y="3200906"/>
            <a:ext cx="51683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2400" b="1" dirty="0">
                <a:solidFill>
                  <a:srgbClr val="FF0000"/>
                </a:solidFill>
              </a:rPr>
              <a:t>موقعان : مفعول به لفعل تام – اسم لحرف ناقص .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92A6F93-BFC0-4E25-AB11-71221042B1E8}"/>
              </a:ext>
            </a:extLst>
          </p:cNvPr>
          <p:cNvSpPr txBox="1"/>
          <p:nvPr/>
        </p:nvSpPr>
        <p:spPr>
          <a:xfrm>
            <a:off x="3485323" y="4459862"/>
            <a:ext cx="69176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2400" b="1" dirty="0">
                <a:solidFill>
                  <a:srgbClr val="FF0000"/>
                </a:solidFill>
              </a:rPr>
              <a:t>موقعان : في محل جر بحرف الجر  - مضافة إلى اسم قبلها .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938929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625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A screenshot of a cell phone&#10;&#10;Description automatically generated">
            <a:extLst>
              <a:ext uri="{FF2B5EF4-FFF2-40B4-BE49-F238E27FC236}">
                <a16:creationId xmlns:a16="http://schemas.microsoft.com/office/drawing/2014/main" id="{7735AAB9-8559-4AAE-8FFB-C985FB6A3B7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012" y="464236"/>
            <a:ext cx="11237976" cy="5897880"/>
          </a:xfrm>
        </p:spPr>
      </p:pic>
    </p:spTree>
    <p:extLst>
      <p:ext uri="{BB962C8B-B14F-4D97-AF65-F5344CB8AC3E}">
        <p14:creationId xmlns:p14="http://schemas.microsoft.com/office/powerpoint/2010/main" val="24660884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625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Content Placeholder 3" descr="A screenshot of a cell phone&#10;&#10;Description automatically generated">
            <a:extLst>
              <a:ext uri="{FF2B5EF4-FFF2-40B4-BE49-F238E27FC236}">
                <a16:creationId xmlns:a16="http://schemas.microsoft.com/office/drawing/2014/main" id="{AE188E7B-F9E7-486E-9BD1-EE34BFD001C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012" y="480060"/>
            <a:ext cx="11237976" cy="5897880"/>
          </a:xfr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1056456-242F-4C94-9227-8D7C26BBFFBB}"/>
              </a:ext>
            </a:extLst>
          </p:cNvPr>
          <p:cNvSpPr txBox="1"/>
          <p:nvPr/>
        </p:nvSpPr>
        <p:spPr>
          <a:xfrm>
            <a:off x="6387548" y="1723289"/>
            <a:ext cx="40485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2200" b="1" dirty="0">
                <a:solidFill>
                  <a:srgbClr val="FF0000"/>
                </a:solidFill>
              </a:rPr>
              <a:t>ومن الليل </a:t>
            </a:r>
            <a:r>
              <a:rPr lang="ar-AE" sz="2200" b="1" dirty="0">
                <a:solidFill>
                  <a:schemeClr val="accent1">
                    <a:lumMod val="50000"/>
                  </a:schemeClr>
                </a:solidFill>
              </a:rPr>
              <a:t>فسبحه</a:t>
            </a:r>
            <a:r>
              <a:rPr lang="ar-AE" sz="2200" b="1" dirty="0">
                <a:solidFill>
                  <a:srgbClr val="FF0000"/>
                </a:solidFill>
              </a:rPr>
              <a:t> وأدبار السجود</a:t>
            </a:r>
            <a:endParaRPr lang="en-US" sz="2200" b="1" dirty="0">
              <a:solidFill>
                <a:srgbClr val="FF000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9947602-53E3-4040-8713-10EC6D304F8E}"/>
              </a:ext>
            </a:extLst>
          </p:cNvPr>
          <p:cNvSpPr txBox="1"/>
          <p:nvPr/>
        </p:nvSpPr>
        <p:spPr>
          <a:xfrm>
            <a:off x="2140222" y="1729912"/>
            <a:ext cx="40485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2200" b="1" dirty="0">
                <a:solidFill>
                  <a:schemeClr val="accent1">
                    <a:lumMod val="50000"/>
                  </a:schemeClr>
                </a:solidFill>
              </a:rPr>
              <a:t>إنه </a:t>
            </a:r>
            <a:r>
              <a:rPr lang="ar-AE" sz="2200" b="1" dirty="0">
                <a:solidFill>
                  <a:srgbClr val="FF0000"/>
                </a:solidFill>
              </a:rPr>
              <a:t>من عبادنا المخلصين</a:t>
            </a:r>
            <a:endParaRPr lang="en-US" sz="2200" b="1" dirty="0">
              <a:solidFill>
                <a:srgbClr val="FF000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52F5065-1B74-4CD5-8B96-64179961C435}"/>
              </a:ext>
            </a:extLst>
          </p:cNvPr>
          <p:cNvSpPr txBox="1"/>
          <p:nvPr/>
        </p:nvSpPr>
        <p:spPr>
          <a:xfrm>
            <a:off x="6460434" y="4486369"/>
            <a:ext cx="40485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2200" b="1" dirty="0">
                <a:solidFill>
                  <a:srgbClr val="FF0000"/>
                </a:solidFill>
              </a:rPr>
              <a:t>إنه من </a:t>
            </a:r>
            <a:r>
              <a:rPr lang="ar-AE" sz="2200" b="1" dirty="0">
                <a:solidFill>
                  <a:schemeClr val="accent1">
                    <a:lumMod val="50000"/>
                  </a:schemeClr>
                </a:solidFill>
              </a:rPr>
              <a:t>عبادنا</a:t>
            </a:r>
            <a:r>
              <a:rPr lang="ar-AE" sz="2200" b="1" dirty="0">
                <a:solidFill>
                  <a:srgbClr val="FF0000"/>
                </a:solidFill>
              </a:rPr>
              <a:t> المخلصين</a:t>
            </a:r>
            <a:endParaRPr lang="en-US" sz="2200" b="1" dirty="0">
              <a:solidFill>
                <a:srgbClr val="FF0000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6CFDA25-A6EE-4F42-8193-1CCB5F8EFBC6}"/>
              </a:ext>
            </a:extLst>
          </p:cNvPr>
          <p:cNvSpPr txBox="1"/>
          <p:nvPr/>
        </p:nvSpPr>
        <p:spPr>
          <a:xfrm>
            <a:off x="2120345" y="2160606"/>
            <a:ext cx="40485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2200" b="1" dirty="0">
                <a:solidFill>
                  <a:srgbClr val="FF0000"/>
                </a:solidFill>
              </a:rPr>
              <a:t>قل </a:t>
            </a:r>
            <a:r>
              <a:rPr lang="ar-AE" sz="2200" b="1" dirty="0">
                <a:solidFill>
                  <a:schemeClr val="accent1">
                    <a:lumMod val="50000"/>
                  </a:schemeClr>
                </a:solidFill>
              </a:rPr>
              <a:t>إني</a:t>
            </a:r>
            <a:r>
              <a:rPr lang="ar-AE" sz="2200" b="1" dirty="0">
                <a:solidFill>
                  <a:srgbClr val="FF0000"/>
                </a:solidFill>
              </a:rPr>
              <a:t> لا أملك لكم نفعاً ولا ضراً .</a:t>
            </a:r>
            <a:endParaRPr lang="en-US" sz="2200" b="1" dirty="0">
              <a:solidFill>
                <a:srgbClr val="FF0000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3EAC141-FFE4-4879-B84A-BA3A7234C295}"/>
              </a:ext>
            </a:extLst>
          </p:cNvPr>
          <p:cNvSpPr txBox="1"/>
          <p:nvPr/>
        </p:nvSpPr>
        <p:spPr>
          <a:xfrm>
            <a:off x="6374294" y="2134103"/>
            <a:ext cx="40485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2200" b="1" dirty="0">
                <a:solidFill>
                  <a:srgbClr val="FF0000"/>
                </a:solidFill>
              </a:rPr>
              <a:t>إنما </a:t>
            </a:r>
            <a:r>
              <a:rPr lang="ar-AE" sz="2200" b="1" dirty="0">
                <a:solidFill>
                  <a:schemeClr val="accent1">
                    <a:lumMod val="50000"/>
                  </a:schemeClr>
                </a:solidFill>
              </a:rPr>
              <a:t>ينهاكم</a:t>
            </a:r>
            <a:r>
              <a:rPr lang="ar-AE" sz="2200" b="1" dirty="0">
                <a:solidFill>
                  <a:srgbClr val="FF0000"/>
                </a:solidFill>
              </a:rPr>
              <a:t> الله عن الذين </a:t>
            </a:r>
            <a:r>
              <a:rPr lang="ar-AE" sz="2200" b="1" dirty="0">
                <a:solidFill>
                  <a:schemeClr val="accent1">
                    <a:lumMod val="50000"/>
                  </a:schemeClr>
                </a:solidFill>
              </a:rPr>
              <a:t>قاتلوكم</a:t>
            </a:r>
            <a:r>
              <a:rPr lang="ar-AE" sz="2200" b="1" dirty="0">
                <a:solidFill>
                  <a:srgbClr val="FF0000"/>
                </a:solidFill>
              </a:rPr>
              <a:t> في الدين </a:t>
            </a:r>
            <a:endParaRPr lang="en-US" sz="2200" b="1" dirty="0">
              <a:solidFill>
                <a:srgbClr val="FF0000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DB43877-AA2E-43D2-9330-B5C9788765A7}"/>
              </a:ext>
            </a:extLst>
          </p:cNvPr>
          <p:cNvSpPr txBox="1"/>
          <p:nvPr/>
        </p:nvSpPr>
        <p:spPr>
          <a:xfrm>
            <a:off x="6361042" y="2624433"/>
            <a:ext cx="40485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2200" b="1" dirty="0">
                <a:solidFill>
                  <a:schemeClr val="accent1">
                    <a:lumMod val="50000"/>
                  </a:schemeClr>
                </a:solidFill>
              </a:rPr>
              <a:t>ادخلوها</a:t>
            </a:r>
            <a:r>
              <a:rPr lang="ar-AE" sz="2200" b="1" dirty="0">
                <a:solidFill>
                  <a:srgbClr val="FF0000"/>
                </a:solidFill>
              </a:rPr>
              <a:t> بسلام ذلك يوم الخلود</a:t>
            </a:r>
            <a:endParaRPr lang="en-US" sz="2200" b="1" dirty="0">
              <a:solidFill>
                <a:srgbClr val="FF0000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47ACF1BF-919C-4EAD-A56D-6A5CC1937A9D}"/>
              </a:ext>
            </a:extLst>
          </p:cNvPr>
          <p:cNvSpPr txBox="1"/>
          <p:nvPr/>
        </p:nvSpPr>
        <p:spPr>
          <a:xfrm>
            <a:off x="6168885" y="4970071"/>
            <a:ext cx="4393098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1900" b="1" dirty="0">
                <a:solidFill>
                  <a:srgbClr val="FF0000"/>
                </a:solidFill>
              </a:rPr>
              <a:t>قل إن </a:t>
            </a:r>
            <a:r>
              <a:rPr lang="ar-AE" sz="1900" b="1" dirty="0">
                <a:solidFill>
                  <a:schemeClr val="accent1">
                    <a:lumMod val="50000"/>
                  </a:schemeClr>
                </a:solidFill>
              </a:rPr>
              <a:t>صلاتي ونسكي ومحياي ومماتي </a:t>
            </a:r>
            <a:r>
              <a:rPr lang="ar-AE" sz="1900" b="1" dirty="0">
                <a:solidFill>
                  <a:srgbClr val="FF0000"/>
                </a:solidFill>
              </a:rPr>
              <a:t>لله رب العالمين</a:t>
            </a:r>
            <a:endParaRPr lang="en-US" sz="1900" b="1" dirty="0">
              <a:solidFill>
                <a:srgbClr val="FF0000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FB62214-AB7B-4CC3-88C9-927B76E2ABFE}"/>
              </a:ext>
            </a:extLst>
          </p:cNvPr>
          <p:cNvSpPr txBox="1"/>
          <p:nvPr/>
        </p:nvSpPr>
        <p:spPr>
          <a:xfrm>
            <a:off x="6453809" y="5407394"/>
            <a:ext cx="40485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2200" b="1" dirty="0">
                <a:solidFill>
                  <a:srgbClr val="FF0000"/>
                </a:solidFill>
              </a:rPr>
              <a:t>لهم ما يشاؤون فيها </a:t>
            </a:r>
            <a:r>
              <a:rPr lang="ar-AE" sz="2200" b="1" dirty="0">
                <a:solidFill>
                  <a:schemeClr val="accent1">
                    <a:lumMod val="50000"/>
                  </a:schemeClr>
                </a:solidFill>
              </a:rPr>
              <a:t>ولدينا</a:t>
            </a:r>
            <a:r>
              <a:rPr lang="ar-AE" sz="2200" b="1" dirty="0">
                <a:solidFill>
                  <a:srgbClr val="FF0000"/>
                </a:solidFill>
              </a:rPr>
              <a:t> مزيد </a:t>
            </a:r>
            <a:endParaRPr lang="en-US" sz="2200" b="1" dirty="0">
              <a:solidFill>
                <a:srgbClr val="FF0000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A23285CC-1FDF-41F0-95D6-9E6468443CBE}"/>
              </a:ext>
            </a:extLst>
          </p:cNvPr>
          <p:cNvSpPr txBox="1"/>
          <p:nvPr/>
        </p:nvSpPr>
        <p:spPr>
          <a:xfrm>
            <a:off x="821635" y="4505857"/>
            <a:ext cx="55129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2000" b="1" dirty="0">
                <a:solidFill>
                  <a:srgbClr val="FF0000"/>
                </a:solidFill>
              </a:rPr>
              <a:t>صراط الذين أنعمت </a:t>
            </a:r>
            <a:r>
              <a:rPr lang="ar-AE" sz="2000" b="1" dirty="0">
                <a:solidFill>
                  <a:srgbClr val="002060"/>
                </a:solidFill>
              </a:rPr>
              <a:t>عليهم</a:t>
            </a:r>
            <a:r>
              <a:rPr lang="ar-AE" sz="2000" b="1" dirty="0">
                <a:solidFill>
                  <a:srgbClr val="FF0000"/>
                </a:solidFill>
              </a:rPr>
              <a:t> غير المغضوب </a:t>
            </a:r>
            <a:r>
              <a:rPr lang="ar-AE" sz="2000" b="1" dirty="0">
                <a:solidFill>
                  <a:srgbClr val="002060"/>
                </a:solidFill>
              </a:rPr>
              <a:t>عليهم</a:t>
            </a:r>
            <a:r>
              <a:rPr lang="ar-AE" sz="2000" b="1" dirty="0">
                <a:solidFill>
                  <a:srgbClr val="FF0000"/>
                </a:solidFill>
              </a:rPr>
              <a:t> ولا الضالين .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6B2491F-A8B0-4674-ADFA-1449C0341F53}"/>
              </a:ext>
            </a:extLst>
          </p:cNvPr>
          <p:cNvSpPr txBox="1"/>
          <p:nvPr/>
        </p:nvSpPr>
        <p:spPr>
          <a:xfrm>
            <a:off x="2179981" y="4963443"/>
            <a:ext cx="40485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2200" b="1" dirty="0">
                <a:solidFill>
                  <a:srgbClr val="FF0000"/>
                </a:solidFill>
              </a:rPr>
              <a:t>قل إني لا أملك </a:t>
            </a:r>
            <a:r>
              <a:rPr lang="ar-AE" sz="2200" b="1" dirty="0">
                <a:solidFill>
                  <a:schemeClr val="accent1">
                    <a:lumMod val="50000"/>
                  </a:schemeClr>
                </a:solidFill>
              </a:rPr>
              <a:t>لكم</a:t>
            </a:r>
            <a:r>
              <a:rPr lang="ar-AE" sz="2200" b="1" dirty="0">
                <a:solidFill>
                  <a:srgbClr val="FF0000"/>
                </a:solidFill>
              </a:rPr>
              <a:t> نفعاً ولا ضراً .</a:t>
            </a:r>
            <a:endParaRPr lang="en-US" sz="2200" b="1" dirty="0">
              <a:solidFill>
                <a:srgbClr val="FF0000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5161449-E6B4-49CB-A6CE-F60C7860807E}"/>
              </a:ext>
            </a:extLst>
          </p:cNvPr>
          <p:cNvSpPr txBox="1"/>
          <p:nvPr/>
        </p:nvSpPr>
        <p:spPr>
          <a:xfrm>
            <a:off x="2153474" y="5361009"/>
            <a:ext cx="40485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2200" b="1" dirty="0">
                <a:solidFill>
                  <a:schemeClr val="accent1">
                    <a:lumMod val="50000"/>
                  </a:schemeClr>
                </a:solidFill>
              </a:rPr>
              <a:t>لهم</a:t>
            </a:r>
            <a:r>
              <a:rPr lang="ar-AE" sz="2200" b="1" dirty="0">
                <a:solidFill>
                  <a:srgbClr val="FF0000"/>
                </a:solidFill>
              </a:rPr>
              <a:t> ما يشاؤون </a:t>
            </a:r>
            <a:r>
              <a:rPr lang="ar-AE" sz="2200" b="1" dirty="0">
                <a:solidFill>
                  <a:schemeClr val="accent1">
                    <a:lumMod val="50000"/>
                  </a:schemeClr>
                </a:solidFill>
              </a:rPr>
              <a:t>فيها</a:t>
            </a:r>
            <a:r>
              <a:rPr lang="ar-AE" sz="2200" b="1" dirty="0">
                <a:solidFill>
                  <a:srgbClr val="FF0000"/>
                </a:solidFill>
              </a:rPr>
              <a:t> ولدينا مزيد </a:t>
            </a:r>
            <a:endParaRPr lang="en-US" sz="2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968707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1" grpId="0"/>
      <p:bldP spid="13" grpId="0"/>
      <p:bldP spid="15" grpId="0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625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Content Placeholder 3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id="{689258FB-D618-4356-9A86-EB68CD7508C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012" y="480060"/>
            <a:ext cx="11237976" cy="5897880"/>
          </a:xfr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354F863-CDB8-4F49-9981-6B1CB515F0DB}"/>
              </a:ext>
            </a:extLst>
          </p:cNvPr>
          <p:cNvSpPr txBox="1"/>
          <p:nvPr/>
        </p:nvSpPr>
        <p:spPr>
          <a:xfrm>
            <a:off x="6453809" y="2226872"/>
            <a:ext cx="381662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2600" b="1" dirty="0">
                <a:solidFill>
                  <a:srgbClr val="FF0000"/>
                </a:solidFill>
              </a:rPr>
              <a:t>لقد حذرتُ</a:t>
            </a:r>
            <a:r>
              <a:rPr lang="ar-AE" sz="2600" b="1" dirty="0">
                <a:solidFill>
                  <a:srgbClr val="002060"/>
                </a:solidFill>
              </a:rPr>
              <a:t>ك</a:t>
            </a:r>
            <a:r>
              <a:rPr lang="ar-AE" sz="2600" b="1" dirty="0">
                <a:solidFill>
                  <a:srgbClr val="FF0000"/>
                </a:solidFill>
              </a:rPr>
              <a:t> كثيرا .</a:t>
            </a:r>
            <a:endParaRPr lang="en-US" sz="2600" b="1" dirty="0">
              <a:solidFill>
                <a:srgbClr val="FF000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41F1084-3007-4866-A021-F0A91E078AEB}"/>
              </a:ext>
            </a:extLst>
          </p:cNvPr>
          <p:cNvSpPr txBox="1"/>
          <p:nvPr/>
        </p:nvSpPr>
        <p:spPr>
          <a:xfrm>
            <a:off x="6394175" y="3108144"/>
            <a:ext cx="388288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2600" b="1" dirty="0">
                <a:solidFill>
                  <a:srgbClr val="FF0000"/>
                </a:solidFill>
              </a:rPr>
              <a:t>إن</a:t>
            </a:r>
            <a:r>
              <a:rPr lang="ar-AE" sz="2600" b="1" dirty="0">
                <a:solidFill>
                  <a:srgbClr val="002060"/>
                </a:solidFill>
              </a:rPr>
              <a:t>ك</a:t>
            </a:r>
            <a:r>
              <a:rPr lang="ar-AE" sz="2600" b="1" dirty="0">
                <a:solidFill>
                  <a:srgbClr val="FF0000"/>
                </a:solidFill>
              </a:rPr>
              <a:t> ذو منطق عظيم .</a:t>
            </a:r>
            <a:endParaRPr lang="en-US" sz="2600" b="1" dirty="0">
              <a:solidFill>
                <a:srgbClr val="FF000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F2D5456-19E0-4914-B933-7F0B30AF85F1}"/>
              </a:ext>
            </a:extLst>
          </p:cNvPr>
          <p:cNvSpPr txBox="1"/>
          <p:nvPr/>
        </p:nvSpPr>
        <p:spPr>
          <a:xfrm>
            <a:off x="6400803" y="4015918"/>
            <a:ext cx="388288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2600" b="1" dirty="0">
                <a:solidFill>
                  <a:srgbClr val="FF0000"/>
                </a:solidFill>
              </a:rPr>
              <a:t>أخو</a:t>
            </a:r>
            <a:r>
              <a:rPr lang="ar-AE" sz="2600" b="1" dirty="0">
                <a:solidFill>
                  <a:srgbClr val="002060"/>
                </a:solidFill>
              </a:rPr>
              <a:t>ك</a:t>
            </a:r>
            <a:r>
              <a:rPr lang="ar-AE" sz="2600" b="1" dirty="0">
                <a:solidFill>
                  <a:srgbClr val="FF0000"/>
                </a:solidFill>
              </a:rPr>
              <a:t> رجل فاضل .</a:t>
            </a:r>
            <a:endParaRPr lang="en-US" sz="2600" b="1" dirty="0">
              <a:solidFill>
                <a:srgbClr val="FF0000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29C39B4-C753-4A16-8052-FE1AB79D0B04}"/>
              </a:ext>
            </a:extLst>
          </p:cNvPr>
          <p:cNvSpPr txBox="1"/>
          <p:nvPr/>
        </p:nvSpPr>
        <p:spPr>
          <a:xfrm>
            <a:off x="6387551" y="4903812"/>
            <a:ext cx="388288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2600" b="1" dirty="0">
                <a:solidFill>
                  <a:srgbClr val="FF0000"/>
                </a:solidFill>
              </a:rPr>
              <a:t>تعلمت من</a:t>
            </a:r>
            <a:r>
              <a:rPr lang="ar-AE" sz="2600" b="1" dirty="0">
                <a:solidFill>
                  <a:srgbClr val="002060"/>
                </a:solidFill>
              </a:rPr>
              <a:t>ك</a:t>
            </a:r>
            <a:r>
              <a:rPr lang="ar-AE" sz="2600" b="1" dirty="0">
                <a:solidFill>
                  <a:srgbClr val="FF0000"/>
                </a:solidFill>
              </a:rPr>
              <a:t> الكثير من الفضائل .</a:t>
            </a:r>
            <a:endParaRPr lang="en-US" sz="2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662559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625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Content Placeholder 3" descr="A screenshot of a cell phone&#10;&#10;Description automatically generated">
            <a:extLst>
              <a:ext uri="{FF2B5EF4-FFF2-40B4-BE49-F238E27FC236}">
                <a16:creationId xmlns:a16="http://schemas.microsoft.com/office/drawing/2014/main" id="{50E03A83-C795-4B12-8692-B4D525921EB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012" y="480059"/>
            <a:ext cx="11237975" cy="5897879"/>
          </a:xfr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D6D69CCC-C7DC-420C-A12A-95D07C239E42}"/>
              </a:ext>
            </a:extLst>
          </p:cNvPr>
          <p:cNvSpPr txBox="1"/>
          <p:nvPr/>
        </p:nvSpPr>
        <p:spPr>
          <a:xfrm>
            <a:off x="7043533" y="1902197"/>
            <a:ext cx="370398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2600" b="1" dirty="0">
                <a:solidFill>
                  <a:srgbClr val="FF0000"/>
                </a:solidFill>
              </a:rPr>
              <a:t>نا المتكلمين .</a:t>
            </a:r>
            <a:endParaRPr lang="en-US" sz="2600" b="1" dirty="0">
              <a:solidFill>
                <a:srgbClr val="FF000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2A2CE1F-6118-4864-80BB-A45C1A887146}"/>
              </a:ext>
            </a:extLst>
          </p:cNvPr>
          <p:cNvSpPr txBox="1"/>
          <p:nvPr/>
        </p:nvSpPr>
        <p:spPr>
          <a:xfrm>
            <a:off x="5579166" y="2584684"/>
            <a:ext cx="516835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2600" b="1" dirty="0">
                <a:solidFill>
                  <a:srgbClr val="FF0000"/>
                </a:solidFill>
              </a:rPr>
              <a:t>لأنه يقع في محل ( رفع – نصب – جر ) .</a:t>
            </a:r>
            <a:endParaRPr lang="en-US" sz="2600" b="1" dirty="0">
              <a:solidFill>
                <a:srgbClr val="FF000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4F7028E-153C-45F3-B1DC-8A9003FD66F1}"/>
              </a:ext>
            </a:extLst>
          </p:cNvPr>
          <p:cNvSpPr txBox="1"/>
          <p:nvPr/>
        </p:nvSpPr>
        <p:spPr>
          <a:xfrm>
            <a:off x="5870714" y="3565343"/>
            <a:ext cx="485692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2600" b="1" dirty="0">
                <a:solidFill>
                  <a:srgbClr val="FF0000"/>
                </a:solidFill>
              </a:rPr>
              <a:t>فاعل لفعل تام – اسم لفعل ناسخ .</a:t>
            </a:r>
            <a:endParaRPr lang="en-US" sz="2600" b="1" dirty="0">
              <a:solidFill>
                <a:srgbClr val="FF0000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DBB2850-E036-4B7C-A943-966984A0518D}"/>
              </a:ext>
            </a:extLst>
          </p:cNvPr>
          <p:cNvSpPr txBox="1"/>
          <p:nvPr/>
        </p:nvSpPr>
        <p:spPr>
          <a:xfrm>
            <a:off x="5850838" y="4327344"/>
            <a:ext cx="487680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2600" b="1" dirty="0">
                <a:solidFill>
                  <a:srgbClr val="FF0000"/>
                </a:solidFill>
              </a:rPr>
              <a:t>مفعول به لفعل تام – اسم لحرف ناسخ .</a:t>
            </a:r>
            <a:endParaRPr lang="en-US" sz="2600" b="1" dirty="0">
              <a:solidFill>
                <a:srgbClr val="FF000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F2CE29F-FED0-4EA4-8468-ED18AFB65782}"/>
              </a:ext>
            </a:extLst>
          </p:cNvPr>
          <p:cNvSpPr txBox="1"/>
          <p:nvPr/>
        </p:nvSpPr>
        <p:spPr>
          <a:xfrm>
            <a:off x="5155096" y="4976698"/>
            <a:ext cx="554604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2600" b="1" dirty="0">
                <a:solidFill>
                  <a:srgbClr val="FF0000"/>
                </a:solidFill>
              </a:rPr>
              <a:t>إذا سُبِقَ بحرف الجر – إذا كان مضافاً إليه.</a:t>
            </a:r>
            <a:endParaRPr lang="en-US" sz="2600" b="1" dirty="0">
              <a:solidFill>
                <a:srgbClr val="FF0000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9919DD4-0F5A-4B02-A9E3-F08578E43FDA}"/>
              </a:ext>
            </a:extLst>
          </p:cNvPr>
          <p:cNvSpPr txBox="1"/>
          <p:nvPr/>
        </p:nvSpPr>
        <p:spPr>
          <a:xfrm>
            <a:off x="3962400" y="5652563"/>
            <a:ext cx="673873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2600" b="1" dirty="0">
                <a:solidFill>
                  <a:srgbClr val="FF0000"/>
                </a:solidFill>
              </a:rPr>
              <a:t>أن الضمير ( نا المتكلمين ) يأتي على ثلاث حالات إعرابية .</a:t>
            </a:r>
            <a:endParaRPr lang="en-US" sz="2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687766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625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Content Placeholder 3" descr="A screenshot of a cell phone&#10;&#10;Description automatically generated">
            <a:extLst>
              <a:ext uri="{FF2B5EF4-FFF2-40B4-BE49-F238E27FC236}">
                <a16:creationId xmlns:a16="http://schemas.microsoft.com/office/drawing/2014/main" id="{7426FA2D-A24A-4020-A910-64766E29C68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012" y="480060"/>
            <a:ext cx="11237975" cy="5897879"/>
          </a:xfrm>
        </p:spPr>
      </p:pic>
    </p:spTree>
    <p:extLst>
      <p:ext uri="{BB962C8B-B14F-4D97-AF65-F5344CB8AC3E}">
        <p14:creationId xmlns:p14="http://schemas.microsoft.com/office/powerpoint/2010/main" val="2730545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625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Content Placeholder 3" descr="A screenshot of a cell phone&#10;&#10;Description automatically generated">
            <a:extLst>
              <a:ext uri="{FF2B5EF4-FFF2-40B4-BE49-F238E27FC236}">
                <a16:creationId xmlns:a16="http://schemas.microsoft.com/office/drawing/2014/main" id="{85CE3B8A-11D0-4C08-BE33-34A3A34409D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012" y="480060"/>
            <a:ext cx="11237976" cy="5897879"/>
          </a:xfr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DE3E2AB-E11A-4D87-94A3-2EAB06CACBE1}"/>
              </a:ext>
            </a:extLst>
          </p:cNvPr>
          <p:cNvSpPr txBox="1"/>
          <p:nvPr/>
        </p:nvSpPr>
        <p:spPr>
          <a:xfrm>
            <a:off x="6480312" y="1484751"/>
            <a:ext cx="447923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2200" b="1" dirty="0">
                <a:solidFill>
                  <a:srgbClr val="FF0000"/>
                </a:solidFill>
              </a:rPr>
              <a:t>نسينا - أخطأنا</a:t>
            </a:r>
            <a:endParaRPr lang="en-US" sz="2200" b="1" dirty="0">
              <a:solidFill>
                <a:srgbClr val="FF000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AB69832-5092-46AF-A547-9A1920EC7A57}"/>
              </a:ext>
            </a:extLst>
          </p:cNvPr>
          <p:cNvSpPr txBox="1"/>
          <p:nvPr/>
        </p:nvSpPr>
        <p:spPr>
          <a:xfrm>
            <a:off x="6420675" y="2988871"/>
            <a:ext cx="447923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2200" b="1" dirty="0">
                <a:solidFill>
                  <a:srgbClr val="FF0000"/>
                </a:solidFill>
              </a:rPr>
              <a:t>لا تؤاخذنا – تحمِّلنا – ارحمنا – فانصرنا </a:t>
            </a:r>
            <a:endParaRPr lang="en-US" sz="2200" b="1" dirty="0">
              <a:solidFill>
                <a:srgbClr val="FF000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1E7BB90-EE74-4A2F-8E39-5384DD37B730}"/>
              </a:ext>
            </a:extLst>
          </p:cNvPr>
          <p:cNvSpPr txBox="1"/>
          <p:nvPr/>
        </p:nvSpPr>
        <p:spPr>
          <a:xfrm>
            <a:off x="6420677" y="4579134"/>
            <a:ext cx="447923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2200" b="1" dirty="0">
                <a:solidFill>
                  <a:srgbClr val="FF0000"/>
                </a:solidFill>
              </a:rPr>
              <a:t>ربّنا – قبلنا –مولانا .</a:t>
            </a:r>
            <a:endParaRPr lang="en-US" sz="2200" b="1" dirty="0">
              <a:solidFill>
                <a:srgbClr val="FF0000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DFF94C7-C58F-4F60-86B6-5DE13C80BDA9}"/>
              </a:ext>
            </a:extLst>
          </p:cNvPr>
          <p:cNvSpPr txBox="1"/>
          <p:nvPr/>
        </p:nvSpPr>
        <p:spPr>
          <a:xfrm>
            <a:off x="1875181" y="1544387"/>
            <a:ext cx="434671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2200" b="1" dirty="0">
                <a:solidFill>
                  <a:srgbClr val="FF0000"/>
                </a:solidFill>
              </a:rPr>
              <a:t>سبحان الذي سخر لنا هذا وما </a:t>
            </a:r>
            <a:r>
              <a:rPr lang="ar-AE" sz="2200" b="1" dirty="0">
                <a:solidFill>
                  <a:schemeClr val="tx2"/>
                </a:solidFill>
              </a:rPr>
              <a:t>كنا</a:t>
            </a:r>
            <a:r>
              <a:rPr lang="ar-AE" sz="2200" b="1" dirty="0">
                <a:solidFill>
                  <a:srgbClr val="FF0000"/>
                </a:solidFill>
              </a:rPr>
              <a:t> له مقرنين .</a:t>
            </a:r>
            <a:endParaRPr lang="en-US" sz="2200" b="1" dirty="0">
              <a:solidFill>
                <a:srgbClr val="FF000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5EBF35DA-03C9-49C3-A0E7-B8403A597A41}"/>
              </a:ext>
            </a:extLst>
          </p:cNvPr>
          <p:cNvSpPr txBox="1"/>
          <p:nvPr/>
        </p:nvSpPr>
        <p:spPr>
          <a:xfrm>
            <a:off x="1782413" y="3002125"/>
            <a:ext cx="447923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2200" b="1" dirty="0">
                <a:solidFill>
                  <a:schemeClr val="tx2"/>
                </a:solidFill>
              </a:rPr>
              <a:t>إننا </a:t>
            </a:r>
            <a:r>
              <a:rPr lang="ar-AE" sz="2200" b="1" dirty="0">
                <a:solidFill>
                  <a:srgbClr val="FF0000"/>
                </a:solidFill>
              </a:rPr>
              <a:t>نخاف أن يفرط علينا أو أن يطغى .</a:t>
            </a:r>
            <a:endParaRPr lang="en-US" sz="2200" b="1" dirty="0">
              <a:solidFill>
                <a:srgbClr val="FF0000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8DB9F8E-79DE-4110-95F2-E71218AEB200}"/>
              </a:ext>
            </a:extLst>
          </p:cNvPr>
          <p:cNvSpPr txBox="1"/>
          <p:nvPr/>
        </p:nvSpPr>
        <p:spPr>
          <a:xfrm>
            <a:off x="1060175" y="4552630"/>
            <a:ext cx="524123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2200" b="1" dirty="0">
                <a:solidFill>
                  <a:srgbClr val="FF0000"/>
                </a:solidFill>
              </a:rPr>
              <a:t>ربنا ولا تحملنا ما لا طاقة </a:t>
            </a:r>
            <a:r>
              <a:rPr lang="ar-AE" sz="2200" b="1" dirty="0">
                <a:solidFill>
                  <a:schemeClr val="tx2"/>
                </a:solidFill>
              </a:rPr>
              <a:t>لنا</a:t>
            </a:r>
            <a:r>
              <a:rPr lang="ar-AE" sz="2200" b="1" dirty="0">
                <a:solidFill>
                  <a:srgbClr val="FF0000"/>
                </a:solidFill>
              </a:rPr>
              <a:t> </a:t>
            </a:r>
            <a:r>
              <a:rPr lang="ar-AE" sz="2200" b="1" dirty="0">
                <a:solidFill>
                  <a:srgbClr val="002060"/>
                </a:solidFill>
              </a:rPr>
              <a:t>به</a:t>
            </a:r>
            <a:r>
              <a:rPr lang="ar-AE" sz="2200" b="1" dirty="0">
                <a:solidFill>
                  <a:srgbClr val="FF0000"/>
                </a:solidFill>
              </a:rPr>
              <a:t> واعف </a:t>
            </a:r>
            <a:r>
              <a:rPr lang="ar-AE" sz="2200" b="1" dirty="0">
                <a:solidFill>
                  <a:schemeClr val="tx2"/>
                </a:solidFill>
              </a:rPr>
              <a:t>عنا</a:t>
            </a:r>
            <a:r>
              <a:rPr lang="ar-AE" sz="2200" b="1" dirty="0">
                <a:solidFill>
                  <a:srgbClr val="FF0000"/>
                </a:solidFill>
              </a:rPr>
              <a:t> واغفر </a:t>
            </a:r>
            <a:r>
              <a:rPr lang="ar-AE" sz="2200" b="1" dirty="0">
                <a:solidFill>
                  <a:schemeClr val="tx2"/>
                </a:solidFill>
              </a:rPr>
              <a:t>لنا</a:t>
            </a:r>
            <a:r>
              <a:rPr lang="ar-AE" sz="2200" b="1" dirty="0">
                <a:solidFill>
                  <a:srgbClr val="FF0000"/>
                </a:solidFill>
              </a:rPr>
              <a:t> </a:t>
            </a:r>
            <a:endParaRPr lang="en-US" sz="2200" b="1" dirty="0">
              <a:solidFill>
                <a:srgbClr val="FF0000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F6F4C91A-AC79-4F3D-B3BB-8B02276B01E7}"/>
              </a:ext>
            </a:extLst>
          </p:cNvPr>
          <p:cNvSpPr txBox="1"/>
          <p:nvPr/>
        </p:nvSpPr>
        <p:spPr>
          <a:xfrm>
            <a:off x="1828794" y="4890559"/>
            <a:ext cx="4479239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2200" b="1" dirty="0">
                <a:solidFill>
                  <a:srgbClr val="FF0000"/>
                </a:solidFill>
              </a:rPr>
              <a:t>إننا</a:t>
            </a:r>
            <a:r>
              <a:rPr lang="ar-AE" sz="2200" b="1" dirty="0">
                <a:solidFill>
                  <a:schemeClr val="tx2"/>
                </a:solidFill>
              </a:rPr>
              <a:t> </a:t>
            </a:r>
            <a:r>
              <a:rPr lang="ar-AE" sz="2200" b="1" dirty="0">
                <a:solidFill>
                  <a:srgbClr val="FF0000"/>
                </a:solidFill>
              </a:rPr>
              <a:t>نخاف أن يفرط </a:t>
            </a:r>
            <a:r>
              <a:rPr lang="ar-AE" sz="2200" b="1" dirty="0">
                <a:solidFill>
                  <a:schemeClr val="tx2"/>
                </a:solidFill>
              </a:rPr>
              <a:t>علينا</a:t>
            </a:r>
            <a:r>
              <a:rPr lang="ar-AE" sz="2200" b="1" dirty="0">
                <a:solidFill>
                  <a:srgbClr val="FF0000"/>
                </a:solidFill>
              </a:rPr>
              <a:t> أو أن يطغى .</a:t>
            </a:r>
            <a:endParaRPr lang="en-US" sz="2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864510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3" grpId="0"/>
      <p:bldP spid="1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625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Content Placeholder 3" descr="A screenshot of a cell phone&#10;&#10;Description automatically generated">
            <a:extLst>
              <a:ext uri="{FF2B5EF4-FFF2-40B4-BE49-F238E27FC236}">
                <a16:creationId xmlns:a16="http://schemas.microsoft.com/office/drawing/2014/main" id="{2E9D0B65-561D-493C-9AEF-F6121584168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012" y="466808"/>
            <a:ext cx="11237976" cy="5897880"/>
          </a:xfr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6A6B80F5-6597-48A3-AB86-F5924727DF5A}"/>
              </a:ext>
            </a:extLst>
          </p:cNvPr>
          <p:cNvSpPr txBox="1"/>
          <p:nvPr/>
        </p:nvSpPr>
        <p:spPr>
          <a:xfrm>
            <a:off x="5731563" y="1676909"/>
            <a:ext cx="447923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2600" b="1" dirty="0">
                <a:solidFill>
                  <a:srgbClr val="FF0000"/>
                </a:solidFill>
              </a:rPr>
              <a:t>توجه</a:t>
            </a:r>
            <a:r>
              <a:rPr lang="ar-AE" sz="2600" b="1" dirty="0">
                <a:solidFill>
                  <a:srgbClr val="002060"/>
                </a:solidFill>
              </a:rPr>
              <a:t>نا</a:t>
            </a:r>
            <a:r>
              <a:rPr lang="ar-AE" sz="2600" b="1" dirty="0">
                <a:solidFill>
                  <a:srgbClr val="FF0000"/>
                </a:solidFill>
              </a:rPr>
              <a:t> إلى الله داعين أن يوفقنا .</a:t>
            </a:r>
            <a:endParaRPr lang="en-US" sz="2600" b="1" dirty="0">
              <a:solidFill>
                <a:srgbClr val="FF000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F1606B5-49C0-408F-A636-B6CFD6B74FBE}"/>
              </a:ext>
            </a:extLst>
          </p:cNvPr>
          <p:cNvSpPr txBox="1"/>
          <p:nvPr/>
        </p:nvSpPr>
        <p:spPr>
          <a:xfrm>
            <a:off x="5764695" y="2293134"/>
            <a:ext cx="447923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2600" b="1" dirty="0">
                <a:solidFill>
                  <a:srgbClr val="FF0000"/>
                </a:solidFill>
              </a:rPr>
              <a:t>ك</a:t>
            </a:r>
            <a:r>
              <a:rPr lang="ar-AE" sz="2600" b="1" dirty="0">
                <a:solidFill>
                  <a:srgbClr val="002060"/>
                </a:solidFill>
              </a:rPr>
              <a:t>نا</a:t>
            </a:r>
            <a:r>
              <a:rPr lang="ar-AE" sz="2600" b="1" dirty="0">
                <a:solidFill>
                  <a:srgbClr val="FF0000"/>
                </a:solidFill>
              </a:rPr>
              <a:t> بجانب صديقنا محمد في شدته .</a:t>
            </a:r>
            <a:endParaRPr lang="en-US" sz="2600" b="1" dirty="0">
              <a:solidFill>
                <a:srgbClr val="FF0000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6C2D770-E6F9-4DFA-AF14-AC3DAFF0E27C}"/>
              </a:ext>
            </a:extLst>
          </p:cNvPr>
          <p:cNvSpPr txBox="1"/>
          <p:nvPr/>
        </p:nvSpPr>
        <p:spPr>
          <a:xfrm>
            <a:off x="5764695" y="3035257"/>
            <a:ext cx="447923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2600" b="1" dirty="0">
                <a:solidFill>
                  <a:srgbClr val="FF0000"/>
                </a:solidFill>
              </a:rPr>
              <a:t>كافأَ</a:t>
            </a:r>
            <a:r>
              <a:rPr lang="ar-AE" sz="2600" b="1" dirty="0">
                <a:solidFill>
                  <a:srgbClr val="002060"/>
                </a:solidFill>
              </a:rPr>
              <a:t>نا</a:t>
            </a:r>
            <a:r>
              <a:rPr lang="ar-AE" sz="2600" b="1" dirty="0">
                <a:solidFill>
                  <a:srgbClr val="FF0000"/>
                </a:solidFill>
              </a:rPr>
              <a:t> المعلمُ .</a:t>
            </a:r>
            <a:endParaRPr lang="en-US" sz="2600" b="1" dirty="0">
              <a:solidFill>
                <a:srgbClr val="FF000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410C53B-B50E-4862-B070-0EED7CB1F9EF}"/>
              </a:ext>
            </a:extLst>
          </p:cNvPr>
          <p:cNvSpPr txBox="1"/>
          <p:nvPr/>
        </p:nvSpPr>
        <p:spPr>
          <a:xfrm>
            <a:off x="5751443" y="3764125"/>
            <a:ext cx="447923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2600" b="1" dirty="0">
                <a:solidFill>
                  <a:srgbClr val="FF0000"/>
                </a:solidFill>
              </a:rPr>
              <a:t>إن</a:t>
            </a:r>
            <a:r>
              <a:rPr lang="ar-AE" sz="2600" b="1" dirty="0">
                <a:solidFill>
                  <a:srgbClr val="002060"/>
                </a:solidFill>
              </a:rPr>
              <a:t>نا</a:t>
            </a:r>
            <a:r>
              <a:rPr lang="ar-AE" sz="2600" b="1" dirty="0">
                <a:solidFill>
                  <a:srgbClr val="FF0000"/>
                </a:solidFill>
              </a:rPr>
              <a:t> نحترم معلمينا .</a:t>
            </a:r>
            <a:endParaRPr lang="en-US" sz="2600" b="1" dirty="0">
              <a:solidFill>
                <a:srgbClr val="FF0000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2578197-349D-4A3F-908B-62B17C7F78D4}"/>
              </a:ext>
            </a:extLst>
          </p:cNvPr>
          <p:cNvSpPr txBox="1"/>
          <p:nvPr/>
        </p:nvSpPr>
        <p:spPr>
          <a:xfrm>
            <a:off x="5751443" y="4492999"/>
            <a:ext cx="447923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2600" b="1" dirty="0">
                <a:solidFill>
                  <a:srgbClr val="FF0000"/>
                </a:solidFill>
              </a:rPr>
              <a:t>أصدقاؤ</a:t>
            </a:r>
            <a:r>
              <a:rPr lang="ar-AE" sz="2600" b="1" dirty="0">
                <a:solidFill>
                  <a:srgbClr val="002060"/>
                </a:solidFill>
              </a:rPr>
              <a:t>نا</a:t>
            </a:r>
            <a:r>
              <a:rPr lang="ar-AE" sz="2600" b="1" dirty="0">
                <a:solidFill>
                  <a:srgbClr val="FF0000"/>
                </a:solidFill>
              </a:rPr>
              <a:t> أوفياء .</a:t>
            </a:r>
            <a:endParaRPr lang="en-US" sz="2600" b="1" dirty="0">
              <a:solidFill>
                <a:srgbClr val="FF0000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5078DF0-F78B-4646-8218-90AC6957E90D}"/>
              </a:ext>
            </a:extLst>
          </p:cNvPr>
          <p:cNvSpPr txBox="1"/>
          <p:nvPr/>
        </p:nvSpPr>
        <p:spPr>
          <a:xfrm>
            <a:off x="5738191" y="5208619"/>
            <a:ext cx="447923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2600" b="1" dirty="0">
                <a:solidFill>
                  <a:srgbClr val="FF0000"/>
                </a:solidFill>
              </a:rPr>
              <a:t>قدم ل</a:t>
            </a:r>
            <a:r>
              <a:rPr lang="ar-AE" sz="2600" b="1" dirty="0">
                <a:solidFill>
                  <a:srgbClr val="002060"/>
                </a:solidFill>
              </a:rPr>
              <a:t>نا</a:t>
            </a:r>
            <a:r>
              <a:rPr lang="ar-AE" sz="2600" b="1" dirty="0">
                <a:solidFill>
                  <a:srgbClr val="FF0000"/>
                </a:solidFill>
              </a:rPr>
              <a:t> المعلم معلوماتٍ مفيدةً</a:t>
            </a:r>
          </a:p>
        </p:txBody>
      </p:sp>
    </p:spTree>
    <p:extLst>
      <p:ext uri="{BB962C8B-B14F-4D97-AF65-F5344CB8AC3E}">
        <p14:creationId xmlns:p14="http://schemas.microsoft.com/office/powerpoint/2010/main" val="3792043425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0" grpId="0"/>
      <p:bldP spid="11" grpId="0"/>
      <p:bldP spid="13" grpId="0"/>
      <p:bldP spid="1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625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4ED4DDA2-637A-4CB0-ADDA-220C330B7A1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012" y="480060"/>
            <a:ext cx="11237976" cy="5897880"/>
          </a:xfrm>
        </p:spPr>
      </p:pic>
    </p:spTree>
    <p:extLst>
      <p:ext uri="{BB962C8B-B14F-4D97-AF65-F5344CB8AC3E}">
        <p14:creationId xmlns:p14="http://schemas.microsoft.com/office/powerpoint/2010/main" val="170287397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625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Content Placeholder 3" descr="A screenshot of a cell phone&#10;&#10;Description automatically generated">
            <a:extLst>
              <a:ext uri="{FF2B5EF4-FFF2-40B4-BE49-F238E27FC236}">
                <a16:creationId xmlns:a16="http://schemas.microsoft.com/office/drawing/2014/main" id="{F0739E9C-8B79-493C-8FD6-E0B7F4A2572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256" y="453555"/>
            <a:ext cx="11237975" cy="5897879"/>
          </a:xfr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F191010-2BCD-423F-9D66-55573E9B719E}"/>
              </a:ext>
            </a:extLst>
          </p:cNvPr>
          <p:cNvSpPr txBox="1"/>
          <p:nvPr/>
        </p:nvSpPr>
        <p:spPr>
          <a:xfrm>
            <a:off x="6877878" y="1411863"/>
            <a:ext cx="121257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2600" b="1" dirty="0">
                <a:solidFill>
                  <a:srgbClr val="FF0000"/>
                </a:solidFill>
              </a:rPr>
              <a:t>الكلمة</a:t>
            </a:r>
            <a:endParaRPr lang="en-US" sz="2600" b="1" dirty="0">
              <a:solidFill>
                <a:srgbClr val="FF000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4819123-791A-4487-858D-99BAAAEBA0E8}"/>
              </a:ext>
            </a:extLst>
          </p:cNvPr>
          <p:cNvSpPr txBox="1"/>
          <p:nvPr/>
        </p:nvSpPr>
        <p:spPr>
          <a:xfrm>
            <a:off x="4393093" y="1776297"/>
            <a:ext cx="121257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2600" b="1" dirty="0">
                <a:solidFill>
                  <a:srgbClr val="FF0000"/>
                </a:solidFill>
              </a:rPr>
              <a:t>متصل</a:t>
            </a:r>
            <a:endParaRPr lang="en-US" sz="2600" b="1" dirty="0">
              <a:solidFill>
                <a:srgbClr val="FF000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5C68C222-99E9-45F2-A9F2-B6B0CDFCC1D5}"/>
              </a:ext>
            </a:extLst>
          </p:cNvPr>
          <p:cNvSpPr txBox="1"/>
          <p:nvPr/>
        </p:nvSpPr>
        <p:spPr>
          <a:xfrm>
            <a:off x="2643801" y="1789547"/>
            <a:ext cx="121257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2600" b="1" dirty="0">
                <a:solidFill>
                  <a:srgbClr val="FF0000"/>
                </a:solidFill>
              </a:rPr>
              <a:t>منفصل</a:t>
            </a:r>
            <a:endParaRPr lang="en-US" sz="2600" b="1" dirty="0">
              <a:solidFill>
                <a:srgbClr val="FF0000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55A1520-FC76-4AB9-B6BB-DEDAFBF59514}"/>
              </a:ext>
            </a:extLst>
          </p:cNvPr>
          <p:cNvSpPr txBox="1"/>
          <p:nvPr/>
        </p:nvSpPr>
        <p:spPr>
          <a:xfrm>
            <a:off x="4399721" y="2180488"/>
            <a:ext cx="121257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2600" b="1" dirty="0">
                <a:solidFill>
                  <a:srgbClr val="FF0000"/>
                </a:solidFill>
              </a:rPr>
              <a:t>رفع</a:t>
            </a:r>
            <a:endParaRPr lang="en-US" sz="2600" b="1" dirty="0">
              <a:solidFill>
                <a:srgbClr val="FF000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7BB067B-EFF1-47BC-BCC9-288CF0AD39CD}"/>
              </a:ext>
            </a:extLst>
          </p:cNvPr>
          <p:cNvSpPr txBox="1"/>
          <p:nvPr/>
        </p:nvSpPr>
        <p:spPr>
          <a:xfrm>
            <a:off x="2319127" y="2127478"/>
            <a:ext cx="121257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2600" b="1" dirty="0">
                <a:solidFill>
                  <a:srgbClr val="FF0000"/>
                </a:solidFill>
              </a:rPr>
              <a:t>نصب</a:t>
            </a:r>
            <a:endParaRPr lang="en-US" sz="2600" b="1" dirty="0">
              <a:solidFill>
                <a:srgbClr val="FF0000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6598CD1-A297-4834-9A86-45FAFA9BF344}"/>
              </a:ext>
            </a:extLst>
          </p:cNvPr>
          <p:cNvSpPr txBox="1"/>
          <p:nvPr/>
        </p:nvSpPr>
        <p:spPr>
          <a:xfrm>
            <a:off x="3525076" y="2538297"/>
            <a:ext cx="136497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2600" b="1" dirty="0">
                <a:solidFill>
                  <a:srgbClr val="FF0000"/>
                </a:solidFill>
              </a:rPr>
              <a:t>متكلم</a:t>
            </a:r>
            <a:endParaRPr lang="en-US" sz="2600" b="1" dirty="0">
              <a:solidFill>
                <a:srgbClr val="FF0000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024341F-B1F0-4212-858E-D3F4422994A7}"/>
              </a:ext>
            </a:extLst>
          </p:cNvPr>
          <p:cNvSpPr txBox="1"/>
          <p:nvPr/>
        </p:nvSpPr>
        <p:spPr>
          <a:xfrm>
            <a:off x="1437858" y="2531673"/>
            <a:ext cx="136497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2600" b="1" dirty="0">
                <a:solidFill>
                  <a:srgbClr val="FF0000"/>
                </a:solidFill>
              </a:rPr>
              <a:t>مخاطب</a:t>
            </a:r>
            <a:endParaRPr lang="en-US" sz="2600" b="1" dirty="0">
              <a:solidFill>
                <a:srgbClr val="FF0000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CD549C4-95E6-423D-874D-CFC2279493D8}"/>
              </a:ext>
            </a:extLst>
          </p:cNvPr>
          <p:cNvSpPr txBox="1"/>
          <p:nvPr/>
        </p:nvSpPr>
        <p:spPr>
          <a:xfrm>
            <a:off x="8885584" y="2902732"/>
            <a:ext cx="136497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2600" b="1" dirty="0">
                <a:solidFill>
                  <a:srgbClr val="FF0000"/>
                </a:solidFill>
              </a:rPr>
              <a:t>ـغائب</a:t>
            </a:r>
            <a:endParaRPr lang="en-US" sz="2600" b="1" dirty="0">
              <a:solidFill>
                <a:srgbClr val="FF0000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D43F74E-7312-4FFB-98C8-1328F7E4CA78}"/>
              </a:ext>
            </a:extLst>
          </p:cNvPr>
          <p:cNvSpPr txBox="1"/>
          <p:nvPr/>
        </p:nvSpPr>
        <p:spPr>
          <a:xfrm>
            <a:off x="8435010" y="3658105"/>
            <a:ext cx="136497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2600" b="1" dirty="0">
                <a:solidFill>
                  <a:srgbClr val="FF0000"/>
                </a:solidFill>
              </a:rPr>
              <a:t>مبتدأ</a:t>
            </a:r>
            <a:endParaRPr lang="en-US" sz="2600" b="1" dirty="0">
              <a:solidFill>
                <a:srgbClr val="FF0000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ACB0495-842F-42C4-9453-E71134FA0F38}"/>
              </a:ext>
            </a:extLst>
          </p:cNvPr>
          <p:cNvSpPr txBox="1"/>
          <p:nvPr/>
        </p:nvSpPr>
        <p:spPr>
          <a:xfrm>
            <a:off x="8408506" y="4055669"/>
            <a:ext cx="136497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2600" b="1" dirty="0">
                <a:solidFill>
                  <a:srgbClr val="FF0000"/>
                </a:solidFill>
              </a:rPr>
              <a:t>فاعل</a:t>
            </a:r>
            <a:endParaRPr lang="en-US" sz="2600" b="1" dirty="0">
              <a:solidFill>
                <a:srgbClr val="FF0000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E5D4676-C46F-45B3-8E0E-4B6BD47734F1}"/>
              </a:ext>
            </a:extLst>
          </p:cNvPr>
          <p:cNvSpPr txBox="1"/>
          <p:nvPr/>
        </p:nvSpPr>
        <p:spPr>
          <a:xfrm>
            <a:off x="3856378" y="4049044"/>
            <a:ext cx="136497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endParaRPr lang="en-US" sz="2600" b="1" dirty="0">
              <a:solidFill>
                <a:srgbClr val="FF0000"/>
              </a:solidFill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06671F36-67FA-4682-A191-F5231AFF5567}"/>
              </a:ext>
            </a:extLst>
          </p:cNvPr>
          <p:cNvSpPr/>
          <p:nvPr/>
        </p:nvSpPr>
        <p:spPr>
          <a:xfrm>
            <a:off x="1716160" y="3565341"/>
            <a:ext cx="4359965" cy="492443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ar-AE" sz="2200" b="1" dirty="0">
                <a:solidFill>
                  <a:srgbClr val="FF0000"/>
                </a:solidFill>
              </a:rPr>
              <a:t>جاءت في بداية الجملة الاسمية ( أنت مجتهدٌ )</a:t>
            </a:r>
            <a:endParaRPr lang="en-US" sz="2200" b="1" dirty="0">
              <a:solidFill>
                <a:srgbClr val="FF0000"/>
              </a:solidFill>
            </a:endParaRP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9BAD6E1F-CE72-4E2B-9CF3-6D6C70F79787}"/>
              </a:ext>
            </a:extLst>
          </p:cNvPr>
          <p:cNvSpPr/>
          <p:nvPr/>
        </p:nvSpPr>
        <p:spPr>
          <a:xfrm>
            <a:off x="477013" y="4022537"/>
            <a:ext cx="5599112" cy="492443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ar-AE" sz="2200" b="1" dirty="0">
                <a:solidFill>
                  <a:srgbClr val="FF0000"/>
                </a:solidFill>
              </a:rPr>
              <a:t>إذا وردت في جملة فعلية بأسلوب حصر ( ما غاب إلا أنت )</a:t>
            </a:r>
            <a:endParaRPr lang="en-US" sz="2200" b="1" dirty="0">
              <a:solidFill>
                <a:srgbClr val="FF0000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B724358-B4A1-4067-8093-0C80D1659A24}"/>
              </a:ext>
            </a:extLst>
          </p:cNvPr>
          <p:cNvSpPr txBox="1"/>
          <p:nvPr/>
        </p:nvSpPr>
        <p:spPr>
          <a:xfrm>
            <a:off x="2504650" y="4420103"/>
            <a:ext cx="136497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2600" b="1" dirty="0">
                <a:solidFill>
                  <a:srgbClr val="FF0000"/>
                </a:solidFill>
              </a:rPr>
              <a:t>مفعولاً به </a:t>
            </a:r>
            <a:endParaRPr lang="en-US" sz="2600" b="1" dirty="0">
              <a:solidFill>
                <a:srgbClr val="FF0000"/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DCD8427-F4B3-46C2-A608-3C5FA7A313E5}"/>
              </a:ext>
            </a:extLst>
          </p:cNvPr>
          <p:cNvSpPr txBox="1"/>
          <p:nvPr/>
        </p:nvSpPr>
        <p:spPr>
          <a:xfrm>
            <a:off x="8984974" y="4738156"/>
            <a:ext cx="1524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2600" b="1" dirty="0">
                <a:solidFill>
                  <a:srgbClr val="FF0000"/>
                </a:solidFill>
              </a:rPr>
              <a:t>المفعول به </a:t>
            </a:r>
            <a:endParaRPr lang="en-US" sz="2600" b="1" dirty="0">
              <a:solidFill>
                <a:srgbClr val="FF0000"/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DA7878B-D617-4361-B331-DD70C620094A}"/>
              </a:ext>
            </a:extLst>
          </p:cNvPr>
          <p:cNvSpPr txBox="1"/>
          <p:nvPr/>
        </p:nvSpPr>
        <p:spPr>
          <a:xfrm>
            <a:off x="5645424" y="5493531"/>
            <a:ext cx="136497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2600" b="1" dirty="0">
                <a:solidFill>
                  <a:srgbClr val="FF0000"/>
                </a:solidFill>
              </a:rPr>
              <a:t>تاء الفاعل </a:t>
            </a:r>
            <a:endParaRPr lang="en-US" sz="2600" b="1" dirty="0">
              <a:solidFill>
                <a:srgbClr val="FF0000"/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EE27DF5-59B7-48AE-AE46-59D07D295C5E}"/>
              </a:ext>
            </a:extLst>
          </p:cNvPr>
          <p:cNvSpPr txBox="1"/>
          <p:nvPr/>
        </p:nvSpPr>
        <p:spPr>
          <a:xfrm>
            <a:off x="3703978" y="5486907"/>
            <a:ext cx="136497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2600" b="1" dirty="0">
                <a:solidFill>
                  <a:srgbClr val="FF0000"/>
                </a:solidFill>
              </a:rPr>
              <a:t>ألف الاثنين</a:t>
            </a:r>
            <a:endParaRPr lang="en-US" sz="2600" b="1" dirty="0">
              <a:solidFill>
                <a:srgbClr val="FF0000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C531C5E-CC97-4988-B06F-E20389B31AEF}"/>
              </a:ext>
            </a:extLst>
          </p:cNvPr>
          <p:cNvSpPr txBox="1"/>
          <p:nvPr/>
        </p:nvSpPr>
        <p:spPr>
          <a:xfrm>
            <a:off x="1437858" y="5513411"/>
            <a:ext cx="178904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2600" b="1" dirty="0">
                <a:solidFill>
                  <a:srgbClr val="FF0000"/>
                </a:solidFill>
              </a:rPr>
              <a:t>واو الجماعة</a:t>
            </a:r>
            <a:endParaRPr lang="en-US" sz="2600" b="1" dirty="0">
              <a:solidFill>
                <a:srgbClr val="FF0000"/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3AF2ABDD-D461-4484-8992-2DAA8BA0909D}"/>
              </a:ext>
            </a:extLst>
          </p:cNvPr>
          <p:cNvSpPr txBox="1"/>
          <p:nvPr/>
        </p:nvSpPr>
        <p:spPr>
          <a:xfrm>
            <a:off x="9349344" y="5871218"/>
            <a:ext cx="1550573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2600" b="1" dirty="0">
                <a:solidFill>
                  <a:srgbClr val="FF0000"/>
                </a:solidFill>
              </a:rPr>
              <a:t>ياء المخاطبة</a:t>
            </a:r>
            <a:endParaRPr lang="en-US" sz="2600" b="1" dirty="0">
              <a:solidFill>
                <a:srgbClr val="FF0000"/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C4BB530-F69D-4264-BA74-D8BBEE240493}"/>
              </a:ext>
            </a:extLst>
          </p:cNvPr>
          <p:cNvSpPr txBox="1"/>
          <p:nvPr/>
        </p:nvSpPr>
        <p:spPr>
          <a:xfrm>
            <a:off x="6877878" y="5884470"/>
            <a:ext cx="203421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2600" b="1" dirty="0">
                <a:solidFill>
                  <a:srgbClr val="FF0000"/>
                </a:solidFill>
              </a:rPr>
              <a:t>نون النسوة</a:t>
            </a:r>
            <a:endParaRPr lang="en-US" sz="2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6468675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3" grpId="0"/>
      <p:bldP spid="15" grpId="0"/>
      <p:bldP spid="16" grpId="0"/>
      <p:bldP spid="17" grpId="0"/>
      <p:bldP spid="19" grpId="0"/>
      <p:bldP spid="5" grpId="0" animBg="1"/>
      <p:bldP spid="21" grpId="0" animBg="1"/>
      <p:bldP spid="22" grpId="0"/>
      <p:bldP spid="23" grpId="0"/>
      <p:bldP spid="24" grpId="0"/>
      <p:bldP spid="25" grpId="0"/>
      <p:bldP spid="26" grpId="0"/>
      <p:bldP spid="27" grpId="0"/>
      <p:bldP spid="2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625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Content Placeholder 3" descr="A screenshot of a cell phone&#10;&#10;Description automatically generated">
            <a:extLst>
              <a:ext uri="{FF2B5EF4-FFF2-40B4-BE49-F238E27FC236}">
                <a16:creationId xmlns:a16="http://schemas.microsoft.com/office/drawing/2014/main" id="{89D15F48-D79A-442C-AABE-4C80F0CCA41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012" y="480060"/>
            <a:ext cx="11237976" cy="5897879"/>
          </a:xfr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4D903E5-951C-44ED-AD09-1523A0A3626B}"/>
              </a:ext>
            </a:extLst>
          </p:cNvPr>
          <p:cNvSpPr txBox="1"/>
          <p:nvPr/>
        </p:nvSpPr>
        <p:spPr>
          <a:xfrm>
            <a:off x="3737113" y="431194"/>
            <a:ext cx="172278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2600" b="1" dirty="0">
                <a:solidFill>
                  <a:srgbClr val="FF0000"/>
                </a:solidFill>
              </a:rPr>
              <a:t>كاف المخاطب</a:t>
            </a:r>
            <a:endParaRPr lang="en-US" sz="2600" b="1" dirty="0">
              <a:solidFill>
                <a:srgbClr val="FF000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9F4FFFF-F60C-4665-B8E8-2016DD48F35F}"/>
              </a:ext>
            </a:extLst>
          </p:cNvPr>
          <p:cNvSpPr txBox="1"/>
          <p:nvPr/>
        </p:nvSpPr>
        <p:spPr>
          <a:xfrm>
            <a:off x="2073964" y="451074"/>
            <a:ext cx="136497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2600" b="1" dirty="0">
                <a:solidFill>
                  <a:srgbClr val="FF0000"/>
                </a:solidFill>
              </a:rPr>
              <a:t>ياء المتكلم</a:t>
            </a:r>
            <a:endParaRPr lang="en-US" sz="2600" b="1" dirty="0">
              <a:solidFill>
                <a:srgbClr val="FF000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E82876B-4326-4C10-B731-33488E1E0099}"/>
              </a:ext>
            </a:extLst>
          </p:cNvPr>
          <p:cNvSpPr txBox="1"/>
          <p:nvPr/>
        </p:nvSpPr>
        <p:spPr>
          <a:xfrm>
            <a:off x="9720474" y="848636"/>
            <a:ext cx="136497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2600" b="1" dirty="0">
                <a:solidFill>
                  <a:srgbClr val="FF0000"/>
                </a:solidFill>
              </a:rPr>
              <a:t>هاء الغائب</a:t>
            </a:r>
            <a:endParaRPr lang="en-US" sz="2600" b="1" dirty="0">
              <a:solidFill>
                <a:srgbClr val="FF0000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D3B35DA-FA21-44F0-A7B1-3E3FEE0EEB2D}"/>
              </a:ext>
            </a:extLst>
          </p:cNvPr>
          <p:cNvSpPr txBox="1"/>
          <p:nvPr/>
        </p:nvSpPr>
        <p:spPr>
          <a:xfrm>
            <a:off x="5287617" y="1266083"/>
            <a:ext cx="1524005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2600" b="1" dirty="0">
                <a:solidFill>
                  <a:srgbClr val="FF0000"/>
                </a:solidFill>
              </a:rPr>
              <a:t>نا المتكلمين</a:t>
            </a:r>
            <a:endParaRPr lang="en-US" sz="2600" b="1" dirty="0">
              <a:solidFill>
                <a:srgbClr val="FF000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83B5AD4-71DA-4413-AB40-01E2088F3446}"/>
              </a:ext>
            </a:extLst>
          </p:cNvPr>
          <p:cNvSpPr txBox="1"/>
          <p:nvPr/>
        </p:nvSpPr>
        <p:spPr>
          <a:xfrm>
            <a:off x="8640422" y="2034708"/>
            <a:ext cx="136497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2600" b="1" dirty="0">
                <a:solidFill>
                  <a:srgbClr val="FF0000"/>
                </a:solidFill>
              </a:rPr>
              <a:t>فاعلاً</a:t>
            </a:r>
            <a:endParaRPr lang="en-US" sz="2600" b="1" dirty="0">
              <a:solidFill>
                <a:srgbClr val="FF0000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B58F8C2-D33E-4BF4-81D9-FA05587B5088}"/>
              </a:ext>
            </a:extLst>
          </p:cNvPr>
          <p:cNvSpPr txBox="1"/>
          <p:nvPr/>
        </p:nvSpPr>
        <p:spPr>
          <a:xfrm>
            <a:off x="3982276" y="2081092"/>
            <a:ext cx="136497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2600" b="1" dirty="0">
                <a:solidFill>
                  <a:srgbClr val="FF0000"/>
                </a:solidFill>
              </a:rPr>
              <a:t>فعل تام</a:t>
            </a:r>
            <a:endParaRPr lang="en-US" sz="2600" b="1" dirty="0">
              <a:solidFill>
                <a:srgbClr val="FF0000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3C024F38-B6AC-47B8-878F-00F8D79A89EA}"/>
              </a:ext>
            </a:extLst>
          </p:cNvPr>
          <p:cNvSpPr txBox="1"/>
          <p:nvPr/>
        </p:nvSpPr>
        <p:spPr>
          <a:xfrm>
            <a:off x="7699513" y="2465401"/>
            <a:ext cx="233901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2600" b="1" dirty="0">
                <a:solidFill>
                  <a:srgbClr val="FF0000"/>
                </a:solidFill>
              </a:rPr>
              <a:t>اسماً لفعل ناسخ</a:t>
            </a:r>
            <a:endParaRPr lang="en-US" sz="2600" b="1" dirty="0">
              <a:solidFill>
                <a:srgbClr val="FF0000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92ABD0E-F275-4314-8E9E-F4A71E5EF5D9}"/>
              </a:ext>
            </a:extLst>
          </p:cNvPr>
          <p:cNvSpPr txBox="1"/>
          <p:nvPr/>
        </p:nvSpPr>
        <p:spPr>
          <a:xfrm>
            <a:off x="4035284" y="2478654"/>
            <a:ext cx="136497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2600" b="1" dirty="0">
                <a:solidFill>
                  <a:srgbClr val="FF0000"/>
                </a:solidFill>
              </a:rPr>
              <a:t>فعل ناسخ</a:t>
            </a:r>
            <a:endParaRPr lang="en-US" sz="2600" b="1" dirty="0">
              <a:solidFill>
                <a:srgbClr val="FF0000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E1C6AAB-4928-4C09-9077-E9829C0228B1}"/>
              </a:ext>
            </a:extLst>
          </p:cNvPr>
          <p:cNvSpPr txBox="1"/>
          <p:nvPr/>
        </p:nvSpPr>
        <p:spPr>
          <a:xfrm>
            <a:off x="8660302" y="3313542"/>
            <a:ext cx="136497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2600" b="1" dirty="0">
                <a:solidFill>
                  <a:srgbClr val="FF0000"/>
                </a:solidFill>
              </a:rPr>
              <a:t>مفعولاً به </a:t>
            </a:r>
            <a:endParaRPr lang="en-US" sz="2600" b="1" dirty="0">
              <a:solidFill>
                <a:srgbClr val="FF0000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ED941BF-EF2A-497A-A793-54C0BB72DBDE}"/>
              </a:ext>
            </a:extLst>
          </p:cNvPr>
          <p:cNvSpPr txBox="1"/>
          <p:nvPr/>
        </p:nvSpPr>
        <p:spPr>
          <a:xfrm>
            <a:off x="3909389" y="3267159"/>
            <a:ext cx="136497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2600" b="1" dirty="0">
                <a:solidFill>
                  <a:srgbClr val="FF0000"/>
                </a:solidFill>
              </a:rPr>
              <a:t>فعل تام</a:t>
            </a:r>
            <a:endParaRPr lang="en-US" sz="2600" b="1" dirty="0">
              <a:solidFill>
                <a:srgbClr val="FF0000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F284F64-4A69-438D-939D-F521FB91083C}"/>
              </a:ext>
            </a:extLst>
          </p:cNvPr>
          <p:cNvSpPr txBox="1"/>
          <p:nvPr/>
        </p:nvSpPr>
        <p:spPr>
          <a:xfrm>
            <a:off x="7692889" y="3691228"/>
            <a:ext cx="2339017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2600" b="1" dirty="0">
                <a:solidFill>
                  <a:srgbClr val="FF0000"/>
                </a:solidFill>
              </a:rPr>
              <a:t>اسماً لحرف ناسخ</a:t>
            </a:r>
            <a:endParaRPr lang="en-US" sz="2600" b="1" dirty="0">
              <a:solidFill>
                <a:srgbClr val="FF0000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8EEBD2C-D2F8-40DB-991B-9429DA248B5D}"/>
              </a:ext>
            </a:extLst>
          </p:cNvPr>
          <p:cNvSpPr txBox="1"/>
          <p:nvPr/>
        </p:nvSpPr>
        <p:spPr>
          <a:xfrm>
            <a:off x="3438940" y="3724360"/>
            <a:ext cx="188181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2600" b="1" dirty="0">
                <a:solidFill>
                  <a:srgbClr val="FF0000"/>
                </a:solidFill>
              </a:rPr>
              <a:t>حرف ناسخ</a:t>
            </a:r>
            <a:endParaRPr lang="en-US" sz="2600" b="1" dirty="0">
              <a:solidFill>
                <a:srgbClr val="FF0000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3BA03C2-5054-4F82-BFCD-2E336660D129}"/>
              </a:ext>
            </a:extLst>
          </p:cNvPr>
          <p:cNvSpPr txBox="1"/>
          <p:nvPr/>
        </p:nvSpPr>
        <p:spPr>
          <a:xfrm>
            <a:off x="8335617" y="4512865"/>
            <a:ext cx="184206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2600" b="1" dirty="0">
                <a:solidFill>
                  <a:srgbClr val="FF0000"/>
                </a:solidFill>
              </a:rPr>
              <a:t>بحرف الجر </a:t>
            </a:r>
            <a:endParaRPr lang="en-US" sz="2600" b="1" dirty="0">
              <a:solidFill>
                <a:srgbClr val="FF0000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15D5A73-B876-45EA-8851-11AA81C5EB3F}"/>
              </a:ext>
            </a:extLst>
          </p:cNvPr>
          <p:cNvSpPr txBox="1"/>
          <p:nvPr/>
        </p:nvSpPr>
        <p:spPr>
          <a:xfrm>
            <a:off x="3809993" y="4519490"/>
            <a:ext cx="184206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2600" b="1" dirty="0">
                <a:solidFill>
                  <a:srgbClr val="FF0000"/>
                </a:solidFill>
              </a:rPr>
              <a:t>حرف الجر </a:t>
            </a:r>
            <a:endParaRPr lang="en-US" sz="2600" b="1" dirty="0">
              <a:solidFill>
                <a:srgbClr val="FF0000"/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0BE7CBA-468E-47D3-A3B6-0AFF6C09DC38}"/>
              </a:ext>
            </a:extLst>
          </p:cNvPr>
          <p:cNvSpPr txBox="1"/>
          <p:nvPr/>
        </p:nvSpPr>
        <p:spPr>
          <a:xfrm>
            <a:off x="8355497" y="4943559"/>
            <a:ext cx="184206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2600" b="1" dirty="0">
                <a:solidFill>
                  <a:srgbClr val="FF0000"/>
                </a:solidFill>
              </a:rPr>
              <a:t>بالإضافة</a:t>
            </a:r>
            <a:endParaRPr lang="en-US" sz="2600" b="1" dirty="0">
              <a:solidFill>
                <a:srgbClr val="FF0000"/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4663085-66E3-462C-8C75-12188EB6E996}"/>
              </a:ext>
            </a:extLst>
          </p:cNvPr>
          <p:cNvSpPr txBox="1"/>
          <p:nvPr/>
        </p:nvSpPr>
        <p:spPr>
          <a:xfrm>
            <a:off x="3809995" y="4943560"/>
            <a:ext cx="1842061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2600" b="1" dirty="0">
                <a:solidFill>
                  <a:srgbClr val="FF0000"/>
                </a:solidFill>
              </a:rPr>
              <a:t>اسم قبلها </a:t>
            </a:r>
            <a:endParaRPr lang="en-US" sz="2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5788067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3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625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Content Placeholder 3" descr="A screenshot of a cell phone&#10;&#10;Description automatically generated">
            <a:extLst>
              <a:ext uri="{FF2B5EF4-FFF2-40B4-BE49-F238E27FC236}">
                <a16:creationId xmlns:a16="http://schemas.microsoft.com/office/drawing/2014/main" id="{F6655AA1-6462-467E-90A7-7F36A7AB240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012" y="480059"/>
            <a:ext cx="11237975" cy="5897879"/>
          </a:xfr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32CABA16-E4B6-4BBD-BC55-99073DD05F2E}"/>
              </a:ext>
            </a:extLst>
          </p:cNvPr>
          <p:cNvSpPr txBox="1"/>
          <p:nvPr/>
        </p:nvSpPr>
        <p:spPr>
          <a:xfrm>
            <a:off x="477011" y="2737075"/>
            <a:ext cx="1056205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2600" b="1" dirty="0">
                <a:solidFill>
                  <a:srgbClr val="FF0000"/>
                </a:solidFill>
              </a:rPr>
              <a:t>أحد</a:t>
            </a:r>
            <a:r>
              <a:rPr lang="ar-AE" sz="2600" b="1" dirty="0">
                <a:solidFill>
                  <a:srgbClr val="002060"/>
                </a:solidFill>
              </a:rPr>
              <a:t>كم</a:t>
            </a:r>
            <a:r>
              <a:rPr lang="ar-AE" sz="2600" b="1" dirty="0">
                <a:solidFill>
                  <a:srgbClr val="FF0000"/>
                </a:solidFill>
              </a:rPr>
              <a:t> : ضمير متصل في محل جر مضاف إليه  ، يتقن</a:t>
            </a:r>
            <a:r>
              <a:rPr lang="ar-AE" sz="2600" b="1" dirty="0">
                <a:solidFill>
                  <a:srgbClr val="002060"/>
                </a:solidFill>
              </a:rPr>
              <a:t>ه</a:t>
            </a:r>
            <a:r>
              <a:rPr lang="ar-AE" sz="2600" b="1" dirty="0">
                <a:solidFill>
                  <a:srgbClr val="FF0000"/>
                </a:solidFill>
              </a:rPr>
              <a:t> : ضمير متصل في محل نصب مفعول به . </a:t>
            </a:r>
            <a:endParaRPr lang="en-US" sz="2600" b="1" dirty="0">
              <a:solidFill>
                <a:srgbClr val="FF0000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D862B79-72D6-4CCA-A34D-0D4373D691C2}"/>
              </a:ext>
            </a:extLst>
          </p:cNvPr>
          <p:cNvSpPr txBox="1"/>
          <p:nvPr/>
        </p:nvSpPr>
        <p:spPr>
          <a:xfrm>
            <a:off x="536647" y="3671353"/>
            <a:ext cx="1050241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2600" b="1" dirty="0">
                <a:solidFill>
                  <a:srgbClr val="FF0000"/>
                </a:solidFill>
              </a:rPr>
              <a:t>تعلم</a:t>
            </a:r>
            <a:r>
              <a:rPr lang="ar-AE" sz="2600" b="1" dirty="0">
                <a:solidFill>
                  <a:srgbClr val="002060"/>
                </a:solidFill>
              </a:rPr>
              <a:t>و</a:t>
            </a:r>
            <a:r>
              <a:rPr lang="ar-AE" sz="2600" b="1" dirty="0">
                <a:solidFill>
                  <a:srgbClr val="FF0000"/>
                </a:solidFill>
              </a:rPr>
              <a:t>ا – تواضع</a:t>
            </a:r>
            <a:r>
              <a:rPr lang="ar-AE" sz="2600" b="1" dirty="0">
                <a:solidFill>
                  <a:srgbClr val="002060"/>
                </a:solidFill>
              </a:rPr>
              <a:t>و</a:t>
            </a:r>
            <a:r>
              <a:rPr lang="ar-AE" sz="2600" b="1" dirty="0">
                <a:solidFill>
                  <a:srgbClr val="FF0000"/>
                </a:solidFill>
              </a:rPr>
              <a:t>ا - تتعلم</a:t>
            </a:r>
            <a:r>
              <a:rPr lang="ar-AE" sz="2600" b="1" dirty="0">
                <a:solidFill>
                  <a:srgbClr val="002060"/>
                </a:solidFill>
              </a:rPr>
              <a:t>و</a:t>
            </a:r>
            <a:r>
              <a:rPr lang="ar-AE" sz="2600" b="1" dirty="0">
                <a:solidFill>
                  <a:srgbClr val="FF0000"/>
                </a:solidFill>
              </a:rPr>
              <a:t>ن : الواو ضمير متصل في محل رفع فاعل .</a:t>
            </a:r>
            <a:endParaRPr lang="en-US" sz="2600" b="1" dirty="0">
              <a:solidFill>
                <a:srgbClr val="FF000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2BF5551-1E63-4959-89BC-9F9B1C3F597F}"/>
              </a:ext>
            </a:extLst>
          </p:cNvPr>
          <p:cNvSpPr txBox="1"/>
          <p:nvPr/>
        </p:nvSpPr>
        <p:spPr>
          <a:xfrm>
            <a:off x="523393" y="4599007"/>
            <a:ext cx="106614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2400" b="1" dirty="0">
                <a:solidFill>
                  <a:srgbClr val="FF0000"/>
                </a:solidFill>
              </a:rPr>
              <a:t>علي</a:t>
            </a:r>
            <a:r>
              <a:rPr lang="ar-AE" sz="2400" b="1" dirty="0">
                <a:solidFill>
                  <a:srgbClr val="002060"/>
                </a:solidFill>
              </a:rPr>
              <a:t>ه</a:t>
            </a:r>
            <a:r>
              <a:rPr lang="ar-AE" sz="2400" b="1" dirty="0">
                <a:solidFill>
                  <a:srgbClr val="FF0000"/>
                </a:solidFill>
              </a:rPr>
              <a:t> : ضمير متصل في محل جر بحرف الجر على ، نفس</a:t>
            </a:r>
            <a:r>
              <a:rPr lang="ar-AE" sz="2400" b="1" dirty="0">
                <a:solidFill>
                  <a:srgbClr val="002060"/>
                </a:solidFill>
              </a:rPr>
              <a:t>ه</a:t>
            </a:r>
            <a:r>
              <a:rPr lang="ar-AE" sz="2400" b="1" dirty="0">
                <a:solidFill>
                  <a:srgbClr val="FF0000"/>
                </a:solidFill>
              </a:rPr>
              <a:t> – مال</a:t>
            </a:r>
            <a:r>
              <a:rPr lang="ar-AE" sz="2400" b="1" dirty="0">
                <a:solidFill>
                  <a:srgbClr val="002060"/>
                </a:solidFill>
              </a:rPr>
              <a:t>ه</a:t>
            </a:r>
            <a:r>
              <a:rPr lang="ar-AE" sz="2400" b="1" dirty="0">
                <a:solidFill>
                  <a:srgbClr val="FF0000"/>
                </a:solidFill>
              </a:rPr>
              <a:t> : ضمير متصل في محل جر مضاف إليه .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D63D840-94D2-4DF9-ACB3-4F2BB1D7CD5D}"/>
              </a:ext>
            </a:extLst>
          </p:cNvPr>
          <p:cNvSpPr txBox="1"/>
          <p:nvPr/>
        </p:nvSpPr>
        <p:spPr>
          <a:xfrm>
            <a:off x="543274" y="5665806"/>
            <a:ext cx="1080058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2400" b="1" dirty="0">
                <a:solidFill>
                  <a:srgbClr val="FF0000"/>
                </a:solidFill>
              </a:rPr>
              <a:t>كون</a:t>
            </a:r>
            <a:r>
              <a:rPr lang="ar-AE" sz="2400" b="1" dirty="0">
                <a:solidFill>
                  <a:srgbClr val="002060"/>
                </a:solidFill>
              </a:rPr>
              <a:t>و</a:t>
            </a:r>
            <a:r>
              <a:rPr lang="ar-AE" sz="2400" b="1" dirty="0">
                <a:solidFill>
                  <a:srgbClr val="FF0000"/>
                </a:solidFill>
              </a:rPr>
              <a:t>ا : الواو ضمير متصل في محل رفع اسم كان ، بن</a:t>
            </a:r>
            <a:r>
              <a:rPr lang="ar-AE" sz="2400" b="1" dirty="0">
                <a:solidFill>
                  <a:srgbClr val="002060"/>
                </a:solidFill>
              </a:rPr>
              <a:t>ي </a:t>
            </a:r>
            <a:r>
              <a:rPr lang="ar-AE" sz="2400" b="1" dirty="0">
                <a:solidFill>
                  <a:srgbClr val="FF0000"/>
                </a:solidFill>
              </a:rPr>
              <a:t>: ضمير متصل مبني في محل جر مضاف إليه تتفرق</a:t>
            </a:r>
            <a:r>
              <a:rPr lang="ar-AE" sz="2400" b="1" dirty="0">
                <a:solidFill>
                  <a:srgbClr val="002060"/>
                </a:solidFill>
              </a:rPr>
              <a:t>و</a:t>
            </a:r>
            <a:r>
              <a:rPr lang="ar-AE" sz="2400" b="1" dirty="0">
                <a:solidFill>
                  <a:srgbClr val="FF0000"/>
                </a:solidFill>
              </a:rPr>
              <a:t>ا : الواو ضمير متصل في محل رفع فاعل  ، اجتمع</a:t>
            </a:r>
            <a:r>
              <a:rPr lang="ar-AE" sz="2400" b="1" dirty="0">
                <a:solidFill>
                  <a:srgbClr val="002060"/>
                </a:solidFill>
              </a:rPr>
              <a:t>ن</a:t>
            </a:r>
            <a:r>
              <a:rPr lang="ar-AE" sz="2400" b="1" dirty="0">
                <a:solidFill>
                  <a:srgbClr val="FF0000"/>
                </a:solidFill>
              </a:rPr>
              <a:t> : نون النسوة ضمير متصل في محل رفع فاعل . 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9220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1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625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Content Placeholder 3" descr="A screenshot of a cell phone&#10;&#10;Description automatically generated">
            <a:extLst>
              <a:ext uri="{FF2B5EF4-FFF2-40B4-BE49-F238E27FC236}">
                <a16:creationId xmlns:a16="http://schemas.microsoft.com/office/drawing/2014/main" id="{83037710-ACA9-4FC4-A0E9-CC42491B5F7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012" y="453556"/>
            <a:ext cx="11237976" cy="5897879"/>
          </a:xfr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2F6EFEBC-0CDA-486D-B2BE-2F9EC3F99B6F}"/>
              </a:ext>
            </a:extLst>
          </p:cNvPr>
          <p:cNvSpPr/>
          <p:nvPr/>
        </p:nvSpPr>
        <p:spPr>
          <a:xfrm>
            <a:off x="6241775" y="1176993"/>
            <a:ext cx="478403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AE" sz="2400" b="1" dirty="0">
                <a:solidFill>
                  <a:srgbClr val="002060"/>
                </a:solidFill>
              </a:rPr>
              <a:t>هي</a:t>
            </a:r>
            <a:r>
              <a:rPr lang="ar-AE" sz="2400" b="1" dirty="0">
                <a:solidFill>
                  <a:srgbClr val="FF0000"/>
                </a:solidFill>
              </a:rPr>
              <a:t> : ضميرمنفصل مبني في محل رفع مبتدأ </a:t>
            </a:r>
            <a:endParaRPr lang="en-US" sz="24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A7CF2D0-1267-4A1F-9FC9-4509D27B31D4}"/>
              </a:ext>
            </a:extLst>
          </p:cNvPr>
          <p:cNvSpPr/>
          <p:nvPr/>
        </p:nvSpPr>
        <p:spPr>
          <a:xfrm>
            <a:off x="477013" y="1952247"/>
            <a:ext cx="105289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AE" sz="2400" b="1" dirty="0">
                <a:solidFill>
                  <a:srgbClr val="FF0000"/>
                </a:solidFill>
              </a:rPr>
              <a:t>تكلم</a:t>
            </a:r>
            <a:r>
              <a:rPr lang="ar-AE" sz="2400" b="1" dirty="0">
                <a:solidFill>
                  <a:srgbClr val="002060"/>
                </a:solidFill>
              </a:rPr>
              <a:t>ت</a:t>
            </a:r>
            <a:r>
              <a:rPr lang="ar-AE" sz="2400" b="1" dirty="0">
                <a:solidFill>
                  <a:srgbClr val="FF0000"/>
                </a:solidFill>
              </a:rPr>
              <a:t>ُ : ضمير متصل مبني في محل رفع فاعل ، ملكتن</a:t>
            </a:r>
            <a:r>
              <a:rPr lang="ar-AE" sz="2400" b="1" dirty="0">
                <a:solidFill>
                  <a:srgbClr val="002060"/>
                </a:solidFill>
              </a:rPr>
              <a:t>ي </a:t>
            </a:r>
            <a:r>
              <a:rPr lang="ar-AE" sz="2400" b="1" dirty="0">
                <a:solidFill>
                  <a:srgbClr val="FF0000"/>
                </a:solidFill>
              </a:rPr>
              <a:t>: ضمير متصل مبني في محل نصب مفعول به </a:t>
            </a:r>
          </a:p>
          <a:p>
            <a:pPr algn="r"/>
            <a:r>
              <a:rPr lang="ar-AE" sz="2400" b="1" dirty="0">
                <a:solidFill>
                  <a:srgbClr val="FF0000"/>
                </a:solidFill>
              </a:rPr>
              <a:t>ب</a:t>
            </a:r>
            <a:r>
              <a:rPr lang="ar-AE" sz="2400" b="1" dirty="0">
                <a:solidFill>
                  <a:srgbClr val="002060"/>
                </a:solidFill>
              </a:rPr>
              <a:t>ها</a:t>
            </a:r>
            <a:r>
              <a:rPr lang="ar-AE" sz="2400" b="1" dirty="0">
                <a:solidFill>
                  <a:srgbClr val="FF0000"/>
                </a:solidFill>
              </a:rPr>
              <a:t> : ضمير متصل مبني في محل جر بحرف الجر الباء ، ملك</a:t>
            </a:r>
            <a:r>
              <a:rPr lang="ar-AE" sz="2400" b="1" dirty="0">
                <a:solidFill>
                  <a:srgbClr val="002060"/>
                </a:solidFill>
              </a:rPr>
              <a:t>تها</a:t>
            </a:r>
            <a:r>
              <a:rPr lang="ar-AE" sz="2400" b="1" dirty="0">
                <a:solidFill>
                  <a:srgbClr val="FF0000"/>
                </a:solidFill>
              </a:rPr>
              <a:t> : التاء في محل رفع فاعل ، والهاء في محل نصب مفعول به . 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ED3BF5C-5629-4CB2-8564-CD8395815E65}"/>
              </a:ext>
            </a:extLst>
          </p:cNvPr>
          <p:cNvSpPr/>
          <p:nvPr/>
        </p:nvSpPr>
        <p:spPr>
          <a:xfrm>
            <a:off x="496886" y="3609916"/>
            <a:ext cx="10528923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AE" sz="2600" b="1" dirty="0">
                <a:solidFill>
                  <a:srgbClr val="FF0000"/>
                </a:solidFill>
              </a:rPr>
              <a:t>كن</a:t>
            </a:r>
            <a:r>
              <a:rPr lang="ar-AE" sz="2600" b="1" dirty="0">
                <a:solidFill>
                  <a:srgbClr val="002060"/>
                </a:solidFill>
              </a:rPr>
              <a:t>تَ</a:t>
            </a:r>
            <a:r>
              <a:rPr lang="ar-AE" sz="2600" b="1" dirty="0">
                <a:solidFill>
                  <a:srgbClr val="FF0000"/>
                </a:solidFill>
              </a:rPr>
              <a:t> : ضمير متصل مبني في محل رفع اسم كان ، هو : ضمير منفصل مبني في محل رفع مبتدأ . </a:t>
            </a:r>
            <a:endParaRPr lang="en-US" sz="26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64BF3AA-2F2D-4148-850F-8E7E685A68E4}"/>
              </a:ext>
            </a:extLst>
          </p:cNvPr>
          <p:cNvSpPr/>
          <p:nvPr/>
        </p:nvSpPr>
        <p:spPr>
          <a:xfrm>
            <a:off x="4794200" y="5086384"/>
            <a:ext cx="623160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AE" sz="2400" b="1" dirty="0">
                <a:solidFill>
                  <a:srgbClr val="FF0000"/>
                </a:solidFill>
              </a:rPr>
              <a:t>واجب منزلي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57132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6" grpId="0"/>
      <p:bldP spid="7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625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Content Placeholder 3" descr="A screenshot of a cell phone&#10;&#10;Description automatically generated">
            <a:extLst>
              <a:ext uri="{FF2B5EF4-FFF2-40B4-BE49-F238E27FC236}">
                <a16:creationId xmlns:a16="http://schemas.microsoft.com/office/drawing/2014/main" id="{9DDEEA45-E4EE-4E2C-8044-E8A62BACF11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012" y="480060"/>
            <a:ext cx="11237976" cy="5897880"/>
          </a:xfrm>
        </p:spPr>
      </p:pic>
    </p:spTree>
    <p:extLst>
      <p:ext uri="{BB962C8B-B14F-4D97-AF65-F5344CB8AC3E}">
        <p14:creationId xmlns:p14="http://schemas.microsoft.com/office/powerpoint/2010/main" val="2092769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625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E2EAF22A-D9B9-4E8F-A434-551799DDDEF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011" y="480059"/>
            <a:ext cx="11237975" cy="5897879"/>
          </a:xfrm>
        </p:spPr>
      </p:pic>
    </p:spTree>
    <p:extLst>
      <p:ext uri="{BB962C8B-B14F-4D97-AF65-F5344CB8AC3E}">
        <p14:creationId xmlns:p14="http://schemas.microsoft.com/office/powerpoint/2010/main" val="71015315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625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A screenshot of a cell phone&#10;&#10;Description automatically generated">
            <a:extLst>
              <a:ext uri="{FF2B5EF4-FFF2-40B4-BE49-F238E27FC236}">
                <a16:creationId xmlns:a16="http://schemas.microsoft.com/office/drawing/2014/main" id="{6A00CD8D-350D-4119-931B-E6C90AC70B1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012" y="480059"/>
            <a:ext cx="11237975" cy="5897879"/>
          </a:xfrm>
        </p:spPr>
      </p:pic>
    </p:spTree>
    <p:extLst>
      <p:ext uri="{BB962C8B-B14F-4D97-AF65-F5344CB8AC3E}">
        <p14:creationId xmlns:p14="http://schemas.microsoft.com/office/powerpoint/2010/main" val="18649054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625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6DE080BF-456B-4E39-9986-54D257C6591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012" y="480060"/>
            <a:ext cx="11237976" cy="5897880"/>
          </a:xfr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C04AB6BC-0D13-474A-98C8-126B736FD566}"/>
              </a:ext>
            </a:extLst>
          </p:cNvPr>
          <p:cNvSpPr txBox="1"/>
          <p:nvPr/>
        </p:nvSpPr>
        <p:spPr>
          <a:xfrm>
            <a:off x="2738517" y="3989111"/>
            <a:ext cx="81170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2400" b="1" dirty="0">
                <a:solidFill>
                  <a:srgbClr val="FF0000"/>
                </a:solidFill>
              </a:rPr>
              <a:t>اسم يدل على متكلم أو مخاطب أو غائب .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A4CB8B3-FFC7-4D6C-9AA5-A749D566822A}"/>
              </a:ext>
            </a:extLst>
          </p:cNvPr>
          <p:cNvSpPr txBox="1"/>
          <p:nvPr/>
        </p:nvSpPr>
        <p:spPr>
          <a:xfrm>
            <a:off x="2724449" y="4565886"/>
            <a:ext cx="81170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2400" b="1" dirty="0">
                <a:solidFill>
                  <a:srgbClr val="FF0000"/>
                </a:solidFill>
              </a:rPr>
              <a:t>الأسماء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EAE601F-E0D4-48E8-AED5-28B04B103AB6}"/>
              </a:ext>
            </a:extLst>
          </p:cNvPr>
          <p:cNvSpPr txBox="1"/>
          <p:nvPr/>
        </p:nvSpPr>
        <p:spPr>
          <a:xfrm>
            <a:off x="2722103" y="5196587"/>
            <a:ext cx="81170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2400" b="1" dirty="0">
                <a:solidFill>
                  <a:srgbClr val="FF0000"/>
                </a:solidFill>
              </a:rPr>
              <a:t>إلى قسمين ( متصل ومنفصل )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8E23A63-40C2-42B6-9AFA-43C0642109A7}"/>
              </a:ext>
            </a:extLst>
          </p:cNvPr>
          <p:cNvSpPr txBox="1"/>
          <p:nvPr/>
        </p:nvSpPr>
        <p:spPr>
          <a:xfrm>
            <a:off x="1352838" y="5492008"/>
            <a:ext cx="68838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2400" b="1" dirty="0">
                <a:solidFill>
                  <a:srgbClr val="FF0000"/>
                </a:solidFill>
              </a:rPr>
              <a:t>هو كلمة تأتي مستقلة وحدها ، ولا تلتصق بكلمة قبلها .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6DFE1A5-A2E7-427D-A67C-54093B8CCEEF}"/>
              </a:ext>
            </a:extLst>
          </p:cNvPr>
          <p:cNvSpPr txBox="1"/>
          <p:nvPr/>
        </p:nvSpPr>
        <p:spPr>
          <a:xfrm>
            <a:off x="218055" y="5787430"/>
            <a:ext cx="81170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2400" b="1" dirty="0">
                <a:solidFill>
                  <a:srgbClr val="FF0000"/>
                </a:solidFill>
              </a:rPr>
              <a:t>كلمة تتكون من حرف واحد يأتي ملتصقاً بكلمة قبله .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4909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  <p:bldP spid="16" grpId="0"/>
      <p:bldP spid="17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625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32C62F5C-B849-44D7-9D8E-E17FB81B843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012" y="480060"/>
            <a:ext cx="11237976" cy="5897879"/>
          </a:xfr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A6ECCBEF-1D3F-442D-96E9-D39DCDD0D31C}"/>
              </a:ext>
            </a:extLst>
          </p:cNvPr>
          <p:cNvSpPr txBox="1"/>
          <p:nvPr/>
        </p:nvSpPr>
        <p:spPr>
          <a:xfrm>
            <a:off x="2724449" y="1780485"/>
            <a:ext cx="81170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2400" b="1" dirty="0">
                <a:solidFill>
                  <a:srgbClr val="FF0000"/>
                </a:solidFill>
              </a:rPr>
              <a:t>إلى قسمين : ضمائر الرفع و ضمائر النصب .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52FD695-E8E7-4C95-A843-F8038EB0BC46}"/>
              </a:ext>
            </a:extLst>
          </p:cNvPr>
          <p:cNvSpPr txBox="1"/>
          <p:nvPr/>
        </p:nvSpPr>
        <p:spPr>
          <a:xfrm>
            <a:off x="1616765" y="2856360"/>
            <a:ext cx="922474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2400" b="1" dirty="0">
                <a:solidFill>
                  <a:srgbClr val="FF0000"/>
                </a:solidFill>
              </a:rPr>
              <a:t>ضمائر الرفع لا تأتي إلا في محل رفع ، وضمائر النصب أيضاً لا تأتي إلا في محل نصب . 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1DCF2B8-4AF3-4F2F-8A50-62F17661814A}"/>
              </a:ext>
            </a:extLst>
          </p:cNvPr>
          <p:cNvSpPr txBox="1"/>
          <p:nvPr/>
        </p:nvSpPr>
        <p:spPr>
          <a:xfrm>
            <a:off x="2313631" y="4022546"/>
            <a:ext cx="81170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2400" b="1" dirty="0">
                <a:solidFill>
                  <a:srgbClr val="FF0000"/>
                </a:solidFill>
              </a:rPr>
              <a:t>متكلم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DD971B4-D5A2-44AF-B3D1-A94402B75890}"/>
              </a:ext>
            </a:extLst>
          </p:cNvPr>
          <p:cNvSpPr txBox="1"/>
          <p:nvPr/>
        </p:nvSpPr>
        <p:spPr>
          <a:xfrm>
            <a:off x="2379895" y="4486374"/>
            <a:ext cx="81170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2400" b="1" dirty="0">
                <a:solidFill>
                  <a:srgbClr val="FF0000"/>
                </a:solidFill>
              </a:rPr>
              <a:t>مخاطب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E223D80-E7C5-42E7-9B51-A4521A545971}"/>
              </a:ext>
            </a:extLst>
          </p:cNvPr>
          <p:cNvSpPr txBox="1"/>
          <p:nvPr/>
        </p:nvSpPr>
        <p:spPr>
          <a:xfrm>
            <a:off x="2353387" y="5016461"/>
            <a:ext cx="81170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2400" b="1" dirty="0">
                <a:solidFill>
                  <a:srgbClr val="FF0000"/>
                </a:solidFill>
              </a:rPr>
              <a:t>غائب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7652607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3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625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A screenshot of a cell phone&#10;&#10;Description automatically generated">
            <a:extLst>
              <a:ext uri="{FF2B5EF4-FFF2-40B4-BE49-F238E27FC236}">
                <a16:creationId xmlns:a16="http://schemas.microsoft.com/office/drawing/2014/main" id="{409659FB-1D00-4A8D-966C-35CAF636801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012" y="480060"/>
            <a:ext cx="11237976" cy="5897879"/>
          </a:xfrm>
        </p:spPr>
      </p:pic>
    </p:spTree>
    <p:extLst>
      <p:ext uri="{BB962C8B-B14F-4D97-AF65-F5344CB8AC3E}">
        <p14:creationId xmlns:p14="http://schemas.microsoft.com/office/powerpoint/2010/main" val="164252545"/>
      </p:ext>
    </p:extLst>
  </p:cSld>
  <p:clrMapOvr>
    <a:masterClrMapping/>
  </p:clrMapOvr>
  <p:transition spd="slow">
    <p:cover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625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B3E9B8FA-B132-4569-A7BD-B029F8B4296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012" y="466808"/>
            <a:ext cx="11237976" cy="5897880"/>
          </a:xfr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FB37DA1B-EA05-4C7D-9CF4-C465E5C3DA81}"/>
              </a:ext>
            </a:extLst>
          </p:cNvPr>
          <p:cNvSpPr txBox="1"/>
          <p:nvPr/>
        </p:nvSpPr>
        <p:spPr>
          <a:xfrm>
            <a:off x="2114848" y="1266092"/>
            <a:ext cx="81170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2800" b="1" dirty="0">
                <a:solidFill>
                  <a:srgbClr val="FF0000"/>
                </a:solidFill>
              </a:rPr>
              <a:t>جملة اسمية .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B0969C30-A6EF-41FC-B7A7-9DF9DAB18246}"/>
              </a:ext>
            </a:extLst>
          </p:cNvPr>
          <p:cNvSpPr txBox="1"/>
          <p:nvPr/>
        </p:nvSpPr>
        <p:spPr>
          <a:xfrm>
            <a:off x="1790171" y="2213622"/>
            <a:ext cx="81170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2800" b="1" dirty="0">
                <a:solidFill>
                  <a:srgbClr val="FF0000"/>
                </a:solidFill>
              </a:rPr>
              <a:t>أنت طالب مجتهد .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3788CA1-342D-4BED-8446-9EFB3CE62822}"/>
              </a:ext>
            </a:extLst>
          </p:cNvPr>
          <p:cNvSpPr txBox="1"/>
          <p:nvPr/>
        </p:nvSpPr>
        <p:spPr>
          <a:xfrm>
            <a:off x="1790170" y="2717203"/>
            <a:ext cx="81170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2800" b="1" dirty="0">
                <a:solidFill>
                  <a:srgbClr val="FF0000"/>
                </a:solidFill>
              </a:rPr>
              <a:t>أنتم أناس متميزون .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BA1FD77-9349-421A-BBDC-124E84413B3D}"/>
              </a:ext>
            </a:extLst>
          </p:cNvPr>
          <p:cNvSpPr txBox="1"/>
          <p:nvPr/>
        </p:nvSpPr>
        <p:spPr>
          <a:xfrm>
            <a:off x="1723906" y="3220788"/>
            <a:ext cx="81833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2800" b="1" dirty="0">
                <a:solidFill>
                  <a:srgbClr val="FF0000"/>
                </a:solidFill>
              </a:rPr>
              <a:t>هم أصدقاؤنا الأوفياء .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F4F34FE-1291-4855-B0F1-7140E666898B}"/>
              </a:ext>
            </a:extLst>
          </p:cNvPr>
          <p:cNvSpPr txBox="1"/>
          <p:nvPr/>
        </p:nvSpPr>
        <p:spPr>
          <a:xfrm>
            <a:off x="2081718" y="4294216"/>
            <a:ext cx="81170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2800" b="1" dirty="0">
                <a:solidFill>
                  <a:srgbClr val="FF0000"/>
                </a:solidFill>
              </a:rPr>
              <a:t>جمل اسمية .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61C0D62-2DA7-4109-BCF0-DD8972156E04}"/>
              </a:ext>
            </a:extLst>
          </p:cNvPr>
          <p:cNvSpPr txBox="1"/>
          <p:nvPr/>
        </p:nvSpPr>
        <p:spPr>
          <a:xfrm>
            <a:off x="2094972" y="5221867"/>
            <a:ext cx="81170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2800" b="1" dirty="0">
                <a:solidFill>
                  <a:srgbClr val="FF0000"/>
                </a:solidFill>
              </a:rPr>
              <a:t>ضمائر الرفع المنفصلة تأتي في بداية الجملة الاسمية وتعرب مبتدأ .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2975965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3" grpId="0"/>
      <p:bldP spid="15" grpId="0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625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 descr="A screenshot of a cell phone&#10;&#10;Description automatically generated">
            <a:extLst>
              <a:ext uri="{FF2B5EF4-FFF2-40B4-BE49-F238E27FC236}">
                <a16:creationId xmlns:a16="http://schemas.microsoft.com/office/drawing/2014/main" id="{92575F08-2AD2-4A5D-9247-CDE92622405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012" y="466807"/>
            <a:ext cx="11237976" cy="5897879"/>
          </a:xfr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3C3DE6DD-20E7-4117-B569-CFB70112CE31}"/>
              </a:ext>
            </a:extLst>
          </p:cNvPr>
          <p:cNvSpPr txBox="1"/>
          <p:nvPr/>
        </p:nvSpPr>
        <p:spPr>
          <a:xfrm>
            <a:off x="1836554" y="2776838"/>
            <a:ext cx="81170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2800" b="1" dirty="0">
                <a:solidFill>
                  <a:srgbClr val="FF0000"/>
                </a:solidFill>
              </a:rPr>
              <a:t>جمل فعلية .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C5BBB42-100B-40B1-9FEF-3EC7E1C8BE40}"/>
              </a:ext>
            </a:extLst>
          </p:cNvPr>
          <p:cNvSpPr txBox="1"/>
          <p:nvPr/>
        </p:nvSpPr>
        <p:spPr>
          <a:xfrm>
            <a:off x="2319130" y="3333429"/>
            <a:ext cx="74091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2400" b="1" dirty="0">
                <a:solidFill>
                  <a:srgbClr val="FF0000"/>
                </a:solidFill>
              </a:rPr>
              <a:t>إياك أحترم .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FD76EE2-6CBC-4F51-95FD-FD7CF5BECF9D}"/>
              </a:ext>
            </a:extLst>
          </p:cNvPr>
          <p:cNvSpPr txBox="1"/>
          <p:nvPr/>
        </p:nvSpPr>
        <p:spPr>
          <a:xfrm>
            <a:off x="1611268" y="3638230"/>
            <a:ext cx="81170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2400" b="1" dirty="0">
                <a:solidFill>
                  <a:srgbClr val="FF0000"/>
                </a:solidFill>
              </a:rPr>
              <a:t>إياكم أقدر .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9876215-0D15-4EDE-A5E5-7212C60911A2}"/>
              </a:ext>
            </a:extLst>
          </p:cNvPr>
          <p:cNvSpPr txBox="1"/>
          <p:nvPr/>
        </p:nvSpPr>
        <p:spPr>
          <a:xfrm>
            <a:off x="1757040" y="4393605"/>
            <a:ext cx="81170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2800" b="1" dirty="0">
                <a:solidFill>
                  <a:srgbClr val="FF0000"/>
                </a:solidFill>
              </a:rPr>
              <a:t>لا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9787E7C-8E08-4117-8501-7F93E37BCFA0}"/>
              </a:ext>
            </a:extLst>
          </p:cNvPr>
          <p:cNvSpPr txBox="1"/>
          <p:nvPr/>
        </p:nvSpPr>
        <p:spPr>
          <a:xfrm>
            <a:off x="675862" y="4976704"/>
            <a:ext cx="96343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2400" b="1" dirty="0">
                <a:solidFill>
                  <a:srgbClr val="FF0000"/>
                </a:solidFill>
              </a:rPr>
              <a:t>أشكرك تعني تقديم الشكر لك وجواز تقديمه لغيرك ، أما إياك أشكر فقد خصصتك بالشكر وحدك .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6DC5508-1FE3-4137-9A4A-C1C894775AEE}"/>
              </a:ext>
            </a:extLst>
          </p:cNvPr>
          <p:cNvSpPr txBox="1"/>
          <p:nvPr/>
        </p:nvSpPr>
        <p:spPr>
          <a:xfrm>
            <a:off x="2154604" y="5493542"/>
            <a:ext cx="81170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2800" b="1" dirty="0">
                <a:solidFill>
                  <a:srgbClr val="FF0000"/>
                </a:solidFill>
              </a:rPr>
              <a:t>تخصيص وقصرالعبادة والاستعانة على الله وحده .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6446325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  <p:bldP spid="17" grpId="0"/>
      <p:bldP spid="18" grpId="0"/>
      <p:bldP spid="19" grpId="0"/>
      <p:bldP spid="2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4625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5" descr="A screenshot of a cell phone&#10;&#10;Description automatically generated">
            <a:extLst>
              <a:ext uri="{FF2B5EF4-FFF2-40B4-BE49-F238E27FC236}">
                <a16:creationId xmlns:a16="http://schemas.microsoft.com/office/drawing/2014/main" id="{E445E74D-5CF1-4A49-94A3-3EFF2158D8A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7012" y="480060"/>
            <a:ext cx="11237976" cy="5897880"/>
          </a:xfr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64ED76AF-6067-4BA9-8FDF-C35336B89ABE}"/>
              </a:ext>
            </a:extLst>
          </p:cNvPr>
          <p:cNvSpPr txBox="1"/>
          <p:nvPr/>
        </p:nvSpPr>
        <p:spPr>
          <a:xfrm>
            <a:off x="2909976" y="2366024"/>
            <a:ext cx="81170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2800" b="1" dirty="0">
                <a:solidFill>
                  <a:srgbClr val="FF0000"/>
                </a:solidFill>
              </a:rPr>
              <a:t>كلمة تتكون من حرف واحد يأتي ملتصقاً بكلمة قبله .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903B2C11-D417-4B57-841C-61477BF8A9DF}"/>
              </a:ext>
            </a:extLst>
          </p:cNvPr>
          <p:cNvSpPr txBox="1"/>
          <p:nvPr/>
        </p:nvSpPr>
        <p:spPr>
          <a:xfrm>
            <a:off x="2890097" y="3181034"/>
            <a:ext cx="81170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2800" b="1" dirty="0">
                <a:solidFill>
                  <a:srgbClr val="FF0000"/>
                </a:solidFill>
              </a:rPr>
              <a:t>ثلاثة أقسام : ضمائر رفع – ضمائر نصب – ضمائر جر .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706D058-6408-4C76-BD3A-093432028D88}"/>
              </a:ext>
            </a:extLst>
          </p:cNvPr>
          <p:cNvSpPr txBox="1"/>
          <p:nvPr/>
        </p:nvSpPr>
        <p:spPr>
          <a:xfrm>
            <a:off x="1802297" y="3936407"/>
            <a:ext cx="92181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2800" b="1" dirty="0">
                <a:solidFill>
                  <a:srgbClr val="FF0000"/>
                </a:solidFill>
              </a:rPr>
              <a:t>تاء الفاعل – ياء المخاطبة – ألف الاثنين – واو الجماعة – نون النسوة .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1E58152-1CF8-4F88-B0D5-5FE15C58B0E3}"/>
              </a:ext>
            </a:extLst>
          </p:cNvPr>
          <p:cNvSpPr txBox="1"/>
          <p:nvPr/>
        </p:nvSpPr>
        <p:spPr>
          <a:xfrm>
            <a:off x="2890100" y="4744792"/>
            <a:ext cx="81170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2800" b="1" dirty="0">
                <a:solidFill>
                  <a:srgbClr val="FF0000"/>
                </a:solidFill>
              </a:rPr>
              <a:t>أي أنها تأتي في محل رفع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04C63C2-7558-4877-A817-3D1E368A0FB7}"/>
              </a:ext>
            </a:extLst>
          </p:cNvPr>
          <p:cNvSpPr txBox="1"/>
          <p:nvPr/>
        </p:nvSpPr>
        <p:spPr>
          <a:xfrm>
            <a:off x="2890097" y="5566426"/>
            <a:ext cx="81170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AE" sz="2800" b="1" dirty="0">
                <a:solidFill>
                  <a:srgbClr val="FF0000"/>
                </a:solidFill>
              </a:rPr>
              <a:t>موضعان : فاعل لفعل تام – اسم لفعل ناقص .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5368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/>
      <p:bldP spid="17" grpId="0"/>
      <p:bldP spid="18" grpId="0"/>
      <p:bldP spid="1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1838</TotalTime>
  <Words>764</Words>
  <Application>Microsoft Office PowerPoint</Application>
  <PresentationFormat>شاشة عريضة</PresentationFormat>
  <Paragraphs>120</Paragraphs>
  <Slides>25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25</vt:i4>
      </vt:variant>
    </vt:vector>
  </HeadingPairs>
  <TitlesOfParts>
    <vt:vector size="29" baseType="lpstr">
      <vt:lpstr>Arial</vt:lpstr>
      <vt:lpstr>Calibri</vt:lpstr>
      <vt:lpstr>Calibri Light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مدني مدني</dc:creator>
  <cp:lastModifiedBy>lina safi</cp:lastModifiedBy>
  <cp:revision>287</cp:revision>
  <dcterms:created xsi:type="dcterms:W3CDTF">2018-10-20T11:44:41Z</dcterms:created>
  <dcterms:modified xsi:type="dcterms:W3CDTF">2019-04-27T08:37:52Z</dcterms:modified>
</cp:coreProperties>
</file>