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notesMasterIdLst>
    <p:notesMasterId r:id="rId39"/>
  </p:notesMasterIdLst>
  <p:sldIdLst>
    <p:sldId id="275" r:id="rId2"/>
    <p:sldId id="257" r:id="rId3"/>
    <p:sldId id="259" r:id="rId4"/>
    <p:sldId id="264" r:id="rId5"/>
    <p:sldId id="260" r:id="rId6"/>
    <p:sldId id="276" r:id="rId7"/>
    <p:sldId id="262" r:id="rId8"/>
    <p:sldId id="265" r:id="rId9"/>
    <p:sldId id="266" r:id="rId10"/>
    <p:sldId id="274" r:id="rId11"/>
    <p:sldId id="268" r:id="rId12"/>
    <p:sldId id="273" r:id="rId13"/>
    <p:sldId id="269" r:id="rId14"/>
    <p:sldId id="270" r:id="rId15"/>
    <p:sldId id="271" r:id="rId16"/>
    <p:sldId id="272" r:id="rId17"/>
    <p:sldId id="290" r:id="rId18"/>
    <p:sldId id="292" r:id="rId19"/>
    <p:sldId id="294" r:id="rId20"/>
    <p:sldId id="296" r:id="rId21"/>
    <p:sldId id="298" r:id="rId22"/>
    <p:sldId id="283" r:id="rId23"/>
    <p:sldId id="277" r:id="rId24"/>
    <p:sldId id="278" r:id="rId25"/>
    <p:sldId id="280" r:id="rId26"/>
    <p:sldId id="289" r:id="rId27"/>
    <p:sldId id="286" r:id="rId28"/>
    <p:sldId id="285" r:id="rId29"/>
    <p:sldId id="288" r:id="rId30"/>
    <p:sldId id="287" r:id="rId31"/>
    <p:sldId id="297" r:id="rId32"/>
    <p:sldId id="299" r:id="rId33"/>
    <p:sldId id="300" r:id="rId34"/>
    <p:sldId id="301" r:id="rId35"/>
    <p:sldId id="302" r:id="rId36"/>
    <p:sldId id="304" r:id="rId37"/>
    <p:sldId id="303" r:id="rId38"/>
  </p:sldIdLst>
  <p:sldSz cx="6858000" cy="9144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5" autoAdjust="0"/>
    <p:restoredTop sz="94660"/>
  </p:normalViewPr>
  <p:slideViewPr>
    <p:cSldViewPr snapToGrid="0">
      <p:cViewPr varScale="1">
        <p:scale>
          <a:sx n="68" d="100"/>
          <a:sy n="68" d="100"/>
        </p:scale>
        <p:origin x="-2142" y="-120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AE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F302CDFC-FC57-4EEA-8155-E0FCF004A7D4}" type="datetimeFigureOut">
              <a:rPr lang="ar-AE" smtClean="0"/>
              <a:pPr/>
              <a:t>20/08/1438</a:t>
            </a:fld>
            <a:endParaRPr lang="ar-AE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2271713" y="1143000"/>
            <a:ext cx="2314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AE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AE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DCB1B736-7DB7-4C5E-BCF1-E3E97939BB56}" type="slidenum">
              <a:rPr lang="ar-AE" smtClean="0"/>
              <a:pPr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xmlns="" val="16693938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C1BA8-BC1D-4F29-9978-727A8BCB6B9D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895936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496484"/>
            <a:ext cx="5829300" cy="31834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4802717"/>
            <a:ext cx="5143500" cy="220768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ar-SA"/>
              <a:t>انقر لتحرير نمط العنوان الثانوي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AF191-56FC-45A3-B361-5F48421C311D}" type="datetimeFigureOut">
              <a:rPr lang="ar-AE" smtClean="0"/>
              <a:pPr/>
              <a:t>20/08/1438</a:t>
            </a:fld>
            <a:endParaRPr lang="ar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E63D5-5216-4A2A-9DA5-614590CBAF3D}" type="slidenum">
              <a:rPr lang="ar-AE" smtClean="0"/>
              <a:pPr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xmlns="" val="2267920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AF191-56FC-45A3-B361-5F48421C311D}" type="datetimeFigureOut">
              <a:rPr lang="ar-AE" smtClean="0"/>
              <a:pPr/>
              <a:t>20/08/1438</a:t>
            </a:fld>
            <a:endParaRPr lang="ar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E63D5-5216-4A2A-9DA5-614590CBAF3D}" type="slidenum">
              <a:rPr lang="ar-AE" smtClean="0"/>
              <a:pPr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xmlns="" val="3300568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486834"/>
            <a:ext cx="1478756" cy="7749117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486834"/>
            <a:ext cx="4350544" cy="7749117"/>
          </a:xfrm>
        </p:spPr>
        <p:txBody>
          <a:bodyPr vert="eaVer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AF191-56FC-45A3-B361-5F48421C311D}" type="datetimeFigureOut">
              <a:rPr lang="ar-AE" smtClean="0"/>
              <a:pPr/>
              <a:t>20/08/1438</a:t>
            </a:fld>
            <a:endParaRPr lang="ar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E63D5-5216-4A2A-9DA5-614590CBAF3D}" type="slidenum">
              <a:rPr lang="ar-AE" smtClean="0"/>
              <a:pPr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xmlns="" val="3997327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AF191-56FC-45A3-B361-5F48421C311D}" type="datetimeFigureOut">
              <a:rPr lang="ar-AE" smtClean="0"/>
              <a:pPr/>
              <a:t>20/08/1438</a:t>
            </a:fld>
            <a:endParaRPr lang="ar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E63D5-5216-4A2A-9DA5-614590CBAF3D}" type="slidenum">
              <a:rPr lang="ar-AE" smtClean="0"/>
              <a:pPr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xmlns="" val="3174689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279653"/>
            <a:ext cx="5915025" cy="3803649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119286"/>
            <a:ext cx="5915025" cy="20002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AF191-56FC-45A3-B361-5F48421C311D}" type="datetimeFigureOut">
              <a:rPr lang="ar-AE" smtClean="0"/>
              <a:pPr/>
              <a:t>20/08/1438</a:t>
            </a:fld>
            <a:endParaRPr lang="ar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E63D5-5216-4A2A-9DA5-614590CBAF3D}" type="slidenum">
              <a:rPr lang="ar-AE" smtClean="0"/>
              <a:pPr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xmlns="" val="4017034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AF191-56FC-45A3-B361-5F48421C311D}" type="datetimeFigureOut">
              <a:rPr lang="ar-AE" smtClean="0"/>
              <a:pPr/>
              <a:t>20/08/1438</a:t>
            </a:fld>
            <a:endParaRPr lang="ar-A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E63D5-5216-4A2A-9DA5-614590CBAF3D}" type="slidenum">
              <a:rPr lang="ar-AE" smtClean="0"/>
              <a:pPr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xmlns="" val="10706217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486836"/>
            <a:ext cx="5915025" cy="1767417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241551"/>
            <a:ext cx="2901255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340100"/>
            <a:ext cx="2901255" cy="4912784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241551"/>
            <a:ext cx="2915543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340100"/>
            <a:ext cx="2915543" cy="4912784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AF191-56FC-45A3-B361-5F48421C311D}" type="datetimeFigureOut">
              <a:rPr lang="ar-AE" smtClean="0"/>
              <a:pPr/>
              <a:t>20/08/1438</a:t>
            </a:fld>
            <a:endParaRPr lang="ar-A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E63D5-5216-4A2A-9DA5-614590CBAF3D}" type="slidenum">
              <a:rPr lang="ar-AE" smtClean="0"/>
              <a:pPr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xmlns="" val="1056247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AF191-56FC-45A3-B361-5F48421C311D}" type="datetimeFigureOut">
              <a:rPr lang="ar-AE" smtClean="0"/>
              <a:pPr/>
              <a:t>20/08/1438</a:t>
            </a:fld>
            <a:endParaRPr lang="ar-A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E63D5-5216-4A2A-9DA5-614590CBAF3D}" type="slidenum">
              <a:rPr lang="ar-AE" smtClean="0"/>
              <a:pPr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xmlns="" val="6797013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AF191-56FC-45A3-B361-5F48421C311D}" type="datetimeFigureOut">
              <a:rPr lang="ar-AE" smtClean="0"/>
              <a:pPr/>
              <a:t>20/08/1438</a:t>
            </a:fld>
            <a:endParaRPr lang="ar-A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E63D5-5216-4A2A-9DA5-614590CBAF3D}" type="slidenum">
              <a:rPr lang="ar-AE" smtClean="0"/>
              <a:pPr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xmlns="" val="24578439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316569"/>
            <a:ext cx="3471863" cy="649816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AF191-56FC-45A3-B361-5F48421C311D}" type="datetimeFigureOut">
              <a:rPr lang="ar-AE" smtClean="0"/>
              <a:pPr/>
              <a:t>20/08/1438</a:t>
            </a:fld>
            <a:endParaRPr lang="ar-A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E63D5-5216-4A2A-9DA5-614590CBAF3D}" type="slidenum">
              <a:rPr lang="ar-AE" smtClean="0"/>
              <a:pPr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xmlns="" val="1895798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316569"/>
            <a:ext cx="3471863" cy="649816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AF191-56FC-45A3-B361-5F48421C311D}" type="datetimeFigureOut">
              <a:rPr lang="ar-AE" smtClean="0"/>
              <a:pPr/>
              <a:t>20/08/1438</a:t>
            </a:fld>
            <a:endParaRPr lang="ar-A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E63D5-5216-4A2A-9DA5-614590CBAF3D}" type="slidenum">
              <a:rPr lang="ar-AE" smtClean="0"/>
              <a:pPr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xmlns="" val="3120571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486836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2AF191-56FC-45A3-B361-5F48421C311D}" type="datetimeFigureOut">
              <a:rPr lang="ar-AE" smtClean="0"/>
              <a:pPr/>
              <a:t>20/08/1438</a:t>
            </a:fld>
            <a:endParaRPr lang="ar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8475136"/>
            <a:ext cx="23145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0E63D5-5216-4A2A-9DA5-614590CBAF3D}" type="slidenum">
              <a:rPr lang="ar-AE" smtClean="0"/>
              <a:pPr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xmlns="" val="695267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1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r" defTabSz="6858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jpeg"/><Relationship Id="rId7" Type="http://schemas.openxmlformats.org/officeDocument/2006/relationships/image" Target="../media/image57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gif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gif"/><Relationship Id="rId7" Type="http://schemas.openxmlformats.org/officeDocument/2006/relationships/image" Target="../media/image65.gif"/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jpeg"/><Relationship Id="rId4" Type="http://schemas.openxmlformats.org/officeDocument/2006/relationships/image" Target="../media/image62.jpeg"/><Relationship Id="rId9" Type="http://schemas.openxmlformats.org/officeDocument/2006/relationships/image" Target="../media/image6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gif"/><Relationship Id="rId2" Type="http://schemas.openxmlformats.org/officeDocument/2006/relationships/hyperlink" Target="http://www.google.ae/url?sa=i&amp;rct=j&amp;q=&amp;esrc=s&amp;source=images&amp;cd=&amp;cad=rja&amp;uact=8&amp;ved=0ahUKEwiUz4HbmZLTAhWEFZoKHfV0DeoQjRwIBw&amp;url=http://clipartall.com/clipart/987-scientist-clipart.html&amp;psig=AFQjCNHSSLlCPDVwxhbuBkd4x0r7qENtxQ&amp;ust=1491649494304951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jpeg"/><Relationship Id="rId4" Type="http://schemas.openxmlformats.org/officeDocument/2006/relationships/hyperlink" Target="http://www.clipartpanda.com/categories/science-clip-art-pictures-printable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hyperlink" Target="http://www.google.ae/url?sa=i&amp;rct=j&amp;q=&amp;esrc=s&amp;source=images&amp;cd=&amp;cad=rja&amp;uact=8&amp;ved=0ahUKEwjzi-yaqpLTAhXFCJoKHWphDuoQjRwIBw&amp;url=http://www.clipartkid.com/push-cliparts/&amp;psig=AFQjCNFL98wLZfad6sEeKF0bf42XZ4Tw4A&amp;ust=1491653924895505" TargetMode="External"/><Relationship Id="rId7" Type="http://schemas.openxmlformats.org/officeDocument/2006/relationships/hyperlink" Target="http://www.google.ae/url?sa=i&amp;rct=j&amp;q=&amp;esrc=s&amp;source=images&amp;cd=&amp;cad=rja&amp;uact=8&amp;ved=0ahUKEwixt9mDrZLTAhVCiCwKHTLJDpoQjRwIBw&amp;url=http://clipart-library.com/cut-cliparts.html&amp;psig=AFQjCNGTOgrXgwfZdGjy03FNa5WqhLuunQ&amp;ust=1491654717484399" TargetMode="Externa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hyperlink" Target="http://www.google.ae/url?sa=i&amp;rct=j&amp;q=&amp;esrc=s&amp;source=images&amp;cd=&amp;cad=rja&amp;uact=8&amp;ved=0ahUKEwiG2JzBq5LTAhXChywKHSToCTMQjRwIBw&amp;url=http://clipart-library.com/blow-cliparts.html&amp;psig=AFQjCNHwsq0Qkzf9QNc_wN6fV_8HQqJ9QA&amp;ust=1491654298893521" TargetMode="External"/><Relationship Id="rId4" Type="http://schemas.openxmlformats.org/officeDocument/2006/relationships/image" Target="../media/image7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hyperlink" Target="http://www.google.ae/url?sa=i&amp;rct=j&amp;q=&amp;esrc=s&amp;source=images&amp;cd=&amp;cad=rja&amp;uact=8&amp;ved=0ahUKEwjvsdONm47TAhUEEywKHWXZDI4QjRwIBw&amp;url=http://clipartix.com/frame-clip-art/&amp;bvm=bv.151426398,d.bGs&amp;psig=AFQjCNG6XHgcQG4XWHbTCeS7VHfCpR9ngA&amp;ust=1491512440815687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jpe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ae/url?sa=i&amp;rct=j&amp;q=&amp;esrc=s&amp;source=images&amp;cd=&amp;ved=0ahUKEwi7u8eRx5LTAhVEM5oKHUVmA-kQjRwIBw&amp;url=https://clipartfest.com/categories/view/6946c2cdf1a6170edb03ed2dfd510526d8aa7821/earth-science-clip-art.html&amp;psig=AFQjCNHAD0gDkq0wjC9Ly5mHB933Y0-wNQ&amp;ust=1491661682623133" TargetMode="External"/><Relationship Id="rId3" Type="http://schemas.openxmlformats.org/officeDocument/2006/relationships/image" Target="../media/image75.jpeg"/><Relationship Id="rId7" Type="http://schemas.openxmlformats.org/officeDocument/2006/relationships/image" Target="../media/image77.jpeg"/><Relationship Id="rId2" Type="http://schemas.openxmlformats.org/officeDocument/2006/relationships/hyperlink" Target="http://www.google.ae/url?sa=i&amp;rct=j&amp;q=&amp;esrc=s&amp;source=images&amp;cd=&amp;cad=rja&amp;uact=8&amp;ved=0ahUKEwj4koOjw5LTAhXlIpoKHcwIAtgQjRwIBw&amp;url=http://www.clipartpanda.com/categories/engineering-clip-art-free-download&amp;psig=AFQjCNGQcf5HgnxJMwGLdhg_LaG-4kva6w&amp;ust=1491660687566095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google.ae/url?sa=i&amp;rct=j&amp;q=&amp;esrc=s&amp;source=images&amp;cd=&amp;ved=0ahUKEwjc7ZbKw5LTAhWHWywKHYdXBucQjRwIBw&amp;url=http://www.clipartpanda.com/categories/microscope-clipart&amp;psig=AFQjCNGsieTEXtkj85XkqjxiTUHKusV43g&amp;ust=1491660771120462" TargetMode="External"/><Relationship Id="rId5" Type="http://schemas.openxmlformats.org/officeDocument/2006/relationships/image" Target="../media/image76.jpeg"/><Relationship Id="rId4" Type="http://schemas.openxmlformats.org/officeDocument/2006/relationships/hyperlink" Target="http://www.google.ae/url?sa=i&amp;rct=j&amp;q=&amp;esrc=s&amp;source=images&amp;cd=&amp;cad=rja&amp;uact=8&amp;ved=0ahUKEwisnoe3w5LTAhWjDZoKHXAsAEoQjRwIBw&amp;url=http://vectortoons.com/product/a-scientist-studying-a-plant/&amp;psig=AFQjCNFmY9Ny4Wn8hCKyHhxOz2dwvN74Dw&amp;ust=1491660727048082" TargetMode="External"/><Relationship Id="rId9" Type="http://schemas.openxmlformats.org/officeDocument/2006/relationships/image" Target="../media/image7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hyperlink" Target="https://www.google.ae/url?sa=i&amp;rct=j&amp;q=&amp;esrc=s&amp;source=images&amp;cd=&amp;cad=rja&amp;uact=8&amp;ved=0ahUKEwiF1dW1ypLTAhXkF5oKHVwVCcwQjRwIBw&amp;url=https://www.pinterest.com/explore/wh-questions/&amp;psig=AFQjCNEpgnCM0NrMidgyiSwNkaIC-zj24A&amp;ust=1491662605789518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jpeg"/><Relationship Id="rId4" Type="http://schemas.openxmlformats.org/officeDocument/2006/relationships/hyperlink" Target="https://www.google.ae/url?sa=i&amp;rct=j&amp;q=&amp;esrc=s&amp;source=images&amp;cd=&amp;cad=rja&amp;uact=8&amp;ved=0ahUKEwjgw5n605LTAhUrApoKHd0QD6oQjRwIBw&amp;url=https://www.pinterest.com/explore/wh-questions/&amp;psig=AFQjCNHaycQoPY_7nT8vfjXRWtqwxObfrQ&amp;ust=1491665172190786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gif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jpeg"/><Relationship Id="rId7" Type="http://schemas.openxmlformats.org/officeDocument/2006/relationships/image" Target="../media/image89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87.jpeg"/><Relationship Id="rId10" Type="http://schemas.openxmlformats.org/officeDocument/2006/relationships/image" Target="../media/image82.gif"/><Relationship Id="rId4" Type="http://schemas.openxmlformats.org/officeDocument/2006/relationships/image" Target="../media/image86.png"/><Relationship Id="rId9" Type="http://schemas.openxmlformats.org/officeDocument/2006/relationships/image" Target="../media/image91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3.png"/><Relationship Id="rId7" Type="http://schemas.openxmlformats.org/officeDocument/2006/relationships/image" Target="../media/image96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5" Type="http://schemas.openxmlformats.org/officeDocument/2006/relationships/image" Target="../media/image25.png"/><Relationship Id="rId10" Type="http://schemas.openxmlformats.org/officeDocument/2006/relationships/image" Target="../media/image99.png"/><Relationship Id="rId4" Type="http://schemas.openxmlformats.org/officeDocument/2006/relationships/image" Target="../media/image94.png"/><Relationship Id="rId9" Type="http://schemas.openxmlformats.org/officeDocument/2006/relationships/image" Target="../media/image9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2.gif"/><Relationship Id="rId4" Type="http://schemas.openxmlformats.org/officeDocument/2006/relationships/image" Target="../media/image82.gi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gif"/><Relationship Id="rId11" Type="http://schemas.openxmlformats.org/officeDocument/2006/relationships/image" Target="../media/image21.jpe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14.png"/><Relationship Id="rId9" Type="http://schemas.openxmlformats.org/officeDocument/2006/relationships/image" Target="../media/image19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7" Type="http://schemas.openxmlformats.org/officeDocument/2006/relationships/image" Target="../media/image114.png"/><Relationship Id="rId2" Type="http://schemas.openxmlformats.org/officeDocument/2006/relationships/hyperlink" Target="http://www.google.ae/url?sa=i&amp;rct=j&amp;q=&amp;esrc=s&amp;source=images&amp;cd=&amp;cad=rja&amp;uact=8&amp;ved=0ahUKEwjfmM7fyZLTAhUlMJoKHdjyDE8QjRwIBw&amp;url=http://www.clipartpanda.com/categories/story-clip-art-free&amp;psig=AFQjCNEUsSbjhEbkYCvIUePnaeFoGuluvw&amp;ust=1491662433406230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google.ae/url?sa=i&amp;rct=j&amp;q=&amp;esrc=s&amp;source=images&amp;cd=&amp;cad=rja&amp;uact=8&amp;ved=0ahUKEwiHgNOEypLTAhUKFywKHVFdBmQQjRwIBw&amp;url=http://www.clipartpanda.com/categories/story-clip-art-free&amp;psig=AFQjCNEUsSbjhEbkYCvIUePnaeFoGuluvw&amp;ust=1491662433406230" TargetMode="External"/><Relationship Id="rId5" Type="http://schemas.openxmlformats.org/officeDocument/2006/relationships/image" Target="../media/image113.gif"/><Relationship Id="rId4" Type="http://schemas.openxmlformats.org/officeDocument/2006/relationships/hyperlink" Target="http://www.google.ae/url?sa=i&amp;rct=j&amp;q=&amp;esrc=s&amp;source=images&amp;cd=&amp;cad=rja&amp;uact=8&amp;ved=0ahUKEwiBjYDzyZLTAhXMKJoKHWXtCKsQjRwIBw&amp;url=http://www.clipartpanda.com/categories/story-clip-art-free&amp;psig=AFQjCNEUsSbjhEbkYCvIUePnaeFoGuluvw&amp;ust=1491662433406230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hyperlink" Target="https://www.google.ae/url?sa=i&amp;rct=j&amp;q=&amp;esrc=s&amp;source=images&amp;cd=&amp;cad=rja&amp;uact=8&amp;ved=0ahUKEwiBnf3k1ZLTAhXECJoKHdNADmcQjRwIBw&amp;url=https://www.slideshare.net/bneitz/conjunctions-powerpoint&amp;psig=AFQjCNHRKksRB-10MssyJlrkc3ed3jpZ7w&amp;ust=1491665636073591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6.jpeg"/><Relationship Id="rId4" Type="http://schemas.openxmlformats.org/officeDocument/2006/relationships/hyperlink" Target="https://www.google.ae/url?sa=i&amp;rct=j&amp;q=&amp;esrc=s&amp;source=images&amp;cd=&amp;cad=rja&amp;uact=8&amp;ved=0ahUKEwiy9euT1pLTAhXta5oKHTAeD5gQjRwIBw&amp;url=https://www.slideshare.net/bneitz/conjunctions-powerpoint&amp;psig=AFQjCNHRKksRB-10MssyJlrkc3ed3jpZ7w&amp;ust=1491665636073591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ae/url?sa=i&amp;rct=j&amp;q=&amp;esrc=s&amp;source=images&amp;cd=&amp;cad=rja&amp;uact=8&amp;ved=0ahUKEwiourbR3JLTAhVqD5oKHTz3ChQQjRwIBw&amp;url=http://clipartwork.com/clip-art/desert-clipart-5886/&amp;bvm=bv.152174688,d.bGg&amp;psig=AFQjCNHK27s25kg1_nAtZgK1X-3gICNMjA&amp;ust=1491667415260854" TargetMode="External"/><Relationship Id="rId13" Type="http://schemas.openxmlformats.org/officeDocument/2006/relationships/image" Target="../media/image122.jpeg"/><Relationship Id="rId3" Type="http://schemas.openxmlformats.org/officeDocument/2006/relationships/image" Target="../media/image117.jpeg"/><Relationship Id="rId7" Type="http://schemas.openxmlformats.org/officeDocument/2006/relationships/image" Target="../media/image119.png"/><Relationship Id="rId12" Type="http://schemas.openxmlformats.org/officeDocument/2006/relationships/hyperlink" Target="http://www.google.ae/url?sa=i&amp;rct=j&amp;q=&amp;esrc=s&amp;source=images&amp;cd=&amp;cad=rja&amp;uact=8&amp;ved=0ahUKEwiH_peQ3pLTAhUGCiwKHQYBBRoQjRwIBw&amp;url=http://www.clipartpanda.com/categories/noise-clipart&amp;bvm=bv.152174688,d.bGs&amp;psig=AFQjCNGlGU1mZb3pncLV0cYcs7i97WlldQ&amp;ust=1491667894242545" TargetMode="External"/><Relationship Id="rId2" Type="http://schemas.openxmlformats.org/officeDocument/2006/relationships/hyperlink" Target="http://www.google.ae/url?sa=i&amp;rct=j&amp;q=&amp;esrc=s&amp;source=images&amp;cd=&amp;cad=rja&amp;uact=8&amp;ved=0ahUKEwiCnMSS25LTAhXHYpoKHcH9AwAQjRwIBw&amp;url=http://www.clipartpanda.com/categories/camping-clipart&amp;psig=AFQjCNFigfwBfF3UID6_heNBR3wnZ4ifYg&amp;ust=1491667093537190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google.ae/url?sa=i&amp;rct=j&amp;q=&amp;esrc=s&amp;source=images&amp;cd=&amp;cad=rja&amp;uact=8&amp;ved=0ahUKEwipmMOx3JLTAhUiD5oKHXfvBbUQjRwIBw&amp;url=http://clipartall.com/clipart/3431-desert-clip-art.html&amp;bvm=bv.152174688,d.bGg&amp;psig=AFQjCNHK27s25kg1_nAtZgK1X-3gICNMjA&amp;ust=1491667415260854" TargetMode="External"/><Relationship Id="rId11" Type="http://schemas.openxmlformats.org/officeDocument/2006/relationships/image" Target="../media/image121.gif"/><Relationship Id="rId5" Type="http://schemas.openxmlformats.org/officeDocument/2006/relationships/image" Target="../media/image118.jpeg"/><Relationship Id="rId10" Type="http://schemas.openxmlformats.org/officeDocument/2006/relationships/hyperlink" Target="http://www.google.ae/url?sa=i&amp;rct=j&amp;q=&amp;esrc=s&amp;source=images&amp;cd=&amp;cad=rja&amp;uact=8&amp;ved=0ahUKEwjbjuPx3ZLTAhXBQJoKHfTxBtEQjRwIBw&amp;url=http://www.clipartpanda.com/categories/scared-kid-clipart&amp;psig=AFQjCNH4qpgG5TvPuKuGvP2EXBAhpm5y1w&amp;ust=1491667834506852" TargetMode="External"/><Relationship Id="rId4" Type="http://schemas.openxmlformats.org/officeDocument/2006/relationships/hyperlink" Target="https://www.google.ae/url?sa=i&amp;rct=j&amp;q=&amp;esrc=s&amp;source=images&amp;cd=&amp;cad=rja&amp;uact=8&amp;ved=0ahUKEwjIhd7325LTAhVISZoKHThuCqgQjRwIBw&amp;url=https://clipartfest.com/categories/view/8318b4374a3b505495ed19553699f1c16df08bdf/scorpion-clip-art.html&amp;bvm=bv.152174688,d.bGg&amp;psig=AFQjCNFYUiNfqogEPOwCAEN1OKl-U_vuIQ&amp;ust=1491667181045323" TargetMode="External"/><Relationship Id="rId9" Type="http://schemas.openxmlformats.org/officeDocument/2006/relationships/image" Target="../media/image12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hyperlink" Target="https://www.google.ae/url?sa=i&amp;rct=j&amp;q=&amp;esrc=s&amp;source=images&amp;cd=&amp;cad=rja&amp;uact=8&amp;ved=0ahUKEwiGmtGw_5LTAhUBEiwKHaoyChoQjRwIBw&amp;url=https://www.pinterest.com/kdamstutz/classroom-story-mapping-book-reports/&amp;bvm=bv.152174688,d.bGs&amp;psig=AFQjCNEkzz-gHK046BzIAJjk1nQ6VB6cEw&amp;ust=1491676816972286" TargetMode="Externa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hyperlink" Target="https://www.google.ae/url?sa=i&amp;rct=j&amp;q=&amp;esrc=s&amp;source=images&amp;cd=&amp;cad=rja&amp;uact=8&amp;ved=0ahUKEwjom9ja65LTAhWDCJoKHe_kDT8QjRwIBw&amp;url=https://www.pinterest.com/pin/469500329881540848/&amp;psig=AFQjCNF3ByUXbnfAtVUrLREIFT4ssh5QYw&amp;ust=1491671530936732" TargetMode="Externa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hyperlink" Target="https://www.google.ae/url?sa=i&amp;rct=j&amp;q=&amp;esrc=s&amp;source=images&amp;cd=&amp;cad=rja&amp;uact=8&amp;ved=0ahUKEwjVo8ii-5LTAhWLbZoKHT4xC44QjRwIBw&amp;url=https://www.pinterest.com/explore/punctuation/&amp;psig=AFQjCNEo0Jtubt0a_V0EUwg-cAbXCSZz-g&amp;ust=1491675675982629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6.jpeg"/><Relationship Id="rId4" Type="http://schemas.openxmlformats.org/officeDocument/2006/relationships/hyperlink" Target="https://www.google.ae/url?sa=i&amp;rct=j&amp;q=&amp;esrc=s&amp;source=images&amp;cd=&amp;cad=rja&amp;uact=8&amp;ved=0ahUKEwi7_eny-5LTAhWiNJoKHZ5KDOMQjRwIBw&amp;url=https://www.pinterest.com/explore/punctuation/&amp;bvm=bv.152174688,d.bGs&amp;psig=AFQjCNEf3fSuWFxrDd8lpWSxrBv8CP1RyA&amp;ust=1491675889423473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gif"/><Relationship Id="rId5" Type="http://schemas.openxmlformats.org/officeDocument/2006/relationships/image" Target="../media/image39.jpeg"/><Relationship Id="rId4" Type="http://schemas.openxmlformats.org/officeDocument/2006/relationships/image" Target="../media/image38.png"/><Relationship Id="rId9" Type="http://schemas.openxmlformats.org/officeDocument/2006/relationships/image" Target="../media/image4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0" y="98853"/>
            <a:ext cx="6858000" cy="68775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4" name="رابط مستقيم 3"/>
          <p:cNvCxnSpPr>
            <a:cxnSpLocks/>
          </p:cNvCxnSpPr>
          <p:nvPr/>
        </p:nvCxnSpPr>
        <p:spPr>
          <a:xfrm>
            <a:off x="0" y="9045146"/>
            <a:ext cx="6858000" cy="1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9"/>
          <p:cNvSpPr/>
          <p:nvPr/>
        </p:nvSpPr>
        <p:spPr>
          <a:xfrm>
            <a:off x="804861" y="6175420"/>
            <a:ext cx="4942279" cy="1200329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latin typeface="Snap ITC" pitchFamily="82" charset="0"/>
              </a:rPr>
              <a:t>My Name:……..…….....…..</a:t>
            </a:r>
          </a:p>
          <a:p>
            <a:pPr algn="ctr">
              <a:lnSpc>
                <a:spcPct val="150000"/>
              </a:lnSpc>
            </a:pPr>
            <a:r>
              <a:rPr lang="en-US" sz="2400" dirty="0">
                <a:latin typeface="Snap ITC" pitchFamily="82" charset="0"/>
              </a:rPr>
              <a:t>Grade 5 /…..</a:t>
            </a:r>
            <a:endParaRPr lang="ar-AE" sz="2400" dirty="0">
              <a:latin typeface="Snap ITC" pitchFamily="82" charset="0"/>
            </a:endParaRP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195605" y="108721"/>
            <a:ext cx="6223001" cy="681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</a:pPr>
            <a:r>
              <a:rPr lang="en-US" altLang="ar-AE" sz="4000" dirty="0">
                <a:latin typeface="Snap ITC" panose="04040A07060A02020202" pitchFamily="82" charset="0"/>
                <a:ea typeface="Calibri" pitchFamily="34" charset="0"/>
              </a:rPr>
              <a:t>English Booklet</a:t>
            </a:r>
            <a:endParaRPr lang="en-US" altLang="ar-AE" sz="1000" dirty="0">
              <a:latin typeface="Snap ITC" panose="04040A07060A02020202" pitchFamily="82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WordArt 2"/>
          <p:cNvSpPr>
            <a:spLocks noChangeArrowheads="1" noChangeShapeType="1" noTextEdit="1"/>
          </p:cNvSpPr>
          <p:nvPr/>
        </p:nvSpPr>
        <p:spPr bwMode="auto">
          <a:xfrm>
            <a:off x="195605" y="2805739"/>
            <a:ext cx="3859647" cy="60166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solidFill>
                  <a:srgbClr val="C0504D">
                    <a:lumMod val="75000"/>
                  </a:srgbClr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Snap ITC"/>
              </a:rPr>
              <a:t>Semester 3</a:t>
            </a:r>
            <a:endParaRPr lang="ar-AE" sz="3600" kern="10" dirty="0">
              <a:solidFill>
                <a:srgbClr val="C0504D">
                  <a:lumMod val="75000"/>
                </a:srgbClr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Snap ITC"/>
            </a:endParaRPr>
          </a:p>
        </p:txBody>
      </p:sp>
      <p:sp>
        <p:nvSpPr>
          <p:cNvPr id="14" name="مربع نص 13"/>
          <p:cNvSpPr txBox="1"/>
          <p:nvPr/>
        </p:nvSpPr>
        <p:spPr>
          <a:xfrm>
            <a:off x="301572" y="1488515"/>
            <a:ext cx="3382977" cy="9233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5400" dirty="0">
                <a:latin typeface="Snap ITC" panose="04040A07060A02020202" pitchFamily="82" charset="0"/>
              </a:rPr>
              <a:t>Grade 5</a:t>
            </a:r>
            <a:endParaRPr lang="ar-AE" sz="5400" dirty="0">
              <a:latin typeface="Snap ITC" panose="04040A07060A02020202" pitchFamily="82" charset="0"/>
            </a:endParaRPr>
          </a:p>
        </p:txBody>
      </p:sp>
      <p:pic>
        <p:nvPicPr>
          <p:cNvPr id="21" name="صورة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06751" y="947530"/>
            <a:ext cx="2835147" cy="5030180"/>
          </a:xfrm>
          <a:prstGeom prst="rect">
            <a:avLst/>
          </a:prstGeom>
        </p:spPr>
      </p:pic>
      <p:grpSp>
        <p:nvGrpSpPr>
          <p:cNvPr id="27" name="مجموعة 26"/>
          <p:cNvGrpSpPr/>
          <p:nvPr/>
        </p:nvGrpSpPr>
        <p:grpSpPr>
          <a:xfrm>
            <a:off x="91997" y="3655603"/>
            <a:ext cx="3763311" cy="2322107"/>
            <a:chOff x="91997" y="3655603"/>
            <a:chExt cx="3825095" cy="2322107"/>
          </a:xfrm>
        </p:grpSpPr>
        <p:pic>
          <p:nvPicPr>
            <p:cNvPr id="25" name="صورة 2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91997" y="3655603"/>
              <a:ext cx="3701037" cy="2124395"/>
            </a:xfrm>
            <a:prstGeom prst="rect">
              <a:avLst/>
            </a:prstGeom>
          </p:spPr>
        </p:pic>
        <p:sp>
          <p:nvSpPr>
            <p:cNvPr id="26" name="مستطيل 25"/>
            <p:cNvSpPr/>
            <p:nvPr/>
          </p:nvSpPr>
          <p:spPr>
            <a:xfrm>
              <a:off x="2224216" y="5399903"/>
              <a:ext cx="1692876" cy="5778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/>
            </a:p>
          </p:txBody>
        </p:sp>
      </p:grpSp>
    </p:spTree>
    <p:extLst>
      <p:ext uri="{BB962C8B-B14F-4D97-AF65-F5344CB8AC3E}">
        <p14:creationId xmlns:p14="http://schemas.microsoft.com/office/powerpoint/2010/main" xmlns="" val="3729968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03" t="4563" r="4028" b="8948"/>
          <a:stretch/>
        </p:blipFill>
        <p:spPr>
          <a:xfrm>
            <a:off x="236620" y="489066"/>
            <a:ext cx="6605337" cy="8441695"/>
          </a:xfrm>
          <a:prstGeom prst="rect">
            <a:avLst/>
          </a:prstGeom>
        </p:spPr>
      </p:pic>
      <p:grpSp>
        <p:nvGrpSpPr>
          <p:cNvPr id="4" name="مجموعة 3"/>
          <p:cNvGrpSpPr/>
          <p:nvPr/>
        </p:nvGrpSpPr>
        <p:grpSpPr>
          <a:xfrm>
            <a:off x="0" y="98854"/>
            <a:ext cx="6858000" cy="8946293"/>
            <a:chOff x="0" y="98854"/>
            <a:chExt cx="6858000" cy="8946293"/>
          </a:xfrm>
        </p:grpSpPr>
        <p:sp>
          <p:nvSpPr>
            <p:cNvPr id="5" name="مستطيل 4"/>
            <p:cNvSpPr/>
            <p:nvPr/>
          </p:nvSpPr>
          <p:spPr>
            <a:xfrm>
              <a:off x="0" y="98854"/>
              <a:ext cx="6858000" cy="39541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Where we live                                         Lesson 6</a:t>
              </a:r>
              <a:endParaRPr lang="ar-AE" sz="20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cxnSp>
          <p:nvCxnSpPr>
            <p:cNvPr id="6" name="رابط مستقيم 5"/>
            <p:cNvCxnSpPr>
              <a:cxnSpLocks/>
            </p:cNvCxnSpPr>
            <p:nvPr/>
          </p:nvCxnSpPr>
          <p:spPr>
            <a:xfrm>
              <a:off x="0" y="9045146"/>
              <a:ext cx="6858000" cy="1"/>
            </a:xfrm>
            <a:prstGeom prst="line">
              <a:avLst/>
            </a:prstGeom>
            <a:ln w="762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مستطيل 6"/>
          <p:cNvSpPr/>
          <p:nvPr/>
        </p:nvSpPr>
        <p:spPr>
          <a:xfrm>
            <a:off x="513347" y="8710863"/>
            <a:ext cx="2662990" cy="2198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</p:spTree>
    <p:extLst>
      <p:ext uri="{BB962C8B-B14F-4D97-AF65-F5344CB8AC3E}">
        <p14:creationId xmlns:p14="http://schemas.microsoft.com/office/powerpoint/2010/main" xmlns="" val="19011633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/>
          <p:cNvGrpSpPr/>
          <p:nvPr/>
        </p:nvGrpSpPr>
        <p:grpSpPr>
          <a:xfrm>
            <a:off x="0" y="98854"/>
            <a:ext cx="6858000" cy="8946293"/>
            <a:chOff x="0" y="98854"/>
            <a:chExt cx="6858000" cy="8946293"/>
          </a:xfrm>
        </p:grpSpPr>
        <p:sp>
          <p:nvSpPr>
            <p:cNvPr id="3" name="مستطيل 2"/>
            <p:cNvSpPr/>
            <p:nvPr/>
          </p:nvSpPr>
          <p:spPr>
            <a:xfrm>
              <a:off x="0" y="98854"/>
              <a:ext cx="6858000" cy="39541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Where we live                                         Lesson 6</a:t>
              </a:r>
              <a:endParaRPr lang="ar-AE" sz="20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cxnSp>
          <p:nvCxnSpPr>
            <p:cNvPr id="4" name="رابط مستقيم 3"/>
            <p:cNvCxnSpPr>
              <a:cxnSpLocks/>
            </p:cNvCxnSpPr>
            <p:nvPr/>
          </p:nvCxnSpPr>
          <p:spPr>
            <a:xfrm>
              <a:off x="0" y="9045146"/>
              <a:ext cx="6858000" cy="1"/>
            </a:xfrm>
            <a:prstGeom prst="line">
              <a:avLst/>
            </a:prstGeom>
            <a:ln w="762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895"/>
          <a:stretch/>
        </p:blipFill>
        <p:spPr>
          <a:xfrm>
            <a:off x="0" y="689809"/>
            <a:ext cx="6858000" cy="792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871425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/>
          <p:cNvGrpSpPr/>
          <p:nvPr/>
        </p:nvGrpSpPr>
        <p:grpSpPr>
          <a:xfrm>
            <a:off x="0" y="98854"/>
            <a:ext cx="6858000" cy="8946293"/>
            <a:chOff x="0" y="98854"/>
            <a:chExt cx="6858000" cy="8946293"/>
          </a:xfrm>
        </p:grpSpPr>
        <p:sp>
          <p:nvSpPr>
            <p:cNvPr id="3" name="مستطيل 2"/>
            <p:cNvSpPr/>
            <p:nvPr/>
          </p:nvSpPr>
          <p:spPr>
            <a:xfrm>
              <a:off x="0" y="98854"/>
              <a:ext cx="6858000" cy="39541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Where we live                                         Lesson 6</a:t>
              </a:r>
              <a:endParaRPr lang="ar-AE" sz="20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cxnSp>
          <p:nvCxnSpPr>
            <p:cNvPr id="4" name="رابط مستقيم 3"/>
            <p:cNvCxnSpPr>
              <a:cxnSpLocks/>
            </p:cNvCxnSpPr>
            <p:nvPr/>
          </p:nvCxnSpPr>
          <p:spPr>
            <a:xfrm>
              <a:off x="0" y="9045146"/>
              <a:ext cx="6858000" cy="1"/>
            </a:xfrm>
            <a:prstGeom prst="line">
              <a:avLst/>
            </a:prstGeom>
            <a:ln w="762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343"/>
          <a:stretch/>
        </p:blipFill>
        <p:spPr>
          <a:xfrm>
            <a:off x="-1" y="737936"/>
            <a:ext cx="6513095" cy="7812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49497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مجموعة 2"/>
          <p:cNvGrpSpPr/>
          <p:nvPr/>
        </p:nvGrpSpPr>
        <p:grpSpPr>
          <a:xfrm>
            <a:off x="0" y="98854"/>
            <a:ext cx="6858000" cy="8946293"/>
            <a:chOff x="0" y="98854"/>
            <a:chExt cx="6858000" cy="8946293"/>
          </a:xfrm>
        </p:grpSpPr>
        <p:sp>
          <p:nvSpPr>
            <p:cNvPr id="4" name="مستطيل 3"/>
            <p:cNvSpPr/>
            <p:nvPr/>
          </p:nvSpPr>
          <p:spPr>
            <a:xfrm>
              <a:off x="0" y="98854"/>
              <a:ext cx="6858000" cy="39541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Where we live                                         Lesson 8</a:t>
              </a:r>
              <a:endParaRPr lang="ar-AE" sz="20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cxnSp>
          <p:nvCxnSpPr>
            <p:cNvPr id="5" name="رابط مستقيم 4"/>
            <p:cNvCxnSpPr>
              <a:cxnSpLocks/>
            </p:cNvCxnSpPr>
            <p:nvPr/>
          </p:nvCxnSpPr>
          <p:spPr>
            <a:xfrm>
              <a:off x="0" y="9045146"/>
              <a:ext cx="6858000" cy="1"/>
            </a:xfrm>
            <a:prstGeom prst="line">
              <a:avLst/>
            </a:prstGeom>
            <a:ln w="762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مربع نص 5"/>
          <p:cNvSpPr txBox="1"/>
          <p:nvPr/>
        </p:nvSpPr>
        <p:spPr>
          <a:xfrm>
            <a:off x="5147331" y="1539017"/>
            <a:ext cx="1503994" cy="255454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1600" dirty="0">
                <a:latin typeface="Century Gothic" panose="020B0502020202020204" pitchFamily="34" charset="0"/>
              </a:rPr>
              <a:t>old</a:t>
            </a:r>
          </a:p>
          <a:p>
            <a:pPr algn="ctr"/>
            <a:r>
              <a:rPr lang="en-US" sz="1600" dirty="0">
                <a:latin typeface="Century Gothic" panose="020B0502020202020204" pitchFamily="34" charset="0"/>
              </a:rPr>
              <a:t>ancient</a:t>
            </a:r>
          </a:p>
          <a:p>
            <a:pPr algn="ctr"/>
            <a:r>
              <a:rPr lang="en-US" sz="1600" dirty="0">
                <a:latin typeface="Century Gothic" panose="020B0502020202020204" pitchFamily="34" charset="0"/>
              </a:rPr>
              <a:t>huge</a:t>
            </a:r>
          </a:p>
          <a:p>
            <a:pPr algn="ctr"/>
            <a:r>
              <a:rPr lang="en-US" sz="1600" dirty="0">
                <a:latin typeface="Century Gothic" panose="020B0502020202020204" pitchFamily="34" charset="0"/>
              </a:rPr>
              <a:t>strange</a:t>
            </a:r>
          </a:p>
          <a:p>
            <a:pPr algn="ctr"/>
            <a:r>
              <a:rPr lang="en-US" sz="1600" dirty="0">
                <a:latin typeface="Century Gothic" panose="020B0502020202020204" pitchFamily="34" charset="0"/>
              </a:rPr>
              <a:t>mysterious</a:t>
            </a:r>
          </a:p>
          <a:p>
            <a:pPr algn="ctr"/>
            <a:r>
              <a:rPr lang="en-US" sz="1600" dirty="0">
                <a:latin typeface="Century Gothic" panose="020B0502020202020204" pitchFamily="34" charset="0"/>
              </a:rPr>
              <a:t>colorful</a:t>
            </a:r>
          </a:p>
          <a:p>
            <a:pPr algn="ctr"/>
            <a:r>
              <a:rPr lang="en-US" sz="1600" dirty="0">
                <a:latin typeface="Century Gothic" panose="020B0502020202020204" pitchFamily="34" charset="0"/>
              </a:rPr>
              <a:t>exciting</a:t>
            </a:r>
          </a:p>
          <a:p>
            <a:pPr algn="ctr"/>
            <a:r>
              <a:rPr lang="en-US" sz="1600" dirty="0">
                <a:latin typeface="Century Gothic" panose="020B0502020202020204" pitchFamily="34" charset="0"/>
              </a:rPr>
              <a:t>exotic</a:t>
            </a:r>
          </a:p>
          <a:p>
            <a:pPr algn="ctr"/>
            <a:r>
              <a:rPr lang="en-US" sz="1600" dirty="0">
                <a:latin typeface="Century Gothic" panose="020B0502020202020204" pitchFamily="34" charset="0"/>
              </a:rPr>
              <a:t>modern</a:t>
            </a:r>
          </a:p>
          <a:p>
            <a:pPr algn="ctr"/>
            <a:r>
              <a:rPr lang="en-US" sz="1600" dirty="0">
                <a:latin typeface="Century Gothic" panose="020B0502020202020204" pitchFamily="34" charset="0"/>
              </a:rPr>
              <a:t>__________</a:t>
            </a:r>
          </a:p>
        </p:txBody>
      </p:sp>
      <p:sp>
        <p:nvSpPr>
          <p:cNvPr id="2" name="مربع نص 1"/>
          <p:cNvSpPr txBox="1"/>
          <p:nvPr/>
        </p:nvSpPr>
        <p:spPr>
          <a:xfrm>
            <a:off x="1859547" y="808894"/>
            <a:ext cx="3655168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000" u="sng" dirty="0">
                <a:latin typeface="Century Gothic" panose="020B0502020202020204" pitchFamily="34" charset="0"/>
              </a:rPr>
              <a:t>What is your favorite place?</a:t>
            </a:r>
            <a:endParaRPr lang="ar-AE" sz="2000" u="sng" dirty="0">
              <a:latin typeface="Century Gothic" panose="020B0502020202020204" pitchFamily="34" charset="0"/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208547" y="2467604"/>
            <a:ext cx="1925527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1400" dirty="0">
                <a:latin typeface="Century Gothic" panose="020B0502020202020204" pitchFamily="34" charset="0"/>
              </a:rPr>
              <a:t>My favorite place is </a:t>
            </a:r>
            <a:endParaRPr lang="ar-AE" sz="1400" dirty="0">
              <a:latin typeface="Century Gothic" panose="020B0502020202020204" pitchFamily="34" charset="0"/>
            </a:endParaRPr>
          </a:p>
        </p:txBody>
      </p:sp>
      <p:sp>
        <p:nvSpPr>
          <p:cNvPr id="10" name="مستطيل: زوايا مستديرة 9"/>
          <p:cNvSpPr/>
          <p:nvPr/>
        </p:nvSpPr>
        <p:spPr>
          <a:xfrm>
            <a:off x="2036131" y="1523629"/>
            <a:ext cx="1980570" cy="2585323"/>
          </a:xfrm>
          <a:prstGeom prst="roundRect">
            <a:avLst>
              <a:gd name="adj" fmla="val 8081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>
              <a:lnSpc>
                <a:spcPct val="150000"/>
              </a:lnSpc>
            </a:pPr>
            <a:r>
              <a:rPr lang="en-US" sz="14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Wahiba</a:t>
            </a:r>
            <a:r>
              <a:rPr lang="en-US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 sand</a:t>
            </a:r>
          </a:p>
          <a:p>
            <a:pPr>
              <a:lnSpc>
                <a:spcPct val="150000"/>
              </a:lnSpc>
            </a:pPr>
            <a:r>
              <a:rPr lang="en-US" sz="14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Burj</a:t>
            </a:r>
            <a:r>
              <a:rPr lang="en-US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 Khalifa</a:t>
            </a:r>
          </a:p>
          <a:p>
            <a:pPr>
              <a:lnSpc>
                <a:spcPct val="150000"/>
              </a:lnSpc>
            </a:pPr>
            <a:r>
              <a:rPr lang="en-US" sz="14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albadyyah</a:t>
            </a:r>
            <a:r>
              <a:rPr lang="en-US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 mosque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pyramid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________________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________________ </a:t>
            </a:r>
          </a:p>
          <a:p>
            <a:pPr>
              <a:lnSpc>
                <a:spcPct val="150000"/>
              </a:lnSpc>
            </a:pPr>
            <a:endParaRPr lang="en-US" sz="14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مربع نص 10"/>
          <p:cNvSpPr txBox="1"/>
          <p:nvPr/>
        </p:nvSpPr>
        <p:spPr>
          <a:xfrm>
            <a:off x="4016701" y="2402518"/>
            <a:ext cx="1316386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1400" dirty="0">
                <a:latin typeface="Century Gothic" panose="020B0502020202020204" pitchFamily="34" charset="0"/>
              </a:rPr>
              <a:t>because……</a:t>
            </a:r>
            <a:endParaRPr lang="ar-AE" sz="1400" dirty="0">
              <a:latin typeface="Century Gothic" panose="020B0502020202020204" pitchFamily="34" charset="0"/>
            </a:endParaRPr>
          </a:p>
        </p:txBody>
      </p:sp>
      <p:sp>
        <p:nvSpPr>
          <p:cNvPr id="12" name="مستطيل: زوايا مستديرة 11"/>
          <p:cNvSpPr/>
          <p:nvPr/>
        </p:nvSpPr>
        <p:spPr>
          <a:xfrm>
            <a:off x="5090438" y="1448863"/>
            <a:ext cx="1576692" cy="2702557"/>
          </a:xfrm>
          <a:prstGeom prst="roundRect">
            <a:avLst>
              <a:gd name="adj" fmla="val 8081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en-US" sz="14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مربع نص 12"/>
          <p:cNvSpPr txBox="1"/>
          <p:nvPr/>
        </p:nvSpPr>
        <p:spPr>
          <a:xfrm>
            <a:off x="647700" y="4648199"/>
            <a:ext cx="5689600" cy="39703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lnSpc>
                <a:spcPct val="200000"/>
              </a:lnSpc>
            </a:pPr>
            <a:r>
              <a:rPr lang="en-US" dirty="0"/>
              <a:t>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-</a:t>
            </a:r>
            <a:endParaRPr lang="ar-AE" dirty="0"/>
          </a:p>
        </p:txBody>
      </p:sp>
      <p:pic>
        <p:nvPicPr>
          <p:cNvPr id="14" name="صورة 1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6685" y="2827487"/>
            <a:ext cx="1395915" cy="995213"/>
          </a:xfrm>
          <a:prstGeom prst="rect">
            <a:avLst/>
          </a:prstGeom>
        </p:spPr>
      </p:pic>
      <p:pic>
        <p:nvPicPr>
          <p:cNvPr id="15" name="صورة 1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93285" y="3081822"/>
            <a:ext cx="855291" cy="1509087"/>
          </a:xfrm>
          <a:prstGeom prst="rect">
            <a:avLst/>
          </a:prstGeom>
        </p:spPr>
      </p:pic>
      <p:pic>
        <p:nvPicPr>
          <p:cNvPr id="18" name="صورة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8102" y="1125372"/>
            <a:ext cx="1351445" cy="1128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400824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مجموعة 2"/>
          <p:cNvGrpSpPr/>
          <p:nvPr/>
        </p:nvGrpSpPr>
        <p:grpSpPr>
          <a:xfrm>
            <a:off x="0" y="98854"/>
            <a:ext cx="6858000" cy="8946293"/>
            <a:chOff x="0" y="98854"/>
            <a:chExt cx="6858000" cy="8946293"/>
          </a:xfrm>
        </p:grpSpPr>
        <p:sp>
          <p:nvSpPr>
            <p:cNvPr id="4" name="مستطيل 3"/>
            <p:cNvSpPr/>
            <p:nvPr/>
          </p:nvSpPr>
          <p:spPr>
            <a:xfrm>
              <a:off x="0" y="98854"/>
              <a:ext cx="6858000" cy="39541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Where we live                                         Lesson 9</a:t>
              </a:r>
              <a:endParaRPr lang="ar-AE" sz="20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cxnSp>
          <p:nvCxnSpPr>
            <p:cNvPr id="5" name="رابط مستقيم 4"/>
            <p:cNvCxnSpPr>
              <a:cxnSpLocks/>
            </p:cNvCxnSpPr>
            <p:nvPr/>
          </p:nvCxnSpPr>
          <p:spPr>
            <a:xfrm>
              <a:off x="0" y="9045146"/>
              <a:ext cx="6858000" cy="1"/>
            </a:xfrm>
            <a:prstGeom prst="line">
              <a:avLst/>
            </a:prstGeom>
            <a:ln w="762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 cstate="print"/>
          <a:srcRect l="26852" t="30713" r="42222" b="27943"/>
          <a:stretch/>
        </p:blipFill>
        <p:spPr>
          <a:xfrm>
            <a:off x="558799" y="890165"/>
            <a:ext cx="5937693" cy="4030183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4492177" y="3809444"/>
            <a:ext cx="2004315" cy="118017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200" u="sng" dirty="0">
                <a:solidFill>
                  <a:schemeClr val="tx1"/>
                </a:solidFill>
                <a:latin typeface="Century Gothic" panose="020B0502020202020204" pitchFamily="34" charset="0"/>
              </a:rPr>
              <a:t>Match these headings to paragraphs (1–3): </a:t>
            </a:r>
            <a:endParaRPr lang="en-US" sz="1200" b="1" u="sng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a Description 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b Opinion 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c Location</a:t>
            </a:r>
            <a:endParaRPr lang="ar-AE" sz="12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737191" y="520833"/>
            <a:ext cx="2175596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b="1" u="sng" dirty="0">
                <a:latin typeface="Century Gothic" panose="020B0502020202020204" pitchFamily="34" charset="0"/>
              </a:rPr>
              <a:t>Read and answer</a:t>
            </a:r>
            <a:endParaRPr lang="ar-AE" b="1" u="sng" dirty="0">
              <a:latin typeface="Century Gothic" panose="020B0502020202020204" pitchFamily="34" charset="0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558799" y="4957817"/>
            <a:ext cx="6511851" cy="2793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u="sng" dirty="0">
                <a:latin typeface="Century Gothic" panose="020B0502020202020204" pitchFamily="34" charset="0"/>
                <a:cs typeface="PT Bold Broken" panose="02010400000000000000" pitchFamily="2" charset="-78"/>
              </a:rPr>
              <a:t>Read and complete the sentences </a:t>
            </a:r>
          </a:p>
          <a:p>
            <a:endParaRPr lang="en-US" sz="1300" b="1" u="sng" dirty="0">
              <a:latin typeface="Century Gothic" panose="020B0502020202020204" pitchFamily="34" charset="0"/>
              <a:cs typeface="PT Bold Broken" panose="02010400000000000000" pitchFamily="2" charset="-78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300" dirty="0">
                <a:latin typeface="Century Gothic" panose="020B0502020202020204" pitchFamily="34" charset="0"/>
                <a:cs typeface="PT Bold Broken" panose="02010400000000000000" pitchFamily="2" charset="-78"/>
              </a:rPr>
              <a:t>The castle is on a _________, green island.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300" dirty="0">
                <a:latin typeface="Century Gothic" panose="020B0502020202020204" pitchFamily="34" charset="0"/>
                <a:cs typeface="PT Bold Broken" panose="02010400000000000000" pitchFamily="2" charset="-78"/>
              </a:rPr>
              <a:t>Surrounding by water and ___________ mountains.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300" dirty="0">
                <a:latin typeface="Century Gothic" panose="020B0502020202020204" pitchFamily="34" charset="0"/>
                <a:cs typeface="PT Bold Broken" panose="02010400000000000000" pitchFamily="2" charset="-78"/>
              </a:rPr>
              <a:t>The area is _______________ for its beautiful scenery.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300" dirty="0">
                <a:latin typeface="Century Gothic" panose="020B0502020202020204" pitchFamily="34" charset="0"/>
                <a:cs typeface="PT Bold Broken" panose="02010400000000000000" pitchFamily="2" charset="-78"/>
              </a:rPr>
              <a:t>Some of the local animals are very ____________.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300" dirty="0">
                <a:latin typeface="Century Gothic" panose="020B0502020202020204" pitchFamily="34" charset="0"/>
                <a:cs typeface="PT Bold Broken" panose="02010400000000000000" pitchFamily="2" charset="-78"/>
              </a:rPr>
              <a:t>There are _____________deer on the hills and a lots of ____________birds.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300" dirty="0">
                <a:latin typeface="Century Gothic" panose="020B0502020202020204" pitchFamily="34" charset="0"/>
                <a:cs typeface="PT Bold Broken" panose="02010400000000000000" pitchFamily="2" charset="-78"/>
              </a:rPr>
              <a:t>I think it would be very ____________.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endParaRPr lang="en-US" sz="1300" dirty="0">
              <a:latin typeface="Century Gothic" panose="020B0502020202020204" pitchFamily="34" charset="0"/>
              <a:cs typeface="PT Bold Broken" panose="02010400000000000000" pitchFamily="2" charset="-78"/>
            </a:endParaRPr>
          </a:p>
          <a:p>
            <a:endParaRPr lang="ar-AE" sz="1300" b="1" dirty="0">
              <a:latin typeface="Century Gothic" panose="020B0502020202020204" pitchFamily="34" charset="0"/>
              <a:cs typeface="PT Bold Broken" panose="02010400000000000000" pitchFamily="2" charset="-78"/>
            </a:endParaRPr>
          </a:p>
        </p:txBody>
      </p:sp>
      <p:pic>
        <p:nvPicPr>
          <p:cNvPr id="10" name="صورة 9"/>
          <p:cNvPicPr>
            <a:picLocks noChangeAspect="1"/>
          </p:cNvPicPr>
          <p:nvPr/>
        </p:nvPicPr>
        <p:blipFill rotWithShape="1">
          <a:blip r:embed="rId3" cstate="print"/>
          <a:srcRect l="29190" t="76776" r="44470" b="12870"/>
          <a:stretch/>
        </p:blipFill>
        <p:spPr>
          <a:xfrm>
            <a:off x="647368" y="7392062"/>
            <a:ext cx="5563263" cy="1441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184169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مجموعة 2"/>
          <p:cNvGrpSpPr/>
          <p:nvPr/>
        </p:nvGrpSpPr>
        <p:grpSpPr>
          <a:xfrm>
            <a:off x="0" y="98854"/>
            <a:ext cx="6858000" cy="8946293"/>
            <a:chOff x="0" y="98854"/>
            <a:chExt cx="6858000" cy="8946293"/>
          </a:xfrm>
        </p:grpSpPr>
        <p:sp>
          <p:nvSpPr>
            <p:cNvPr id="4" name="مستطيل 3"/>
            <p:cNvSpPr/>
            <p:nvPr/>
          </p:nvSpPr>
          <p:spPr>
            <a:xfrm>
              <a:off x="0" y="98854"/>
              <a:ext cx="6858000" cy="39541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Where we live                                         Lesson 10</a:t>
              </a:r>
              <a:endParaRPr lang="ar-AE" sz="20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cxnSp>
          <p:nvCxnSpPr>
            <p:cNvPr id="5" name="رابط مستقيم 4"/>
            <p:cNvCxnSpPr>
              <a:cxnSpLocks/>
            </p:cNvCxnSpPr>
            <p:nvPr/>
          </p:nvCxnSpPr>
          <p:spPr>
            <a:xfrm>
              <a:off x="0" y="9045146"/>
              <a:ext cx="6858000" cy="1"/>
            </a:xfrm>
            <a:prstGeom prst="line">
              <a:avLst/>
            </a:prstGeom>
            <a:ln w="762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مربع نص 5"/>
          <p:cNvSpPr txBox="1"/>
          <p:nvPr/>
        </p:nvSpPr>
        <p:spPr>
          <a:xfrm>
            <a:off x="218024" y="823152"/>
            <a:ext cx="6421951" cy="599523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>
              <a:lnSpc>
                <a:spcPct val="250000"/>
              </a:lnSpc>
            </a:pPr>
            <a:r>
              <a:rPr lang="en-US" sz="1600" dirty="0">
                <a:latin typeface="Century Gothic" panose="020B0502020202020204" pitchFamily="34" charset="0"/>
              </a:rPr>
              <a:t>valley – wonderful – surprise – dates – hungry – roar – roof - step</a:t>
            </a:r>
          </a:p>
        </p:txBody>
      </p:sp>
      <p:pic>
        <p:nvPicPr>
          <p:cNvPr id="3074" name="Picture 2" descr="نتيجة بحث الصور عن ‪clipart valley‬‏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5493" y="1559978"/>
            <a:ext cx="1459487" cy="1475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صورة ذات صلة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353" r="9351"/>
          <a:stretch/>
        </p:blipFill>
        <p:spPr bwMode="auto">
          <a:xfrm>
            <a:off x="759191" y="1583831"/>
            <a:ext cx="1783034" cy="1475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ربع نص 7"/>
          <p:cNvSpPr txBox="1"/>
          <p:nvPr/>
        </p:nvSpPr>
        <p:spPr>
          <a:xfrm>
            <a:off x="24432" y="301038"/>
            <a:ext cx="5965095" cy="66204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>
              <a:lnSpc>
                <a:spcPct val="250000"/>
              </a:lnSpc>
            </a:pPr>
            <a:r>
              <a:rPr lang="en-US" b="1" u="sng" dirty="0">
                <a:latin typeface="Century Gothic" panose="020B0502020202020204" pitchFamily="34" charset="0"/>
              </a:rPr>
              <a:t>Read and write the words under the correct pictures</a:t>
            </a:r>
          </a:p>
        </p:txBody>
      </p:sp>
      <p:pic>
        <p:nvPicPr>
          <p:cNvPr id="3078" name="Picture 6" descr="نتيجة بحث الصور عن ‪surprise clipart‬‏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701"/>
          <a:stretch/>
        </p:blipFill>
        <p:spPr bwMode="auto">
          <a:xfrm>
            <a:off x="2675659" y="1714500"/>
            <a:ext cx="1506682" cy="1518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نتيجة بحث الصور عن ‪datesclipart‬‏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4906" y="3965664"/>
            <a:ext cx="1735473" cy="1300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: زوايا مستديرة 1"/>
          <p:cNvSpPr/>
          <p:nvPr/>
        </p:nvSpPr>
        <p:spPr>
          <a:xfrm>
            <a:off x="4573132" y="3211414"/>
            <a:ext cx="1764207" cy="55880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12" name="مستطيل: زوايا مستديرة 11"/>
          <p:cNvSpPr/>
          <p:nvPr/>
        </p:nvSpPr>
        <p:spPr>
          <a:xfrm>
            <a:off x="2542225" y="3220308"/>
            <a:ext cx="1764207" cy="55880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13" name="مستطيل: زوايا مستديرة 12"/>
          <p:cNvSpPr/>
          <p:nvPr/>
        </p:nvSpPr>
        <p:spPr>
          <a:xfrm>
            <a:off x="506172" y="3233008"/>
            <a:ext cx="1764207" cy="55880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14" name="مستطيل: زوايا مستديرة 13"/>
          <p:cNvSpPr/>
          <p:nvPr/>
        </p:nvSpPr>
        <p:spPr>
          <a:xfrm>
            <a:off x="4573132" y="5230714"/>
            <a:ext cx="1764207" cy="55880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15" name="مستطيل: زوايا مستديرة 14"/>
          <p:cNvSpPr/>
          <p:nvPr/>
        </p:nvSpPr>
        <p:spPr>
          <a:xfrm>
            <a:off x="2542225" y="5239608"/>
            <a:ext cx="1764207" cy="55880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16" name="مستطيل: زوايا مستديرة 15"/>
          <p:cNvSpPr/>
          <p:nvPr/>
        </p:nvSpPr>
        <p:spPr>
          <a:xfrm>
            <a:off x="506172" y="5252308"/>
            <a:ext cx="1764207" cy="55880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42225" y="3866035"/>
            <a:ext cx="1627724" cy="1286645"/>
          </a:xfrm>
          <a:prstGeom prst="rect">
            <a:avLst/>
          </a:prstGeom>
        </p:spPr>
      </p:pic>
      <p:pic>
        <p:nvPicPr>
          <p:cNvPr id="3084" name="Picture 12" descr="نتيجة بحث الصور عن ‪roof clipart‬‏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73372" y="3819626"/>
            <a:ext cx="1414462" cy="1333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14" descr="نتيجة بحث الصور عن ‪roar clipart‬‏"/>
          <p:cNvSpPr>
            <a:spLocks noChangeAspect="1" noChangeArrowheads="1"/>
          </p:cNvSpPr>
          <p:nvPr/>
        </p:nvSpPr>
        <p:spPr bwMode="auto">
          <a:xfrm>
            <a:off x="1524000" y="2805113"/>
            <a:ext cx="3810000" cy="353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AE"/>
          </a:p>
        </p:txBody>
      </p:sp>
      <p:pic>
        <p:nvPicPr>
          <p:cNvPr id="11" name="صورة 10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779016" y="5906941"/>
            <a:ext cx="2219325" cy="2057400"/>
          </a:xfrm>
          <a:prstGeom prst="rect">
            <a:avLst/>
          </a:prstGeom>
        </p:spPr>
      </p:pic>
      <p:sp>
        <p:nvSpPr>
          <p:cNvPr id="17" name="AutoShape 16" descr="نتيجة بحث الصور عن ‪footsteps clipart‬‏"/>
          <p:cNvSpPr>
            <a:spLocks noChangeAspect="1" noChangeArrowheads="1"/>
          </p:cNvSpPr>
          <p:nvPr/>
        </p:nvSpPr>
        <p:spPr bwMode="auto">
          <a:xfrm>
            <a:off x="538163" y="3905250"/>
            <a:ext cx="5781675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AE"/>
          </a:p>
        </p:txBody>
      </p:sp>
      <p:pic>
        <p:nvPicPr>
          <p:cNvPr id="18" name="صورة 17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054639" y="6555323"/>
            <a:ext cx="2241550" cy="1028700"/>
          </a:xfrm>
          <a:prstGeom prst="rect">
            <a:avLst/>
          </a:prstGeom>
        </p:spPr>
      </p:pic>
      <p:sp>
        <p:nvSpPr>
          <p:cNvPr id="24" name="مستطيل: زوايا مستديرة 23"/>
          <p:cNvSpPr/>
          <p:nvPr/>
        </p:nvSpPr>
        <p:spPr>
          <a:xfrm>
            <a:off x="3913825" y="7676320"/>
            <a:ext cx="1764207" cy="55880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25" name="مستطيل: زوايا مستديرة 24"/>
          <p:cNvSpPr/>
          <p:nvPr/>
        </p:nvSpPr>
        <p:spPr>
          <a:xfrm>
            <a:off x="1230072" y="7689020"/>
            <a:ext cx="1764207" cy="55880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</p:spTree>
    <p:extLst>
      <p:ext uri="{BB962C8B-B14F-4D97-AF65-F5344CB8AC3E}">
        <p14:creationId xmlns:p14="http://schemas.microsoft.com/office/powerpoint/2010/main" xmlns="" val="2397344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مجموعة 2"/>
          <p:cNvGrpSpPr/>
          <p:nvPr/>
        </p:nvGrpSpPr>
        <p:grpSpPr>
          <a:xfrm>
            <a:off x="0" y="98854"/>
            <a:ext cx="6858000" cy="8946293"/>
            <a:chOff x="0" y="98854"/>
            <a:chExt cx="6858000" cy="8946293"/>
          </a:xfrm>
        </p:grpSpPr>
        <p:sp>
          <p:nvSpPr>
            <p:cNvPr id="4" name="مستطيل 3"/>
            <p:cNvSpPr/>
            <p:nvPr/>
          </p:nvSpPr>
          <p:spPr>
            <a:xfrm>
              <a:off x="0" y="98854"/>
              <a:ext cx="6858000" cy="39541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Where we live                                         Lesson 11</a:t>
              </a:r>
              <a:endParaRPr lang="ar-AE" sz="20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cxnSp>
          <p:nvCxnSpPr>
            <p:cNvPr id="5" name="رابط مستقيم 4"/>
            <p:cNvCxnSpPr>
              <a:cxnSpLocks/>
            </p:cNvCxnSpPr>
            <p:nvPr/>
          </p:nvCxnSpPr>
          <p:spPr>
            <a:xfrm>
              <a:off x="0" y="9045146"/>
              <a:ext cx="6858000" cy="1"/>
            </a:xfrm>
            <a:prstGeom prst="line">
              <a:avLst/>
            </a:prstGeom>
            <a:ln w="762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مربع نص 5"/>
          <p:cNvSpPr txBox="1"/>
          <p:nvPr/>
        </p:nvSpPr>
        <p:spPr>
          <a:xfrm>
            <a:off x="3067256" y="2716615"/>
            <a:ext cx="1031051" cy="5078313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dirty="0">
                <a:latin typeface="Century Gothic" panose="020B0502020202020204" pitchFamily="34" charset="0"/>
              </a:rPr>
              <a:t>drum</a:t>
            </a:r>
          </a:p>
          <a:p>
            <a:pPr algn="ctr">
              <a:lnSpc>
                <a:spcPct val="200000"/>
              </a:lnSpc>
            </a:pPr>
            <a:r>
              <a:rPr lang="en-US" dirty="0">
                <a:latin typeface="Century Gothic" panose="020B0502020202020204" pitchFamily="34" charset="0"/>
              </a:rPr>
              <a:t>gold</a:t>
            </a:r>
          </a:p>
          <a:p>
            <a:pPr algn="ctr">
              <a:lnSpc>
                <a:spcPct val="200000"/>
              </a:lnSpc>
            </a:pPr>
            <a:r>
              <a:rPr lang="en-US" dirty="0">
                <a:latin typeface="Century Gothic" panose="020B0502020202020204" pitchFamily="34" charset="0"/>
              </a:rPr>
              <a:t>reach</a:t>
            </a:r>
          </a:p>
          <a:p>
            <a:pPr algn="ctr">
              <a:lnSpc>
                <a:spcPct val="200000"/>
              </a:lnSpc>
            </a:pPr>
            <a:r>
              <a:rPr lang="en-US" dirty="0">
                <a:latin typeface="Century Gothic" panose="020B0502020202020204" pitchFamily="34" charset="0"/>
              </a:rPr>
              <a:t>chirp</a:t>
            </a:r>
          </a:p>
          <a:p>
            <a:pPr algn="ctr">
              <a:lnSpc>
                <a:spcPct val="200000"/>
              </a:lnSpc>
            </a:pPr>
            <a:r>
              <a:rPr lang="en-US" dirty="0">
                <a:latin typeface="Century Gothic" panose="020B0502020202020204" pitchFamily="34" charset="0"/>
              </a:rPr>
              <a:t>whisper</a:t>
            </a:r>
          </a:p>
          <a:p>
            <a:pPr algn="ctr">
              <a:lnSpc>
                <a:spcPct val="200000"/>
              </a:lnSpc>
            </a:pPr>
            <a:r>
              <a:rPr lang="en-US" dirty="0">
                <a:latin typeface="Century Gothic" panose="020B0502020202020204" pitchFamily="34" charset="0"/>
              </a:rPr>
              <a:t>reward</a:t>
            </a:r>
          </a:p>
          <a:p>
            <a:pPr algn="ctr">
              <a:lnSpc>
                <a:spcPct val="200000"/>
              </a:lnSpc>
            </a:pPr>
            <a:r>
              <a:rPr lang="en-US" dirty="0">
                <a:latin typeface="Century Gothic" panose="020B0502020202020204" pitchFamily="34" charset="0"/>
              </a:rPr>
              <a:t>hit</a:t>
            </a:r>
          </a:p>
          <a:p>
            <a:pPr algn="ctr">
              <a:lnSpc>
                <a:spcPct val="200000"/>
              </a:lnSpc>
            </a:pPr>
            <a:r>
              <a:rPr lang="en-US" dirty="0">
                <a:latin typeface="Century Gothic" panose="020B0502020202020204" pitchFamily="34" charset="0"/>
              </a:rPr>
              <a:t>silver</a:t>
            </a:r>
          </a:p>
          <a:p>
            <a:pPr algn="ctr">
              <a:lnSpc>
                <a:spcPct val="200000"/>
              </a:lnSpc>
            </a:pPr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5122" name="Picture 2" descr="نتيجة بحث الصور عن ‪hit clipart‬‏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50164" y="7395908"/>
            <a:ext cx="2378840" cy="1486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نتيجة بحث الصور عن ‪reach clipart‬‏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38839" y="5161129"/>
            <a:ext cx="1554467" cy="2737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نتيجة بحث الصور عن ‪chirp clipart‬‏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3115" y="3177822"/>
            <a:ext cx="2057049" cy="186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نتيجة بحث الصور عن ‪whisper clipart‬‏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22360" y="1104764"/>
            <a:ext cx="1573276" cy="1573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نتيجة بحث الصور عن ‪award clipart‬‏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4357" y="5501416"/>
            <a:ext cx="1704896" cy="205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نتيجة بحث الصور عن ‪gold clipart‬‏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38839" y="3321014"/>
            <a:ext cx="1140318" cy="157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794355" y="794425"/>
            <a:ext cx="1576855" cy="1883615"/>
          </a:xfrm>
          <a:prstGeom prst="rect">
            <a:avLst/>
          </a:prstGeom>
        </p:spPr>
      </p:pic>
      <p:pic>
        <p:nvPicPr>
          <p:cNvPr id="5134" name="Picture 14" descr="نتيجة بحث الصور عن ‪drum clipart‬‏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0454" y="1518011"/>
            <a:ext cx="2401754" cy="1309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ربع نص 8"/>
          <p:cNvSpPr txBox="1"/>
          <p:nvPr/>
        </p:nvSpPr>
        <p:spPr>
          <a:xfrm>
            <a:off x="213851" y="580853"/>
            <a:ext cx="2212465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000" b="1" u="sng" dirty="0">
                <a:latin typeface="Century Gothic" panose="020B0502020202020204" pitchFamily="34" charset="0"/>
              </a:rPr>
              <a:t>read and match</a:t>
            </a:r>
            <a:endParaRPr lang="ar-AE" sz="2000" b="1" u="sng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53820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/>
          <p:cNvSpPr txBox="1"/>
          <p:nvPr/>
        </p:nvSpPr>
        <p:spPr>
          <a:xfrm>
            <a:off x="21680" y="2076403"/>
            <a:ext cx="6925293" cy="9233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5400" dirty="0">
                <a:latin typeface="Snap ITC" panose="04040A07060A02020202" pitchFamily="82" charset="0"/>
              </a:rPr>
              <a:t>All about science</a:t>
            </a:r>
            <a:endParaRPr lang="ar-AE" sz="5400" dirty="0">
              <a:latin typeface="Snap ITC" panose="04040A07060A02020202" pitchFamily="82" charset="0"/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0" y="98853"/>
            <a:ext cx="6858000" cy="68775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5" name="رابط مستقيم 4"/>
          <p:cNvCxnSpPr>
            <a:cxnSpLocks/>
          </p:cNvCxnSpPr>
          <p:nvPr/>
        </p:nvCxnSpPr>
        <p:spPr>
          <a:xfrm>
            <a:off x="0" y="9045146"/>
            <a:ext cx="6858000" cy="1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WordArt 2"/>
          <p:cNvSpPr>
            <a:spLocks noChangeArrowheads="1" noChangeShapeType="1" noTextEdit="1"/>
          </p:cNvSpPr>
          <p:nvPr/>
        </p:nvSpPr>
        <p:spPr bwMode="auto">
          <a:xfrm>
            <a:off x="1840694" y="1066006"/>
            <a:ext cx="3399522" cy="96161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solidFill>
                  <a:srgbClr val="C0504D">
                    <a:lumMod val="75000"/>
                  </a:srgbClr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Snap ITC"/>
              </a:rPr>
              <a:t>Unit 10</a:t>
            </a:r>
            <a:endParaRPr lang="ar-AE" sz="3600" kern="10" dirty="0">
              <a:solidFill>
                <a:srgbClr val="C0504D">
                  <a:lumMod val="75000"/>
                </a:srgbClr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Snap ITC"/>
            </a:endParaRPr>
          </a:p>
        </p:txBody>
      </p:sp>
      <p:pic>
        <p:nvPicPr>
          <p:cNvPr id="1026" name="Picture 2" descr="Image result for science clipart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1692" y="4947138"/>
            <a:ext cx="6168048" cy="3741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science clipart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2044" y="2905949"/>
            <a:ext cx="6107696" cy="225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224033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مجموعة 2"/>
          <p:cNvGrpSpPr/>
          <p:nvPr/>
        </p:nvGrpSpPr>
        <p:grpSpPr>
          <a:xfrm>
            <a:off x="0" y="98854"/>
            <a:ext cx="6858000" cy="8946293"/>
            <a:chOff x="0" y="98854"/>
            <a:chExt cx="6858000" cy="8946293"/>
          </a:xfrm>
        </p:grpSpPr>
        <p:sp>
          <p:nvSpPr>
            <p:cNvPr id="4" name="مستطيل 3"/>
            <p:cNvSpPr/>
            <p:nvPr/>
          </p:nvSpPr>
          <p:spPr>
            <a:xfrm>
              <a:off x="0" y="98854"/>
              <a:ext cx="6858000" cy="39541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All about science                                          Lesson 2</a:t>
              </a:r>
              <a:endParaRPr lang="ar-AE" sz="20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cxnSp>
          <p:nvCxnSpPr>
            <p:cNvPr id="5" name="رابط مستقيم 4"/>
            <p:cNvCxnSpPr>
              <a:cxnSpLocks/>
            </p:cNvCxnSpPr>
            <p:nvPr/>
          </p:nvCxnSpPr>
          <p:spPr>
            <a:xfrm>
              <a:off x="0" y="9045146"/>
              <a:ext cx="6858000" cy="1"/>
            </a:xfrm>
            <a:prstGeom prst="line">
              <a:avLst/>
            </a:prstGeom>
            <a:ln w="762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مربع نص 8"/>
          <p:cNvSpPr txBox="1"/>
          <p:nvPr/>
        </p:nvSpPr>
        <p:spPr>
          <a:xfrm>
            <a:off x="213851" y="580853"/>
            <a:ext cx="870751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000" b="1" u="sng" dirty="0">
                <a:latin typeface="Century Gothic" panose="020B0502020202020204" pitchFamily="34" charset="0"/>
              </a:rPr>
              <a:t>Write:</a:t>
            </a:r>
            <a:endParaRPr lang="ar-AE" sz="2000" b="1" u="sng" dirty="0">
              <a:latin typeface="Century Gothic" panose="020B0502020202020204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495300" y="1006363"/>
            <a:ext cx="5765800" cy="377937"/>
          </a:xfrm>
          <a:prstGeom prst="roundRect">
            <a:avLst/>
          </a:prstGeom>
          <a:noFill/>
          <a:ln w="1905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omic Sans MS" pitchFamily="66" charset="0"/>
              </a:rPr>
              <a:t>straw - scissors - cut - push - blow</a:t>
            </a:r>
          </a:p>
        </p:txBody>
      </p:sp>
      <p:pic>
        <p:nvPicPr>
          <p:cNvPr id="3074" name="Picture 2" descr="Cup Straw Clipart   Clipart Panda   Free Clipart Images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42801" y="1594530"/>
            <a:ext cx="1447233" cy="1021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push clipart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8686" y="1473200"/>
            <a:ext cx="1524395" cy="111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val 14"/>
          <p:cNvSpPr/>
          <p:nvPr/>
        </p:nvSpPr>
        <p:spPr>
          <a:xfrm>
            <a:off x="649226" y="1484314"/>
            <a:ext cx="2132074" cy="12731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3629380" y="1487488"/>
            <a:ext cx="2132074" cy="1273175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649226" y="3338514"/>
            <a:ext cx="2132074" cy="1273175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3629380" y="3341688"/>
            <a:ext cx="2132074" cy="1273175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 Diagonal Corner Rectangle 6"/>
          <p:cNvSpPr/>
          <p:nvPr/>
        </p:nvSpPr>
        <p:spPr>
          <a:xfrm>
            <a:off x="749663" y="2835274"/>
            <a:ext cx="1881241" cy="428627"/>
          </a:xfrm>
          <a:prstGeom prst="round2DiagRect">
            <a:avLst/>
          </a:prstGeom>
          <a:noFill/>
          <a:ln w="285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………………………….</a:t>
            </a:r>
            <a:endParaRPr lang="en-US" dirty="0"/>
          </a:p>
        </p:txBody>
      </p:sp>
      <p:sp>
        <p:nvSpPr>
          <p:cNvPr id="24" name="Round Diagonal Corner Rectangle 23"/>
          <p:cNvSpPr/>
          <p:nvPr/>
        </p:nvSpPr>
        <p:spPr>
          <a:xfrm>
            <a:off x="3759563" y="2835274"/>
            <a:ext cx="1881241" cy="428627"/>
          </a:xfrm>
          <a:prstGeom prst="round2DiagRect">
            <a:avLst/>
          </a:prstGeom>
          <a:noFill/>
          <a:ln w="285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………………………….</a:t>
            </a:r>
          </a:p>
        </p:txBody>
      </p:sp>
      <p:sp>
        <p:nvSpPr>
          <p:cNvPr id="25" name="Round Diagonal Corner Rectangle 24"/>
          <p:cNvSpPr/>
          <p:nvPr/>
        </p:nvSpPr>
        <p:spPr>
          <a:xfrm>
            <a:off x="749663" y="4727574"/>
            <a:ext cx="1881241" cy="428627"/>
          </a:xfrm>
          <a:prstGeom prst="round2DiagRect">
            <a:avLst/>
          </a:prstGeom>
          <a:noFill/>
          <a:ln w="285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………………………….</a:t>
            </a:r>
            <a:endParaRPr lang="en-US" dirty="0"/>
          </a:p>
        </p:txBody>
      </p:sp>
      <p:sp>
        <p:nvSpPr>
          <p:cNvPr id="27" name="Round Diagonal Corner Rectangle 26"/>
          <p:cNvSpPr/>
          <p:nvPr/>
        </p:nvSpPr>
        <p:spPr>
          <a:xfrm>
            <a:off x="3759563" y="4727574"/>
            <a:ext cx="1881241" cy="755479"/>
          </a:xfrm>
          <a:prstGeom prst="round2DiagRect">
            <a:avLst/>
          </a:prstGeom>
          <a:noFill/>
          <a:ln w="285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</a:rPr>
              <a:t>………………………… …………………………</a:t>
            </a:r>
            <a:endParaRPr lang="en-US" dirty="0"/>
          </a:p>
        </p:txBody>
      </p:sp>
      <p:sp>
        <p:nvSpPr>
          <p:cNvPr id="28" name="مربع نص 8"/>
          <p:cNvSpPr txBox="1"/>
          <p:nvPr/>
        </p:nvSpPr>
        <p:spPr>
          <a:xfrm>
            <a:off x="213851" y="5546553"/>
            <a:ext cx="6622326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000" b="1" u="sng" dirty="0">
                <a:latin typeface="Century Gothic" panose="020B0502020202020204" pitchFamily="34" charset="0"/>
              </a:rPr>
              <a:t>Use the permission, offer and request:</a:t>
            </a:r>
            <a:r>
              <a:rPr lang="en-US" sz="2000" dirty="0">
                <a:latin typeface="Century Gothic" panose="020B0502020202020204" pitchFamily="34" charset="0"/>
              </a:rPr>
              <a:t> </a:t>
            </a:r>
            <a:r>
              <a:rPr lang="en-US" sz="2800" dirty="0">
                <a:latin typeface="Century Gothic" panose="020B0502020202020204" pitchFamily="34" charset="0"/>
              </a:rPr>
              <a:t>Can I/you</a:t>
            </a:r>
            <a:endParaRPr lang="ar-AE" sz="2000" b="1" u="sng" dirty="0">
              <a:latin typeface="Century Gothic" panose="020B0502020202020204" pitchFamily="34" charset="0"/>
            </a:endParaRPr>
          </a:p>
        </p:txBody>
      </p:sp>
      <p:pic>
        <p:nvPicPr>
          <p:cNvPr id="3078" name="Picture 6" descr="Image result for blow clipart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8686" y="3477543"/>
            <a:ext cx="1524395" cy="962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Arrow Connector 9"/>
          <p:cNvCxnSpPr/>
          <p:nvPr/>
        </p:nvCxnSpPr>
        <p:spPr>
          <a:xfrm flipH="1" flipV="1">
            <a:off x="5060475" y="1714500"/>
            <a:ext cx="372308" cy="1143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82" name="Picture 10" descr="Image result for cut clipart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68989" y="3490243"/>
            <a:ext cx="1463794" cy="898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ounded Rectangle 34"/>
          <p:cNvSpPr/>
          <p:nvPr/>
        </p:nvSpPr>
        <p:spPr>
          <a:xfrm>
            <a:off x="330200" y="6073663"/>
            <a:ext cx="5765800" cy="2702037"/>
          </a:xfrm>
          <a:prstGeom prst="roundRect">
            <a:avLst/>
          </a:prstGeom>
          <a:noFill/>
          <a:ln w="1905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US" sz="2400" b="1" dirty="0">
                <a:solidFill>
                  <a:schemeClr val="tx1"/>
                </a:solidFill>
                <a:latin typeface="Comic Sans MS" pitchFamily="66" charset="0"/>
              </a:rPr>
              <a:t>…………………… squash the straw?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US" sz="2400" b="1" dirty="0">
                <a:solidFill>
                  <a:schemeClr val="tx1"/>
                </a:solidFill>
                <a:latin typeface="Comic Sans MS" pitchFamily="66" charset="0"/>
              </a:rPr>
              <a:t>…………………… cut the paper?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US" sz="2400" b="1" dirty="0">
                <a:solidFill>
                  <a:schemeClr val="tx1"/>
                </a:solidFill>
                <a:latin typeface="Comic Sans MS" pitchFamily="66" charset="0"/>
              </a:rPr>
              <a:t>……………………… read the book?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US" sz="2400" b="1" dirty="0">
                <a:solidFill>
                  <a:schemeClr val="tx1"/>
                </a:solidFill>
                <a:latin typeface="Comic Sans MS" pitchFamily="66" charset="0"/>
              </a:rPr>
              <a:t>…………………… push the box?</a:t>
            </a:r>
          </a:p>
        </p:txBody>
      </p:sp>
    </p:spTree>
    <p:extLst>
      <p:ext uri="{BB962C8B-B14F-4D97-AF65-F5344CB8AC3E}">
        <p14:creationId xmlns:p14="http://schemas.microsoft.com/office/powerpoint/2010/main" xmlns="" val="16886988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مجموعة 2"/>
          <p:cNvGrpSpPr/>
          <p:nvPr/>
        </p:nvGrpSpPr>
        <p:grpSpPr>
          <a:xfrm>
            <a:off x="0" y="98854"/>
            <a:ext cx="6858000" cy="8946293"/>
            <a:chOff x="0" y="98854"/>
            <a:chExt cx="6858000" cy="8946293"/>
          </a:xfrm>
        </p:grpSpPr>
        <p:sp>
          <p:nvSpPr>
            <p:cNvPr id="4" name="مستطيل 3"/>
            <p:cNvSpPr/>
            <p:nvPr/>
          </p:nvSpPr>
          <p:spPr>
            <a:xfrm>
              <a:off x="0" y="98854"/>
              <a:ext cx="6858000" cy="39541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All about science                                          Lesson 4</a:t>
              </a:r>
              <a:endParaRPr lang="ar-AE" sz="20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cxnSp>
          <p:nvCxnSpPr>
            <p:cNvPr id="5" name="رابط مستقيم 4"/>
            <p:cNvCxnSpPr>
              <a:cxnSpLocks/>
            </p:cNvCxnSpPr>
            <p:nvPr/>
          </p:nvCxnSpPr>
          <p:spPr>
            <a:xfrm>
              <a:off x="0" y="9045146"/>
              <a:ext cx="6858000" cy="1"/>
            </a:xfrm>
            <a:prstGeom prst="line">
              <a:avLst/>
            </a:prstGeom>
            <a:ln w="762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مربع نص 8"/>
          <p:cNvSpPr txBox="1"/>
          <p:nvPr/>
        </p:nvSpPr>
        <p:spPr>
          <a:xfrm>
            <a:off x="213851" y="580853"/>
            <a:ext cx="1471878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000" b="1" u="sng" dirty="0">
                <a:latin typeface="Century Gothic" panose="020B0502020202020204" pitchFamily="34" charset="0"/>
              </a:rPr>
              <a:t>Circle </a:t>
            </a:r>
            <a:r>
              <a:rPr lang="en-US" sz="2000" b="1" u="sng" dirty="0" err="1">
                <a:latin typeface="Century Gothic" panose="020B0502020202020204" pitchFamily="34" charset="0"/>
              </a:rPr>
              <a:t>a,b</a:t>
            </a:r>
            <a:r>
              <a:rPr lang="en-US" sz="2000" b="1" u="sng" dirty="0">
                <a:latin typeface="Century Gothic" panose="020B0502020202020204" pitchFamily="34" charset="0"/>
              </a:rPr>
              <a:t>:</a:t>
            </a:r>
            <a:endParaRPr lang="ar-AE" sz="2000" b="1" u="sng" dirty="0">
              <a:latin typeface="Century Gothic" panose="020B050202020202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06400" y="1171463"/>
            <a:ext cx="5765800" cy="377937"/>
          </a:xfrm>
          <a:prstGeom prst="roundRect">
            <a:avLst/>
          </a:prstGeom>
          <a:noFill/>
          <a:ln w="1905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Comic Sans MS" pitchFamily="66" charset="0"/>
              </a:rPr>
              <a:t>1. I play with my friend …………… lives near us.</a:t>
            </a:r>
          </a:p>
        </p:txBody>
      </p:sp>
      <p:pic>
        <p:nvPicPr>
          <p:cNvPr id="15" name="Picture 10" descr="Image result for frame clipart for kids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00300" y="1513168"/>
            <a:ext cx="2298700" cy="747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3024840" y="1584960"/>
            <a:ext cx="1216959" cy="5628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lphaLcParenR"/>
            </a:pPr>
            <a:r>
              <a:rPr lang="en-US" b="1" dirty="0">
                <a:solidFill>
                  <a:schemeClr val="tx1"/>
                </a:solidFill>
                <a:latin typeface="Comic Sans MS" pitchFamily="66" charset="0"/>
              </a:rPr>
              <a:t>who </a:t>
            </a:r>
          </a:p>
          <a:p>
            <a:pPr marL="342900" indent="-342900">
              <a:buFont typeface="+mj-lt"/>
              <a:buAutoNum type="alphaLcParenR"/>
            </a:pPr>
            <a:r>
              <a:rPr lang="en-US" b="1" dirty="0">
                <a:solidFill>
                  <a:schemeClr val="tx1"/>
                </a:solidFill>
                <a:latin typeface="Comic Sans MS" pitchFamily="66" charset="0"/>
              </a:rPr>
              <a:t>which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317500" y="2466863"/>
            <a:ext cx="6451600" cy="377937"/>
          </a:xfrm>
          <a:prstGeom prst="roundRect">
            <a:avLst/>
          </a:prstGeom>
          <a:noFill/>
          <a:ln w="1905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Comic Sans MS" pitchFamily="66" charset="0"/>
              </a:rPr>
              <a:t>2. He put my food in the fridge ……………… is very big.</a:t>
            </a:r>
          </a:p>
        </p:txBody>
      </p:sp>
      <p:pic>
        <p:nvPicPr>
          <p:cNvPr id="18" name="Picture 10" descr="Image result for frame clipart for kids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00300" y="2808568"/>
            <a:ext cx="2298700" cy="747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3024840" y="2867660"/>
            <a:ext cx="1216959" cy="5628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lphaLcParenR"/>
            </a:pPr>
            <a:r>
              <a:rPr lang="en-US" b="1" dirty="0">
                <a:solidFill>
                  <a:schemeClr val="tx1"/>
                </a:solidFill>
                <a:latin typeface="Comic Sans MS" pitchFamily="66" charset="0"/>
              </a:rPr>
              <a:t>which </a:t>
            </a:r>
          </a:p>
          <a:p>
            <a:pPr marL="342900" indent="-342900">
              <a:buFont typeface="+mj-lt"/>
              <a:buAutoNum type="alphaLcParenR"/>
            </a:pPr>
            <a:r>
              <a:rPr lang="en-US" b="1" dirty="0">
                <a:solidFill>
                  <a:schemeClr val="tx1"/>
                </a:solidFill>
                <a:latin typeface="Comic Sans MS" pitchFamily="66" charset="0"/>
              </a:rPr>
              <a:t>who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406400" y="3749563"/>
            <a:ext cx="6146800" cy="377937"/>
          </a:xfrm>
          <a:prstGeom prst="roundRect">
            <a:avLst/>
          </a:prstGeom>
          <a:noFill/>
          <a:ln w="1905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Comic Sans MS" pitchFamily="66" charset="0"/>
              </a:rPr>
              <a:t>3. Boys read the book …………… he buy from Dubai.</a:t>
            </a:r>
          </a:p>
        </p:txBody>
      </p:sp>
      <p:pic>
        <p:nvPicPr>
          <p:cNvPr id="21" name="Picture 10" descr="Image result for frame clipart for kids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00300" y="4091268"/>
            <a:ext cx="2298700" cy="747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3024840" y="4150360"/>
            <a:ext cx="1216959" cy="5628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lphaLcParenR"/>
            </a:pPr>
            <a:r>
              <a:rPr lang="en-US" b="1" dirty="0">
                <a:solidFill>
                  <a:schemeClr val="tx1"/>
                </a:solidFill>
                <a:latin typeface="Comic Sans MS" pitchFamily="66" charset="0"/>
              </a:rPr>
              <a:t>who </a:t>
            </a:r>
          </a:p>
          <a:p>
            <a:pPr marL="342900" indent="-342900">
              <a:buFont typeface="+mj-lt"/>
              <a:buAutoNum type="alphaLcParenR"/>
            </a:pPr>
            <a:r>
              <a:rPr lang="en-US" b="1" dirty="0">
                <a:solidFill>
                  <a:schemeClr val="tx1"/>
                </a:solidFill>
                <a:latin typeface="Comic Sans MS" pitchFamily="66" charset="0"/>
              </a:rPr>
              <a:t>which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317500" y="5044963"/>
            <a:ext cx="6451600" cy="377937"/>
          </a:xfrm>
          <a:prstGeom prst="roundRect">
            <a:avLst/>
          </a:prstGeom>
          <a:noFill/>
          <a:ln w="1905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Comic Sans MS" pitchFamily="66" charset="0"/>
              </a:rPr>
              <a:t>4. They invent many machines …………… is very useful.</a:t>
            </a:r>
          </a:p>
        </p:txBody>
      </p:sp>
      <p:pic>
        <p:nvPicPr>
          <p:cNvPr id="24" name="Picture 10" descr="Image result for frame clipart for kids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00300" y="5386668"/>
            <a:ext cx="2298700" cy="747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3037540" y="5471160"/>
            <a:ext cx="1216959" cy="5628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lphaLcParenR"/>
            </a:pPr>
            <a:r>
              <a:rPr lang="en-US" b="1" dirty="0">
                <a:solidFill>
                  <a:schemeClr val="tx1"/>
                </a:solidFill>
                <a:latin typeface="Comic Sans MS" pitchFamily="66" charset="0"/>
              </a:rPr>
              <a:t>which </a:t>
            </a:r>
          </a:p>
          <a:p>
            <a:pPr marL="342900" indent="-342900">
              <a:buFont typeface="+mj-lt"/>
              <a:buAutoNum type="alphaLcParenR"/>
            </a:pPr>
            <a:r>
              <a:rPr lang="en-US" b="1" dirty="0">
                <a:solidFill>
                  <a:schemeClr val="tx1"/>
                </a:solidFill>
                <a:latin typeface="Comic Sans MS" pitchFamily="66" charset="0"/>
              </a:rPr>
              <a:t>who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317500" y="6340363"/>
            <a:ext cx="5321300" cy="377937"/>
          </a:xfrm>
          <a:prstGeom prst="roundRect">
            <a:avLst/>
          </a:prstGeom>
          <a:noFill/>
          <a:ln w="1905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Comic Sans MS" pitchFamily="66" charset="0"/>
              </a:rPr>
              <a:t>5. The book …………… Ali read is very funny.</a:t>
            </a:r>
          </a:p>
        </p:txBody>
      </p:sp>
      <p:pic>
        <p:nvPicPr>
          <p:cNvPr id="28" name="Picture 10" descr="Image result for frame clipart for kids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00300" y="6682068"/>
            <a:ext cx="2298700" cy="747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3037540" y="6766560"/>
            <a:ext cx="1216959" cy="5628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lphaLcParenR"/>
            </a:pPr>
            <a:r>
              <a:rPr lang="en-US" b="1" dirty="0">
                <a:solidFill>
                  <a:schemeClr val="tx1"/>
                </a:solidFill>
                <a:latin typeface="Comic Sans MS" pitchFamily="66" charset="0"/>
              </a:rPr>
              <a:t>that</a:t>
            </a:r>
          </a:p>
          <a:p>
            <a:pPr marL="342900" indent="-342900">
              <a:buFont typeface="+mj-lt"/>
              <a:buAutoNum type="alphaLcParenR"/>
            </a:pPr>
            <a:r>
              <a:rPr lang="en-US" b="1" dirty="0">
                <a:solidFill>
                  <a:schemeClr val="tx1"/>
                </a:solidFill>
                <a:latin typeface="Comic Sans MS" pitchFamily="66" charset="0"/>
              </a:rPr>
              <a:t>who</a:t>
            </a:r>
          </a:p>
        </p:txBody>
      </p:sp>
      <p:sp>
        <p:nvSpPr>
          <p:cNvPr id="2" name="Horizontal Scroll 1"/>
          <p:cNvSpPr/>
          <p:nvPr/>
        </p:nvSpPr>
        <p:spPr>
          <a:xfrm>
            <a:off x="543390" y="7594600"/>
            <a:ext cx="5844710" cy="1143000"/>
          </a:xfrm>
          <a:prstGeom prst="horizontalScroll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mic Sans MS" pitchFamily="66" charset="0"/>
              </a:rPr>
              <a:t>We use </a:t>
            </a:r>
            <a:r>
              <a:rPr lang="en-US" sz="2400" b="1" u="sng" dirty="0">
                <a:solidFill>
                  <a:schemeClr val="tx1"/>
                </a:solidFill>
                <a:latin typeface="Comic Sans MS" pitchFamily="66" charset="0"/>
              </a:rPr>
              <a:t>who</a:t>
            </a:r>
            <a:r>
              <a:rPr lang="en-US" sz="2400" dirty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Comic Sans MS" pitchFamily="66" charset="0"/>
              </a:rPr>
              <a:t>when we talk about people.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Comic Sans MS" pitchFamily="66" charset="0"/>
              </a:rPr>
              <a:t>We use </a:t>
            </a:r>
            <a:r>
              <a:rPr lang="en-US" sz="2400" b="1" u="sng" dirty="0">
                <a:solidFill>
                  <a:schemeClr val="tx1"/>
                </a:solidFill>
                <a:latin typeface="Comic Sans MS" pitchFamily="66" charset="0"/>
              </a:rPr>
              <a:t>which</a:t>
            </a:r>
            <a:r>
              <a:rPr lang="en-US" sz="2400" dirty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Comic Sans MS" pitchFamily="66" charset="0"/>
              </a:rPr>
              <a:t>+ </a:t>
            </a:r>
            <a:r>
              <a:rPr lang="en-US" sz="2400" b="1" u="sng" dirty="0">
                <a:solidFill>
                  <a:schemeClr val="tx1"/>
                </a:solidFill>
                <a:latin typeface="Comic Sans MS" pitchFamily="66" charset="0"/>
              </a:rPr>
              <a:t>that</a:t>
            </a:r>
            <a:r>
              <a:rPr lang="en-US" sz="2400" dirty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Comic Sans MS" pitchFamily="66" charset="0"/>
              </a:rPr>
              <a:t>when we talk about thing.</a:t>
            </a:r>
          </a:p>
        </p:txBody>
      </p:sp>
    </p:spTree>
    <p:extLst>
      <p:ext uri="{BB962C8B-B14F-4D97-AF65-F5344CB8AC3E}">
        <p14:creationId xmlns:p14="http://schemas.microsoft.com/office/powerpoint/2010/main" xmlns="" val="15948191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مجموعة 47"/>
          <p:cNvGrpSpPr/>
          <p:nvPr/>
        </p:nvGrpSpPr>
        <p:grpSpPr>
          <a:xfrm>
            <a:off x="0" y="98854"/>
            <a:ext cx="6858000" cy="8946293"/>
            <a:chOff x="0" y="98854"/>
            <a:chExt cx="6858000" cy="8946293"/>
          </a:xfrm>
        </p:grpSpPr>
        <p:sp>
          <p:nvSpPr>
            <p:cNvPr id="2" name="مستطيل 1"/>
            <p:cNvSpPr/>
            <p:nvPr/>
          </p:nvSpPr>
          <p:spPr>
            <a:xfrm>
              <a:off x="0" y="98854"/>
              <a:ext cx="6858000" cy="39541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Where we live                                         Lesson 1</a:t>
              </a:r>
              <a:endParaRPr lang="ar-AE" sz="20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cxnSp>
          <p:nvCxnSpPr>
            <p:cNvPr id="13" name="رابط مستقيم 12"/>
            <p:cNvCxnSpPr>
              <a:cxnSpLocks/>
            </p:cNvCxnSpPr>
            <p:nvPr/>
          </p:nvCxnSpPr>
          <p:spPr>
            <a:xfrm>
              <a:off x="0" y="9045146"/>
              <a:ext cx="6858000" cy="1"/>
            </a:xfrm>
            <a:prstGeom prst="line">
              <a:avLst/>
            </a:prstGeom>
            <a:ln w="762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مربع نص 37"/>
          <p:cNvSpPr txBox="1"/>
          <p:nvPr/>
        </p:nvSpPr>
        <p:spPr>
          <a:xfrm>
            <a:off x="135924" y="580767"/>
            <a:ext cx="2064989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b="1" u="sng" dirty="0">
                <a:latin typeface="Century Gothic" panose="020B0502020202020204" pitchFamily="34" charset="0"/>
              </a:rPr>
              <a:t>Read and match</a:t>
            </a:r>
            <a:endParaRPr lang="ar-AE" b="1" u="sng" dirty="0">
              <a:latin typeface="Century Gothic" panose="020B0502020202020204" pitchFamily="34" charset="0"/>
            </a:endParaRPr>
          </a:p>
        </p:txBody>
      </p:sp>
      <p:pic>
        <p:nvPicPr>
          <p:cNvPr id="1026" name="Picture 2" descr="Image result for clipart roa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95535" y="2287684"/>
            <a:ext cx="1129999" cy="915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مربع نص 38"/>
          <p:cNvSpPr txBox="1"/>
          <p:nvPr/>
        </p:nvSpPr>
        <p:spPr>
          <a:xfrm>
            <a:off x="2750537" y="559965"/>
            <a:ext cx="1782859" cy="6324808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>
              <a:lnSpc>
                <a:spcPct val="250000"/>
              </a:lnSpc>
            </a:pPr>
            <a:r>
              <a:rPr lang="en-US" dirty="0">
                <a:latin typeface="Century Gothic" panose="020B0502020202020204" pitchFamily="34" charset="0"/>
              </a:rPr>
              <a:t>road</a:t>
            </a:r>
          </a:p>
          <a:p>
            <a:pPr algn="ctr">
              <a:lnSpc>
                <a:spcPct val="250000"/>
              </a:lnSpc>
            </a:pPr>
            <a:r>
              <a:rPr lang="en-US" dirty="0">
                <a:latin typeface="Century Gothic" panose="020B0502020202020204" pitchFamily="34" charset="0"/>
              </a:rPr>
              <a:t>office building</a:t>
            </a:r>
          </a:p>
          <a:p>
            <a:pPr algn="ctr">
              <a:lnSpc>
                <a:spcPct val="250000"/>
              </a:lnSpc>
            </a:pPr>
            <a:r>
              <a:rPr lang="en-US" dirty="0">
                <a:latin typeface="Century Gothic" panose="020B0502020202020204" pitchFamily="34" charset="0"/>
              </a:rPr>
              <a:t>village</a:t>
            </a:r>
          </a:p>
          <a:p>
            <a:pPr algn="ctr">
              <a:lnSpc>
                <a:spcPct val="250000"/>
              </a:lnSpc>
            </a:pPr>
            <a:r>
              <a:rPr lang="en-US" dirty="0">
                <a:latin typeface="Century Gothic" panose="020B0502020202020204" pitchFamily="34" charset="0"/>
              </a:rPr>
              <a:t>path</a:t>
            </a:r>
          </a:p>
          <a:p>
            <a:pPr algn="ctr">
              <a:lnSpc>
                <a:spcPct val="250000"/>
              </a:lnSpc>
            </a:pPr>
            <a:r>
              <a:rPr lang="en-US" dirty="0">
                <a:latin typeface="Century Gothic" panose="020B0502020202020204" pitchFamily="34" charset="0"/>
              </a:rPr>
              <a:t>pavement</a:t>
            </a:r>
          </a:p>
          <a:p>
            <a:pPr algn="ctr">
              <a:lnSpc>
                <a:spcPct val="250000"/>
              </a:lnSpc>
            </a:pPr>
            <a:r>
              <a:rPr lang="en-US" dirty="0">
                <a:latin typeface="Century Gothic" panose="020B0502020202020204" pitchFamily="34" charset="0"/>
              </a:rPr>
              <a:t>lake</a:t>
            </a:r>
          </a:p>
          <a:p>
            <a:pPr algn="ctr">
              <a:lnSpc>
                <a:spcPct val="250000"/>
              </a:lnSpc>
            </a:pPr>
            <a:r>
              <a:rPr lang="en-US" dirty="0">
                <a:latin typeface="Century Gothic" panose="020B0502020202020204" pitchFamily="34" charset="0"/>
              </a:rPr>
              <a:t>forest</a:t>
            </a:r>
          </a:p>
          <a:p>
            <a:pPr algn="ctr">
              <a:lnSpc>
                <a:spcPct val="250000"/>
              </a:lnSpc>
            </a:pPr>
            <a:r>
              <a:rPr lang="en-US" dirty="0">
                <a:latin typeface="Century Gothic" panose="020B0502020202020204" pitchFamily="34" charset="0"/>
              </a:rPr>
              <a:t>mountain</a:t>
            </a:r>
          </a:p>
          <a:p>
            <a:pPr algn="ctr">
              <a:lnSpc>
                <a:spcPct val="250000"/>
              </a:lnSpc>
            </a:pPr>
            <a:r>
              <a:rPr lang="en-US" dirty="0">
                <a:latin typeface="Century Gothic" panose="020B0502020202020204" pitchFamily="34" charset="0"/>
              </a:rPr>
              <a:t>field</a:t>
            </a:r>
            <a:endParaRPr lang="ar-AE" dirty="0">
              <a:latin typeface="Century Gothic" panose="020B0502020202020204" pitchFamily="34" charset="0"/>
            </a:endParaRPr>
          </a:p>
        </p:txBody>
      </p:sp>
      <p:sp>
        <p:nvSpPr>
          <p:cNvPr id="40" name="AutoShape 4" descr="Image result for clipart office building"/>
          <p:cNvSpPr>
            <a:spLocks noChangeAspect="1" noChangeArrowheads="1"/>
          </p:cNvSpPr>
          <p:nvPr/>
        </p:nvSpPr>
        <p:spPr bwMode="auto">
          <a:xfrm>
            <a:off x="3276600" y="4419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AE"/>
          </a:p>
        </p:txBody>
      </p:sp>
      <p:pic>
        <p:nvPicPr>
          <p:cNvPr id="42" name="صورة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07216" y="785268"/>
            <a:ext cx="1306639" cy="1306639"/>
          </a:xfrm>
          <a:prstGeom prst="rect">
            <a:avLst/>
          </a:prstGeom>
        </p:spPr>
      </p:pic>
      <p:pic>
        <p:nvPicPr>
          <p:cNvPr id="1030" name="Picture 6" descr="Image result for clipart vill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2757" y="1218407"/>
            <a:ext cx="1390436" cy="130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صورة 4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52757" y="2983709"/>
            <a:ext cx="1579923" cy="1183417"/>
          </a:xfrm>
          <a:prstGeom prst="rect">
            <a:avLst/>
          </a:prstGeom>
        </p:spPr>
      </p:pic>
      <p:pic>
        <p:nvPicPr>
          <p:cNvPr id="1036" name="Picture 12" descr="Image result for clipart pavemen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2757" y="4322267"/>
            <a:ext cx="1348156" cy="1444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Image result for clipart lak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562" y="3598960"/>
            <a:ext cx="1581234" cy="1136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Image result for clipart fores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81400" y="7220687"/>
            <a:ext cx="1853571" cy="1171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صورة 45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60599" y="6853748"/>
            <a:ext cx="1662112" cy="1111211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932562" y="5443786"/>
            <a:ext cx="1481293" cy="1160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867548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مجموعة 2"/>
          <p:cNvGrpSpPr/>
          <p:nvPr/>
        </p:nvGrpSpPr>
        <p:grpSpPr>
          <a:xfrm>
            <a:off x="0" y="98854"/>
            <a:ext cx="6858000" cy="8946293"/>
            <a:chOff x="0" y="98854"/>
            <a:chExt cx="6858000" cy="8946293"/>
          </a:xfrm>
        </p:grpSpPr>
        <p:sp>
          <p:nvSpPr>
            <p:cNvPr id="4" name="مستطيل 3"/>
            <p:cNvSpPr/>
            <p:nvPr/>
          </p:nvSpPr>
          <p:spPr>
            <a:xfrm>
              <a:off x="0" y="98854"/>
              <a:ext cx="6858000" cy="39541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All about science                                          Lesson 5</a:t>
              </a:r>
              <a:endParaRPr lang="ar-AE" sz="20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cxnSp>
          <p:nvCxnSpPr>
            <p:cNvPr id="5" name="رابط مستقيم 4"/>
            <p:cNvCxnSpPr>
              <a:cxnSpLocks/>
            </p:cNvCxnSpPr>
            <p:nvPr/>
          </p:nvCxnSpPr>
          <p:spPr>
            <a:xfrm>
              <a:off x="0" y="9045146"/>
              <a:ext cx="6858000" cy="1"/>
            </a:xfrm>
            <a:prstGeom prst="line">
              <a:avLst/>
            </a:prstGeom>
            <a:ln w="762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مربع نص 8"/>
          <p:cNvSpPr txBox="1"/>
          <p:nvPr/>
        </p:nvSpPr>
        <p:spPr>
          <a:xfrm>
            <a:off x="213851" y="580853"/>
            <a:ext cx="1051890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000" b="1" u="sng" dirty="0">
                <a:latin typeface="Century Gothic" panose="020B0502020202020204" pitchFamily="34" charset="0"/>
              </a:rPr>
              <a:t>Match:</a:t>
            </a:r>
            <a:endParaRPr lang="ar-AE" sz="2000" b="1" u="sng" dirty="0">
              <a:latin typeface="Century Gothic" panose="020B0502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36415" y="1038860"/>
            <a:ext cx="6443783" cy="434339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1"/>
                </a:solidFill>
                <a:latin typeface="Comic Sans MS" pitchFamily="66" charset="0"/>
              </a:rPr>
              <a:t>engineer   plant scientist   microscope   earth scientist</a:t>
            </a:r>
          </a:p>
        </p:txBody>
      </p:sp>
      <p:sp>
        <p:nvSpPr>
          <p:cNvPr id="2" name="Horizontal Scroll 1"/>
          <p:cNvSpPr/>
          <p:nvPr/>
        </p:nvSpPr>
        <p:spPr>
          <a:xfrm>
            <a:off x="4620089" y="3881438"/>
            <a:ext cx="2060109" cy="2252662"/>
          </a:xfrm>
          <a:prstGeom prst="horizontalScroll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tx1"/>
                </a:solidFill>
                <a:latin typeface="Comic Sans MS" pitchFamily="66" charset="0"/>
              </a:rPr>
              <a:t>Where </a:t>
            </a:r>
            <a:r>
              <a:rPr lang="en-US" sz="1600" dirty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 place</a:t>
            </a:r>
          </a:p>
          <a:p>
            <a:r>
              <a:rPr lang="en-US" sz="1600" dirty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Who  people</a:t>
            </a:r>
          </a:p>
          <a:p>
            <a:r>
              <a:rPr lang="en-US" sz="1600" dirty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When  time</a:t>
            </a:r>
          </a:p>
          <a:p>
            <a:r>
              <a:rPr lang="en-US" sz="1600" dirty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Why  reason</a:t>
            </a:r>
          </a:p>
          <a:p>
            <a:r>
              <a:rPr lang="en-US" sz="1600" dirty="0">
                <a:solidFill>
                  <a:schemeClr val="tx1"/>
                </a:solidFill>
                <a:latin typeface="Comic Sans MS" pitchFamily="66" charset="0"/>
                <a:sym typeface="Wingdings" pitchFamily="2" charset="2"/>
              </a:rPr>
              <a:t>What  action or object</a:t>
            </a:r>
            <a:endParaRPr lang="en-US" sz="16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5122" name="Picture 2" descr="Image result for engineer clipart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04713" y="2506248"/>
            <a:ext cx="1267087" cy="1375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age result for plant scientist clipart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25145" y="2522330"/>
            <a:ext cx="1394299" cy="144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Image result for microscope clipart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6293" y="2559948"/>
            <a:ext cx="1138007" cy="1321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مربع نص 8"/>
          <p:cNvSpPr txBox="1"/>
          <p:nvPr/>
        </p:nvSpPr>
        <p:spPr>
          <a:xfrm>
            <a:off x="211015" y="4809953"/>
            <a:ext cx="4536818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000" b="1" u="sng" dirty="0">
                <a:latin typeface="Century Gothic" panose="020B0502020202020204" pitchFamily="34" charset="0"/>
              </a:rPr>
              <a:t>Answer using the words </a:t>
            </a:r>
            <a:r>
              <a:rPr lang="en-US" sz="2000" b="1" u="sng" dirty="0" err="1">
                <a:latin typeface="Century Gothic" panose="020B0502020202020204" pitchFamily="34" charset="0"/>
              </a:rPr>
              <a:t>int</a:t>
            </a:r>
            <a:r>
              <a:rPr lang="en-US" sz="2000" b="1" u="sng" dirty="0">
                <a:latin typeface="Century Gothic" panose="020B0502020202020204" pitchFamily="34" charset="0"/>
              </a:rPr>
              <a:t> the box:</a:t>
            </a:r>
            <a:endParaRPr lang="ar-AE" sz="2000" b="1" u="sng" dirty="0">
              <a:latin typeface="Century Gothic" panose="020B050202020202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46293" y="5273563"/>
            <a:ext cx="6256105" cy="32029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lnSpc>
                <a:spcPct val="200000"/>
              </a:lnSpc>
              <a:buFont typeface="+mj-lt"/>
              <a:buAutoNum type="arabicParenR"/>
            </a:pPr>
            <a:r>
              <a:rPr lang="en-US" sz="2000" b="1" dirty="0">
                <a:solidFill>
                  <a:schemeClr val="tx1"/>
                </a:solidFill>
                <a:latin typeface="Comic Sans MS" pitchFamily="66" charset="0"/>
              </a:rPr>
              <a:t>……………………………… do you live?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arenR"/>
            </a:pPr>
            <a:r>
              <a:rPr lang="en-US" sz="2000" b="1" dirty="0">
                <a:solidFill>
                  <a:schemeClr val="tx1"/>
                </a:solidFill>
                <a:latin typeface="Comic Sans MS" pitchFamily="66" charset="0"/>
              </a:rPr>
              <a:t>……………………………… is your best friend?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arenR"/>
            </a:pPr>
            <a:r>
              <a:rPr lang="en-US" sz="2000" b="1" dirty="0">
                <a:solidFill>
                  <a:schemeClr val="tx1"/>
                </a:solidFill>
                <a:latin typeface="Comic Sans MS" pitchFamily="66" charset="0"/>
              </a:rPr>
              <a:t>……………………………… you will go to Dubai Mall?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arenR"/>
            </a:pPr>
            <a:r>
              <a:rPr lang="en-US" sz="2000" b="1" dirty="0">
                <a:solidFill>
                  <a:schemeClr val="tx1"/>
                </a:solidFill>
                <a:latin typeface="Comic Sans MS" pitchFamily="66" charset="0"/>
              </a:rPr>
              <a:t>……………………………… they invent the car?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arenR"/>
            </a:pPr>
            <a:r>
              <a:rPr lang="en-US" sz="2000" b="1" dirty="0">
                <a:solidFill>
                  <a:schemeClr val="tx1"/>
                </a:solidFill>
                <a:latin typeface="Comic Sans MS" pitchFamily="66" charset="0"/>
              </a:rPr>
              <a:t>……………………………… is your favorite invention?</a:t>
            </a:r>
          </a:p>
        </p:txBody>
      </p:sp>
      <p:pic>
        <p:nvPicPr>
          <p:cNvPr id="7170" name="Picture 2" descr="Image result for earth scientist clipart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0654" y="2449513"/>
            <a:ext cx="1141744" cy="147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985133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مجموعة 2"/>
          <p:cNvGrpSpPr/>
          <p:nvPr/>
        </p:nvGrpSpPr>
        <p:grpSpPr>
          <a:xfrm>
            <a:off x="0" y="98854"/>
            <a:ext cx="6858000" cy="8946293"/>
            <a:chOff x="0" y="98854"/>
            <a:chExt cx="6858000" cy="8946293"/>
          </a:xfrm>
        </p:grpSpPr>
        <p:sp>
          <p:nvSpPr>
            <p:cNvPr id="4" name="مستطيل 3"/>
            <p:cNvSpPr/>
            <p:nvPr/>
          </p:nvSpPr>
          <p:spPr>
            <a:xfrm>
              <a:off x="0" y="98854"/>
              <a:ext cx="6858000" cy="39541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All about science                                          Lesson 5</a:t>
              </a:r>
              <a:endParaRPr lang="ar-AE" sz="20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cxnSp>
          <p:nvCxnSpPr>
            <p:cNvPr id="5" name="رابط مستقيم 4"/>
            <p:cNvCxnSpPr>
              <a:cxnSpLocks/>
            </p:cNvCxnSpPr>
            <p:nvPr/>
          </p:nvCxnSpPr>
          <p:spPr>
            <a:xfrm>
              <a:off x="0" y="9045146"/>
              <a:ext cx="6858000" cy="1"/>
            </a:xfrm>
            <a:prstGeom prst="line">
              <a:avLst/>
            </a:prstGeom>
            <a:ln w="762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مربع نص 8"/>
          <p:cNvSpPr txBox="1"/>
          <p:nvPr/>
        </p:nvSpPr>
        <p:spPr>
          <a:xfrm>
            <a:off x="493251" y="3158953"/>
            <a:ext cx="870751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000" b="1" u="sng" dirty="0">
                <a:latin typeface="Century Gothic" panose="020B0502020202020204" pitchFamily="34" charset="0"/>
              </a:rPr>
              <a:t>Write:</a:t>
            </a:r>
            <a:endParaRPr lang="ar-AE" sz="2000" b="1" u="sng" dirty="0">
              <a:latin typeface="Century Gothic" panose="020B0502020202020204" pitchFamily="34" charset="0"/>
            </a:endParaRPr>
          </a:p>
        </p:txBody>
      </p:sp>
      <p:pic>
        <p:nvPicPr>
          <p:cNvPr id="9218" name="Picture 2" descr="Image result for wh questions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8500" y="622299"/>
            <a:ext cx="5461000" cy="24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Image result for wh questions worksheet">
            <a:hlinkClick r:id="rId4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479"/>
          <a:stretch/>
        </p:blipFill>
        <p:spPr bwMode="auto">
          <a:xfrm>
            <a:off x="348012" y="3647964"/>
            <a:ext cx="6167089" cy="5076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04164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نتيجة بحث الصور عن ‪clipart einstein‬‏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349" r="10638"/>
          <a:stretch/>
        </p:blipFill>
        <p:spPr bwMode="auto">
          <a:xfrm>
            <a:off x="461770" y="3132493"/>
            <a:ext cx="3677743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ربع نص 2"/>
          <p:cNvSpPr txBox="1"/>
          <p:nvPr/>
        </p:nvSpPr>
        <p:spPr>
          <a:xfrm>
            <a:off x="267863" y="2076403"/>
            <a:ext cx="6497933" cy="1015663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6000" dirty="0">
                <a:latin typeface="Snap ITC" panose="04040A07060A02020202" pitchFamily="82" charset="0"/>
              </a:rPr>
              <a:t>Famous People</a:t>
            </a:r>
            <a:endParaRPr lang="ar-AE" sz="6000" dirty="0">
              <a:latin typeface="Snap ITC" panose="04040A07060A02020202" pitchFamily="82" charset="0"/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0" y="98853"/>
            <a:ext cx="6858000" cy="68775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5" name="رابط مستقيم 4"/>
          <p:cNvCxnSpPr>
            <a:cxnSpLocks/>
          </p:cNvCxnSpPr>
          <p:nvPr/>
        </p:nvCxnSpPr>
        <p:spPr>
          <a:xfrm>
            <a:off x="0" y="9045146"/>
            <a:ext cx="6858000" cy="1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WordArt 2"/>
          <p:cNvSpPr>
            <a:spLocks noChangeArrowheads="1" noChangeShapeType="1" noTextEdit="1"/>
          </p:cNvSpPr>
          <p:nvPr/>
        </p:nvSpPr>
        <p:spPr bwMode="auto">
          <a:xfrm>
            <a:off x="1934478" y="1066006"/>
            <a:ext cx="2882441" cy="96161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solidFill>
                  <a:srgbClr val="C0504D">
                    <a:lumMod val="75000"/>
                  </a:srgbClr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Snap ITC"/>
              </a:rPr>
              <a:t>Unit 11</a:t>
            </a:r>
            <a:endParaRPr lang="ar-AE" sz="3600" kern="10" dirty="0">
              <a:solidFill>
                <a:srgbClr val="C0504D">
                  <a:lumMod val="75000"/>
                </a:srgbClr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Snap ITC"/>
            </a:endParaRPr>
          </a:p>
        </p:txBody>
      </p:sp>
      <p:pic>
        <p:nvPicPr>
          <p:cNvPr id="1026" name="Picture 2" descr="نتيجة بحث الصور عن ‪clipart famous people‬‏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2416" y="5141183"/>
            <a:ext cx="242793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صورة ذات صلة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16919" y="2996361"/>
            <a:ext cx="189547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360647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مجموعة 5"/>
          <p:cNvGrpSpPr/>
          <p:nvPr/>
        </p:nvGrpSpPr>
        <p:grpSpPr>
          <a:xfrm>
            <a:off x="0" y="98854"/>
            <a:ext cx="6858000" cy="8946293"/>
            <a:chOff x="0" y="98854"/>
            <a:chExt cx="6858000" cy="8946293"/>
          </a:xfrm>
        </p:grpSpPr>
        <p:sp>
          <p:nvSpPr>
            <p:cNvPr id="7" name="مستطيل 6"/>
            <p:cNvSpPr/>
            <p:nvPr/>
          </p:nvSpPr>
          <p:spPr>
            <a:xfrm>
              <a:off x="0" y="98854"/>
              <a:ext cx="6858000" cy="39541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Famous People                                       Lesson 1</a:t>
              </a:r>
              <a:endParaRPr lang="ar-AE" sz="20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cxnSp>
          <p:nvCxnSpPr>
            <p:cNvPr id="8" name="رابط مستقيم 7"/>
            <p:cNvCxnSpPr>
              <a:cxnSpLocks/>
            </p:cNvCxnSpPr>
            <p:nvPr/>
          </p:nvCxnSpPr>
          <p:spPr>
            <a:xfrm>
              <a:off x="0" y="9045146"/>
              <a:ext cx="6858000" cy="1"/>
            </a:xfrm>
            <a:prstGeom prst="line">
              <a:avLst/>
            </a:prstGeom>
            <a:ln w="762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مربع نص 8"/>
          <p:cNvSpPr txBox="1"/>
          <p:nvPr/>
        </p:nvSpPr>
        <p:spPr>
          <a:xfrm>
            <a:off x="49428" y="562292"/>
            <a:ext cx="6586153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1600" b="1" u="sng" dirty="0">
                <a:latin typeface="Century Gothic" panose="020B0502020202020204" pitchFamily="34" charset="0"/>
              </a:rPr>
              <a:t>Read and Complete the sentences </a:t>
            </a:r>
          </a:p>
          <a:p>
            <a:pPr algn="ctr"/>
            <a:r>
              <a:rPr lang="en-US" sz="1600" dirty="0">
                <a:latin typeface="Century Gothic" panose="020B0502020202020204" pitchFamily="34" charset="0"/>
              </a:rPr>
              <a:t>artist - writer - film director  - mountain climber  - explorer  - scientist  - inventor - business person -</a:t>
            </a: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18993" y="7288962"/>
            <a:ext cx="1359413" cy="1009133"/>
          </a:xfrm>
          <a:prstGeom prst="rect">
            <a:avLst/>
          </a:prstGeom>
        </p:spPr>
      </p:pic>
      <p:pic>
        <p:nvPicPr>
          <p:cNvPr id="1026" name="Picture 2" descr="Image result for ‫clipart صقهفثق‬‎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3453" y="1457719"/>
            <a:ext cx="1439305" cy="1191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48744" y="3414568"/>
            <a:ext cx="1366412" cy="1070956"/>
          </a:xfrm>
          <a:prstGeom prst="rect">
            <a:avLst/>
          </a:prstGeom>
        </p:spPr>
      </p:pic>
      <p:pic>
        <p:nvPicPr>
          <p:cNvPr id="1028" name="Picture 4" descr="Image result for clipart mountain climbe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8744" y="7303970"/>
            <a:ext cx="897883" cy="1009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6" cstate="print"/>
          <a:srcRect l="2703" t="23414" r="80317" b="37507"/>
          <a:stretch/>
        </p:blipFill>
        <p:spPr>
          <a:xfrm>
            <a:off x="874321" y="5263495"/>
            <a:ext cx="1217567" cy="1308433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7" cstate="print"/>
          <a:srcRect l="12793" t="39291" r="62162" b="23439"/>
          <a:stretch/>
        </p:blipFill>
        <p:spPr>
          <a:xfrm>
            <a:off x="4553775" y="1457719"/>
            <a:ext cx="1253906" cy="1160357"/>
          </a:xfrm>
          <a:prstGeom prst="rect">
            <a:avLst/>
          </a:prstGeom>
        </p:spPr>
      </p:pic>
      <p:pic>
        <p:nvPicPr>
          <p:cNvPr id="10" name="صورة 9"/>
          <p:cNvPicPr>
            <a:picLocks noChangeAspect="1"/>
          </p:cNvPicPr>
          <p:nvPr/>
        </p:nvPicPr>
        <p:blipFill rotWithShape="1">
          <a:blip r:embed="rId8" cstate="print"/>
          <a:srcRect b="9008"/>
          <a:stretch/>
        </p:blipFill>
        <p:spPr>
          <a:xfrm>
            <a:off x="4638074" y="3333224"/>
            <a:ext cx="1352760" cy="1172259"/>
          </a:xfrm>
          <a:prstGeom prst="rect">
            <a:avLst/>
          </a:prstGeom>
        </p:spPr>
      </p:pic>
      <p:pic>
        <p:nvPicPr>
          <p:cNvPr id="1030" name="Picture 6" descr="Cartoon Business Man 0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66965" y="5164165"/>
            <a:ext cx="1111441" cy="1486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مستطيل: زوايا مستديرة 11"/>
          <p:cNvSpPr/>
          <p:nvPr/>
        </p:nvSpPr>
        <p:spPr>
          <a:xfrm>
            <a:off x="253318" y="2739067"/>
            <a:ext cx="2625809" cy="570659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He is  a ______________________</a:t>
            </a:r>
            <a:endParaRPr lang="ar-AE" sz="16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مستطيل: زوايا مستديرة 15"/>
          <p:cNvSpPr/>
          <p:nvPr/>
        </p:nvSpPr>
        <p:spPr>
          <a:xfrm>
            <a:off x="257434" y="4584350"/>
            <a:ext cx="2625809" cy="570659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He is  a ______________________</a:t>
            </a:r>
            <a:endParaRPr lang="ar-AE" sz="16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مستطيل: زوايا مستديرة 16"/>
          <p:cNvSpPr/>
          <p:nvPr/>
        </p:nvSpPr>
        <p:spPr>
          <a:xfrm>
            <a:off x="4001550" y="2730826"/>
            <a:ext cx="2625809" cy="570659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_______________________</a:t>
            </a:r>
            <a:endParaRPr lang="ar-AE" sz="16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مستطيل: زوايا مستديرة 17"/>
          <p:cNvSpPr/>
          <p:nvPr/>
        </p:nvSpPr>
        <p:spPr>
          <a:xfrm>
            <a:off x="4005666" y="4576109"/>
            <a:ext cx="2625809" cy="570659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_______________________</a:t>
            </a:r>
            <a:endParaRPr lang="ar-AE" sz="16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مستطيل: زوايا مستديرة 20"/>
          <p:cNvSpPr/>
          <p:nvPr/>
        </p:nvSpPr>
        <p:spPr>
          <a:xfrm>
            <a:off x="261552" y="6676770"/>
            <a:ext cx="2625809" cy="570659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____________________</a:t>
            </a:r>
            <a:endParaRPr lang="ar-AE" sz="16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مستطيل: زوايا مستديرة 21"/>
          <p:cNvSpPr/>
          <p:nvPr/>
        </p:nvSpPr>
        <p:spPr>
          <a:xfrm>
            <a:off x="4009784" y="6668529"/>
            <a:ext cx="2625809" cy="570659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_____________________</a:t>
            </a:r>
            <a:endParaRPr lang="ar-AE" sz="16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مستطيل: زوايا مستديرة 22"/>
          <p:cNvSpPr/>
          <p:nvPr/>
        </p:nvSpPr>
        <p:spPr>
          <a:xfrm>
            <a:off x="261550" y="8369645"/>
            <a:ext cx="2625809" cy="570659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_______________________</a:t>
            </a:r>
            <a:endParaRPr lang="ar-AE" sz="16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مستطيل: زوايا مستديرة 23"/>
          <p:cNvSpPr/>
          <p:nvPr/>
        </p:nvSpPr>
        <p:spPr>
          <a:xfrm>
            <a:off x="4009782" y="8361404"/>
            <a:ext cx="2625809" cy="570659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_______________________</a:t>
            </a:r>
            <a:endParaRPr lang="ar-AE" sz="16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1" name="Picture 2" descr="نتيجة بحث الصور عن ‪clipart famous people‬‏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33441" y="2719796"/>
            <a:ext cx="1176341" cy="3293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فقاعة الكلام: بيضاوية 10"/>
          <p:cNvSpPr/>
          <p:nvPr/>
        </p:nvSpPr>
        <p:spPr>
          <a:xfrm flipH="1">
            <a:off x="2508422" y="1456202"/>
            <a:ext cx="1890582" cy="1112533"/>
          </a:xfrm>
          <a:prstGeom prst="wedgeEllipseCallout">
            <a:avLst>
              <a:gd name="adj1" fmla="val -9515"/>
              <a:gd name="adj2" fmla="val 79224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entury Gothic" panose="020B0502020202020204" pitchFamily="34" charset="0"/>
              </a:rPr>
              <a:t>He is a astronaut.</a:t>
            </a:r>
            <a:endParaRPr lang="ar-AE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816236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مجموعة 5"/>
          <p:cNvGrpSpPr/>
          <p:nvPr/>
        </p:nvGrpSpPr>
        <p:grpSpPr>
          <a:xfrm>
            <a:off x="0" y="98854"/>
            <a:ext cx="6858000" cy="8946293"/>
            <a:chOff x="0" y="98854"/>
            <a:chExt cx="6858000" cy="8946293"/>
          </a:xfrm>
        </p:grpSpPr>
        <p:sp>
          <p:nvSpPr>
            <p:cNvPr id="7" name="مستطيل 6"/>
            <p:cNvSpPr/>
            <p:nvPr/>
          </p:nvSpPr>
          <p:spPr>
            <a:xfrm>
              <a:off x="0" y="98854"/>
              <a:ext cx="6858000" cy="39541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Famous People                                       Lesson 2</a:t>
              </a:r>
              <a:endParaRPr lang="ar-AE" sz="20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cxnSp>
          <p:nvCxnSpPr>
            <p:cNvPr id="8" name="رابط مستقيم 7"/>
            <p:cNvCxnSpPr>
              <a:cxnSpLocks/>
            </p:cNvCxnSpPr>
            <p:nvPr/>
          </p:nvCxnSpPr>
          <p:spPr>
            <a:xfrm>
              <a:off x="0" y="9045146"/>
              <a:ext cx="6858000" cy="1"/>
            </a:xfrm>
            <a:prstGeom prst="line">
              <a:avLst/>
            </a:prstGeom>
            <a:ln w="762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مربع نص 8"/>
          <p:cNvSpPr txBox="1"/>
          <p:nvPr/>
        </p:nvSpPr>
        <p:spPr>
          <a:xfrm>
            <a:off x="2303876" y="1258655"/>
            <a:ext cx="2860078" cy="5078313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1">
            <a:spAutoFit/>
          </a:bodyPr>
          <a:lstStyle/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dirty="0">
                <a:latin typeface="Century Gothic" panose="020B0502020202020204" pitchFamily="34" charset="0"/>
              </a:rPr>
              <a:t>caring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dirty="0">
                <a:latin typeface="Century Gothic" panose="020B0502020202020204" pitchFamily="34" charset="0"/>
              </a:rPr>
              <a:t>intelligent &amp; clever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dirty="0">
                <a:latin typeface="Century Gothic" panose="020B0502020202020204" pitchFamily="34" charset="0"/>
              </a:rPr>
              <a:t>fun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dirty="0">
                <a:latin typeface="Century Gothic" panose="020B0502020202020204" pitchFamily="34" charset="0"/>
              </a:rPr>
              <a:t>beautiful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dirty="0">
                <a:latin typeface="Century Gothic" panose="020B0502020202020204" pitchFamily="34" charset="0"/>
              </a:rPr>
              <a:t>exciting &amp; interesting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dirty="0">
                <a:latin typeface="Century Gothic" panose="020B0502020202020204" pitchFamily="34" charset="0"/>
              </a:rPr>
              <a:t>creative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dirty="0">
                <a:latin typeface="Century Gothic" panose="020B0502020202020204" pitchFamily="34" charset="0"/>
              </a:rPr>
              <a:t>brave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dirty="0">
                <a:latin typeface="Century Gothic" panose="020B0502020202020204" pitchFamily="34" charset="0"/>
              </a:rPr>
              <a:t>kind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dirty="0">
                <a:latin typeface="Century Gothic" panose="020B0502020202020204" pitchFamily="34" charset="0"/>
              </a:rPr>
              <a:t>generous</a:t>
            </a:r>
          </a:p>
        </p:txBody>
      </p:sp>
      <p:pic>
        <p:nvPicPr>
          <p:cNvPr id="3074" name="Picture 2" descr="نتيجة بحث الصور عن ‪clipart caring‬‏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0752" y="6722242"/>
            <a:ext cx="1337069" cy="1364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6" descr="نتيجة بحث الصور عن ‪intelligent person clipart‬‏"/>
          <p:cNvSpPr>
            <a:spLocks noChangeAspect="1" noChangeArrowheads="1"/>
          </p:cNvSpPr>
          <p:nvPr/>
        </p:nvSpPr>
        <p:spPr bwMode="auto">
          <a:xfrm>
            <a:off x="1943100" y="2905125"/>
            <a:ext cx="297180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AE"/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9982" y="2565980"/>
            <a:ext cx="1444860" cy="1620837"/>
          </a:xfrm>
          <a:prstGeom prst="rect">
            <a:avLst/>
          </a:prstGeom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23284" y="2747323"/>
            <a:ext cx="1557543" cy="204903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4369" y="1260620"/>
            <a:ext cx="1140473" cy="961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صورة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1276" y="4630163"/>
            <a:ext cx="1671374" cy="1510982"/>
          </a:xfrm>
          <a:prstGeom prst="rect">
            <a:avLst/>
          </a:prstGeom>
        </p:spPr>
      </p:pic>
      <p:pic>
        <p:nvPicPr>
          <p:cNvPr id="13" name="صورة 1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351688" y="5536571"/>
            <a:ext cx="1372779" cy="1702429"/>
          </a:xfrm>
          <a:prstGeom prst="rect">
            <a:avLst/>
          </a:prstGeom>
        </p:spPr>
      </p:pic>
      <p:pic>
        <p:nvPicPr>
          <p:cNvPr id="14" name="صورة 13"/>
          <p:cNvPicPr>
            <a:picLocks noChangeAspect="1"/>
          </p:cNvPicPr>
          <p:nvPr/>
        </p:nvPicPr>
        <p:blipFill rotWithShape="1">
          <a:blip r:embed="rId8" cstate="print"/>
          <a:srcRect l="2778" t="12763" r="2185" b="12941"/>
          <a:stretch/>
        </p:blipFill>
        <p:spPr>
          <a:xfrm>
            <a:off x="244266" y="6674912"/>
            <a:ext cx="1570095" cy="1713091"/>
          </a:xfrm>
          <a:prstGeom prst="rect">
            <a:avLst/>
          </a:prstGeom>
        </p:spPr>
      </p:pic>
      <p:pic>
        <p:nvPicPr>
          <p:cNvPr id="3080" name="Picture 8" descr="نتيجة بحث الصور عن ‪kind  clipart‬‏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83644" y="667284"/>
            <a:ext cx="1424552" cy="1465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مربع نص 16"/>
          <p:cNvSpPr txBox="1"/>
          <p:nvPr/>
        </p:nvSpPr>
        <p:spPr>
          <a:xfrm>
            <a:off x="321276" y="778475"/>
            <a:ext cx="2117887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b="1" u="sng" dirty="0">
                <a:latin typeface="Century Gothic" panose="020B0502020202020204" pitchFamily="34" charset="0"/>
              </a:rPr>
              <a:t>Read and match</a:t>
            </a:r>
            <a:endParaRPr lang="ar-AE" b="1" u="sng" dirty="0">
              <a:latin typeface="Century Gothic" panose="020B0502020202020204" pitchFamily="34" charset="0"/>
            </a:endParaRPr>
          </a:p>
        </p:txBody>
      </p:sp>
      <p:sp>
        <p:nvSpPr>
          <p:cNvPr id="18" name="شكل بيضاوي 17"/>
          <p:cNvSpPr/>
          <p:nvPr/>
        </p:nvSpPr>
        <p:spPr>
          <a:xfrm>
            <a:off x="5615803" y="1928684"/>
            <a:ext cx="543697" cy="59312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19" name="شكل بيضاوي 18"/>
          <p:cNvSpPr/>
          <p:nvPr/>
        </p:nvSpPr>
        <p:spPr>
          <a:xfrm>
            <a:off x="5615803" y="4499795"/>
            <a:ext cx="543697" cy="59312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20" name="شكل بيضاوي 19"/>
          <p:cNvSpPr/>
          <p:nvPr/>
        </p:nvSpPr>
        <p:spPr>
          <a:xfrm>
            <a:off x="5636677" y="7049410"/>
            <a:ext cx="543697" cy="59312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21" name="شكل بيضاوي 20"/>
          <p:cNvSpPr/>
          <p:nvPr/>
        </p:nvSpPr>
        <p:spPr>
          <a:xfrm>
            <a:off x="1181557" y="1904090"/>
            <a:ext cx="543697" cy="59312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22" name="شكل بيضاوي 21"/>
          <p:cNvSpPr/>
          <p:nvPr/>
        </p:nvSpPr>
        <p:spPr>
          <a:xfrm>
            <a:off x="1243790" y="3884575"/>
            <a:ext cx="543697" cy="59312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23" name="شكل بيضاوي 22"/>
          <p:cNvSpPr/>
          <p:nvPr/>
        </p:nvSpPr>
        <p:spPr>
          <a:xfrm>
            <a:off x="880563" y="5891419"/>
            <a:ext cx="543697" cy="59312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24" name="شكل بيضاوي 23"/>
          <p:cNvSpPr/>
          <p:nvPr/>
        </p:nvSpPr>
        <p:spPr>
          <a:xfrm>
            <a:off x="870358" y="7876384"/>
            <a:ext cx="543697" cy="59312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25" name="شكل بيضاوي 24"/>
          <p:cNvSpPr/>
          <p:nvPr/>
        </p:nvSpPr>
        <p:spPr>
          <a:xfrm>
            <a:off x="4270303" y="7968655"/>
            <a:ext cx="543697" cy="59312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pic>
        <p:nvPicPr>
          <p:cNvPr id="15" name="صورة 14"/>
          <p:cNvPicPr>
            <a:picLocks noChangeAspect="1"/>
          </p:cNvPicPr>
          <p:nvPr/>
        </p:nvPicPr>
        <p:blipFill rotWithShape="1">
          <a:blip r:embed="rId10" cstate="print"/>
          <a:srcRect r="4953"/>
          <a:stretch/>
        </p:blipFill>
        <p:spPr>
          <a:xfrm>
            <a:off x="2029460" y="6775058"/>
            <a:ext cx="1490986" cy="1295595"/>
          </a:xfrm>
          <a:prstGeom prst="rect">
            <a:avLst/>
          </a:prstGeom>
        </p:spPr>
      </p:pic>
      <p:sp>
        <p:nvSpPr>
          <p:cNvPr id="27" name="شكل بيضاوي 26"/>
          <p:cNvSpPr/>
          <p:nvPr/>
        </p:nvSpPr>
        <p:spPr>
          <a:xfrm>
            <a:off x="2498634" y="7790532"/>
            <a:ext cx="543697" cy="59312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</p:spTree>
    <p:extLst>
      <p:ext uri="{BB962C8B-B14F-4D97-AF65-F5344CB8AC3E}">
        <p14:creationId xmlns:p14="http://schemas.microsoft.com/office/powerpoint/2010/main" xmlns="" val="3635802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/>
          <p:cNvGrpSpPr/>
          <p:nvPr/>
        </p:nvGrpSpPr>
        <p:grpSpPr>
          <a:xfrm>
            <a:off x="0" y="98854"/>
            <a:ext cx="6858000" cy="8946293"/>
            <a:chOff x="0" y="98854"/>
            <a:chExt cx="6858000" cy="8946293"/>
          </a:xfrm>
        </p:grpSpPr>
        <p:sp>
          <p:nvSpPr>
            <p:cNvPr id="3" name="مستطيل 2"/>
            <p:cNvSpPr/>
            <p:nvPr/>
          </p:nvSpPr>
          <p:spPr>
            <a:xfrm>
              <a:off x="0" y="98854"/>
              <a:ext cx="6858000" cy="39541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Famous People                                       Lesson 2</a:t>
              </a:r>
              <a:endParaRPr lang="ar-AE" sz="20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cxnSp>
          <p:nvCxnSpPr>
            <p:cNvPr id="4" name="رابط مستقيم 3"/>
            <p:cNvCxnSpPr>
              <a:cxnSpLocks/>
            </p:cNvCxnSpPr>
            <p:nvPr/>
          </p:nvCxnSpPr>
          <p:spPr>
            <a:xfrm>
              <a:off x="0" y="9045146"/>
              <a:ext cx="6858000" cy="1"/>
            </a:xfrm>
            <a:prstGeom prst="line">
              <a:avLst/>
            </a:prstGeom>
            <a:ln w="762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5" name="جدول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775565339"/>
              </p:ext>
            </p:extLst>
          </p:nvPr>
        </p:nvGraphicFramePr>
        <p:xfrm>
          <a:off x="1418970" y="736188"/>
          <a:ext cx="4159420" cy="243840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163514">
                  <a:extLst>
                    <a:ext uri="{9D8B030D-6E8A-4147-A177-3AD203B41FA5}">
                      <a16:colId xmlns:a16="http://schemas.microsoft.com/office/drawing/2014/main" xmlns="" val="2150968943"/>
                    </a:ext>
                  </a:extLst>
                </a:gridCol>
                <a:gridCol w="1609433">
                  <a:extLst>
                    <a:ext uri="{9D8B030D-6E8A-4147-A177-3AD203B41FA5}">
                      <a16:colId xmlns:a16="http://schemas.microsoft.com/office/drawing/2014/main" xmlns="" val="2815035595"/>
                    </a:ext>
                  </a:extLst>
                </a:gridCol>
                <a:gridCol w="1386473">
                  <a:extLst>
                    <a:ext uri="{9D8B030D-6E8A-4147-A177-3AD203B41FA5}">
                      <a16:colId xmlns:a16="http://schemas.microsoft.com/office/drawing/2014/main" xmlns="" val="2426125425"/>
                    </a:ext>
                  </a:extLst>
                </a:gridCol>
              </a:tblGrid>
              <a:tr h="334394">
                <a:tc gridSpan="3">
                  <a:txBody>
                    <a:bodyPr/>
                    <a:lstStyle/>
                    <a:p>
                      <a:pPr algn="ctr" rtl="1"/>
                      <a:r>
                        <a:rPr lang="en-US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Modal verbs</a:t>
                      </a:r>
                      <a:endParaRPr lang="ar-AE" sz="20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A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A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58789328"/>
                  </a:ext>
                </a:extLst>
              </a:tr>
              <a:tr h="308672">
                <a:tc rowSpan="6">
                  <a:txBody>
                    <a:bodyPr/>
                    <a:lstStyle/>
                    <a:p>
                      <a:pPr algn="ctr" rtl="1"/>
                      <a:endParaRPr lang="en-US" sz="16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 rtl="1"/>
                      <a:endParaRPr lang="en-US" sz="16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 rtl="1"/>
                      <a:endParaRPr lang="en-US" sz="16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 rtl="1"/>
                      <a:r>
                        <a:rPr lang="en-US" sz="16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inf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</a:p>
                    <a:p>
                      <a:pPr algn="ctr" rtl="1"/>
                      <a:endParaRPr lang="en-US" sz="16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 rtl="1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 </a:t>
                      </a:r>
                    </a:p>
                    <a:p>
                      <a:pPr algn="ctr" rtl="1"/>
                      <a:r>
                        <a:rPr lang="en-US" sz="16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ing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past </a:t>
                      </a:r>
                      <a:endParaRPr lang="ar-AE" sz="18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Present </a:t>
                      </a:r>
                      <a:endParaRPr lang="ar-AE" sz="18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60429658"/>
                  </a:ext>
                </a:extLst>
              </a:tr>
              <a:tr h="282949">
                <a:tc vMerge="1">
                  <a:txBody>
                    <a:bodyPr/>
                    <a:lstStyle/>
                    <a:p>
                      <a:pPr rtl="1"/>
                      <a:endParaRPr lang="ar-A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could (</a:t>
                      </a:r>
                      <a:r>
                        <a:rPr lang="en-US" sz="16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n’t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  <a:endParaRPr lang="ar-AE" sz="16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can (</a:t>
                      </a:r>
                      <a:r>
                        <a:rPr lang="en-US" sz="16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n’t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  <a:endParaRPr lang="ar-AE" sz="16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816"/>
                  </a:ext>
                </a:extLst>
              </a:tr>
              <a:tr h="282949">
                <a:tc vMerge="1">
                  <a:txBody>
                    <a:bodyPr/>
                    <a:lstStyle/>
                    <a:p>
                      <a:pPr rtl="1"/>
                      <a:endParaRPr lang="ar-A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might (</a:t>
                      </a:r>
                      <a:r>
                        <a:rPr lang="en-US" sz="16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n’t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  <a:endParaRPr lang="ar-AE" sz="16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may (</a:t>
                      </a:r>
                      <a:r>
                        <a:rPr lang="en-US" sz="16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n’t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  <a:r>
                        <a:rPr lang="ar-AE" sz="16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407375311"/>
                  </a:ext>
                </a:extLst>
              </a:tr>
              <a:tr h="282949">
                <a:tc vMerge="1">
                  <a:txBody>
                    <a:bodyPr/>
                    <a:lstStyle/>
                    <a:p>
                      <a:pPr rtl="1"/>
                      <a:endParaRPr lang="ar-A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should (</a:t>
                      </a:r>
                      <a:r>
                        <a:rPr lang="en-US" sz="16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n’t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  <a:endParaRPr lang="ar-AE" sz="16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shall (</a:t>
                      </a:r>
                      <a:r>
                        <a:rPr lang="en-US" sz="16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n’t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  <a:endParaRPr lang="ar-AE" sz="16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982462301"/>
                  </a:ext>
                </a:extLst>
              </a:tr>
              <a:tr h="282949">
                <a:tc vMerge="1">
                  <a:txBody>
                    <a:bodyPr/>
                    <a:lstStyle/>
                    <a:p>
                      <a:pPr rtl="1"/>
                      <a:endParaRPr lang="ar-A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would (</a:t>
                      </a:r>
                      <a:r>
                        <a:rPr lang="en-US" sz="16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n’t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  <a:endParaRPr lang="ar-AE" sz="16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will (</a:t>
                      </a:r>
                      <a:r>
                        <a:rPr lang="en-US" sz="16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n’t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  <a:endParaRPr lang="ar-AE" sz="16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77591061"/>
                  </a:ext>
                </a:extLst>
              </a:tr>
              <a:tr h="282949">
                <a:tc vMerge="1">
                  <a:txBody>
                    <a:bodyPr/>
                    <a:lstStyle/>
                    <a:p>
                      <a:pPr rtl="1"/>
                      <a:endParaRPr lang="ar-A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ought to (</a:t>
                      </a:r>
                      <a:r>
                        <a:rPr lang="en-US" sz="16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n’t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) </a:t>
                      </a:r>
                      <a:endParaRPr lang="ar-AE" sz="16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must (</a:t>
                      </a:r>
                      <a:r>
                        <a:rPr lang="en-US" sz="16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n’t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  <a:endParaRPr lang="ar-AE" sz="16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73289582"/>
                  </a:ext>
                </a:extLst>
              </a:tr>
            </a:tbl>
          </a:graphicData>
        </a:graphic>
      </p:graphicFrame>
      <p:cxnSp>
        <p:nvCxnSpPr>
          <p:cNvPr id="7" name="رابط مستقيم 6"/>
          <p:cNvCxnSpPr>
            <a:cxnSpLocks/>
          </p:cNvCxnSpPr>
          <p:nvPr/>
        </p:nvCxnSpPr>
        <p:spPr>
          <a:xfrm>
            <a:off x="4806092" y="2407165"/>
            <a:ext cx="326009" cy="4258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رابط مستقيم 8"/>
          <p:cNvCxnSpPr>
            <a:cxnSpLocks/>
          </p:cNvCxnSpPr>
          <p:nvPr/>
        </p:nvCxnSpPr>
        <p:spPr>
          <a:xfrm flipH="1">
            <a:off x="4806092" y="2359093"/>
            <a:ext cx="263957" cy="5751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مربع نص 12"/>
          <p:cNvSpPr txBox="1"/>
          <p:nvPr/>
        </p:nvSpPr>
        <p:spPr>
          <a:xfrm flipH="1">
            <a:off x="490217" y="3778283"/>
            <a:ext cx="4513582" cy="563231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u="sng" dirty="0">
                <a:latin typeface="Century Gothic" panose="020B0502020202020204" pitchFamily="34" charset="0"/>
              </a:rPr>
              <a:t>Read and circle</a:t>
            </a:r>
          </a:p>
          <a:p>
            <a:endParaRPr lang="en-US" b="1" u="sng" dirty="0">
              <a:latin typeface="Century Gothic" panose="020B0502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dirty="0">
                <a:latin typeface="Century Gothic" panose="020B0502020202020204" pitchFamily="34" charset="0"/>
              </a:rPr>
              <a:t>She ( can’t  -  must  )be a writer.</a:t>
            </a:r>
          </a:p>
          <a:p>
            <a:pPr>
              <a:lnSpc>
                <a:spcPct val="200000"/>
              </a:lnSpc>
            </a:pPr>
            <a:endParaRPr lang="en-US" dirty="0">
              <a:latin typeface="Century Gothic" panose="020B0502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dirty="0">
                <a:latin typeface="Century Gothic" panose="020B0502020202020204" pitchFamily="34" charset="0"/>
              </a:rPr>
              <a:t>He ( might -  must ) be a doctor.</a:t>
            </a:r>
          </a:p>
          <a:p>
            <a:pPr>
              <a:lnSpc>
                <a:spcPct val="200000"/>
              </a:lnSpc>
            </a:pPr>
            <a:endParaRPr lang="en-US" dirty="0">
              <a:latin typeface="Century Gothic" panose="020B0502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dirty="0">
                <a:latin typeface="Century Gothic" panose="020B0502020202020204" pitchFamily="34" charset="0"/>
              </a:rPr>
              <a:t>She (  must – can’t ) be a astronaut.</a:t>
            </a:r>
          </a:p>
          <a:p>
            <a:pPr>
              <a:lnSpc>
                <a:spcPct val="200000"/>
              </a:lnSpc>
            </a:pPr>
            <a:endParaRPr lang="en-US" dirty="0">
              <a:latin typeface="Century Gothic" panose="020B0502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dirty="0">
                <a:latin typeface="Century Gothic" panose="020B0502020202020204" pitchFamily="34" charset="0"/>
              </a:rPr>
              <a:t>She ( could – must ) be a teacher .</a:t>
            </a:r>
          </a:p>
          <a:p>
            <a:pPr>
              <a:lnSpc>
                <a:spcPct val="200000"/>
              </a:lnSpc>
            </a:pPr>
            <a:endParaRPr lang="en-US" dirty="0">
              <a:latin typeface="Century Gothic" panose="020B0502020202020204" pitchFamily="34" charset="0"/>
            </a:endParaRPr>
          </a:p>
          <a:p>
            <a:endParaRPr lang="en-US" dirty="0">
              <a:latin typeface="Century Gothic" panose="020B0502020202020204" pitchFamily="34" charset="0"/>
            </a:endParaRPr>
          </a:p>
          <a:p>
            <a:endParaRPr lang="ar-AE" dirty="0">
              <a:latin typeface="Century Gothic" panose="020B0502020202020204" pitchFamily="34" charset="0"/>
            </a:endParaRPr>
          </a:p>
        </p:txBody>
      </p:sp>
      <p:pic>
        <p:nvPicPr>
          <p:cNvPr id="15" name="Picture 4" descr="Image result for clipart mountain climb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17650" y="3920450"/>
            <a:ext cx="772298" cy="1007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صورة 15"/>
          <p:cNvPicPr>
            <a:picLocks noChangeAspect="1"/>
          </p:cNvPicPr>
          <p:nvPr/>
        </p:nvPicPr>
        <p:blipFill rotWithShape="1">
          <a:blip r:embed="rId3" cstate="print"/>
          <a:srcRect l="12793" t="39291" r="62162" b="23439"/>
          <a:stretch/>
        </p:blipFill>
        <p:spPr>
          <a:xfrm>
            <a:off x="4570688" y="5020878"/>
            <a:ext cx="1122826" cy="1039056"/>
          </a:xfrm>
          <a:prstGeom prst="rect">
            <a:avLst/>
          </a:prstGeom>
        </p:spPr>
      </p:pic>
      <p:pic>
        <p:nvPicPr>
          <p:cNvPr id="17" name="Picture 2" descr="نتيجة بحث الصور عن ‪clipart famous people‬‏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06092" y="6008263"/>
            <a:ext cx="875466" cy="1301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نتيجة بحث الصور عن ‪clipart teacher‬‏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0517" y="7309755"/>
            <a:ext cx="1544324" cy="983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96896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/>
          <p:cNvGrpSpPr/>
          <p:nvPr/>
        </p:nvGrpSpPr>
        <p:grpSpPr>
          <a:xfrm>
            <a:off x="0" y="98854"/>
            <a:ext cx="6858000" cy="8946293"/>
            <a:chOff x="0" y="98854"/>
            <a:chExt cx="6858000" cy="8946293"/>
          </a:xfrm>
        </p:grpSpPr>
        <p:sp>
          <p:nvSpPr>
            <p:cNvPr id="3" name="مستطيل 2"/>
            <p:cNvSpPr/>
            <p:nvPr/>
          </p:nvSpPr>
          <p:spPr>
            <a:xfrm>
              <a:off x="0" y="98854"/>
              <a:ext cx="6858000" cy="39541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Famous People                                       Lesson 3</a:t>
              </a:r>
              <a:endParaRPr lang="ar-AE" sz="20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cxnSp>
          <p:nvCxnSpPr>
            <p:cNvPr id="4" name="رابط مستقيم 3"/>
            <p:cNvCxnSpPr>
              <a:cxnSpLocks/>
            </p:cNvCxnSpPr>
            <p:nvPr/>
          </p:nvCxnSpPr>
          <p:spPr>
            <a:xfrm>
              <a:off x="0" y="9045146"/>
              <a:ext cx="6858000" cy="1"/>
            </a:xfrm>
            <a:prstGeom prst="line">
              <a:avLst/>
            </a:prstGeom>
            <a:ln w="762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2" cstate="print"/>
          <a:srcRect l="35001" t="29486" r="37167" b="30089"/>
          <a:stretch/>
        </p:blipFill>
        <p:spPr>
          <a:xfrm>
            <a:off x="1109622" y="865160"/>
            <a:ext cx="5362429" cy="4386783"/>
          </a:xfrm>
          <a:prstGeom prst="rect">
            <a:avLst/>
          </a:prstGeom>
        </p:spPr>
      </p:pic>
      <p:sp>
        <p:nvSpPr>
          <p:cNvPr id="6" name="مستطيل 5"/>
          <p:cNvSpPr/>
          <p:nvPr/>
        </p:nvSpPr>
        <p:spPr>
          <a:xfrm>
            <a:off x="374798" y="469744"/>
            <a:ext cx="3429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600" b="1" u="sng" dirty="0">
                <a:latin typeface="Century Gothic" panose="020B0502020202020204" pitchFamily="34" charset="0"/>
              </a:rPr>
              <a:t>Read and answer the questions</a:t>
            </a:r>
            <a:endParaRPr lang="ar-AE" sz="1600" b="1" u="sng" dirty="0">
              <a:latin typeface="Century Gothic" panose="020B0502020202020204" pitchFamily="34" charset="0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616988" y="5251943"/>
            <a:ext cx="5529218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u="sng" dirty="0">
                <a:latin typeface="Century Gothic" panose="020B0502020202020204" pitchFamily="34" charset="0"/>
              </a:rPr>
              <a:t>Match the headings below with paragraph 1 to 4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latin typeface="Century Gothic" panose="020B0502020202020204" pitchFamily="34" charset="0"/>
              </a:rPr>
              <a:t>a – about Sheikh </a:t>
            </a:r>
            <a:r>
              <a:rPr lang="en-US" sz="1400" dirty="0" err="1">
                <a:latin typeface="Century Gothic" panose="020B0502020202020204" pitchFamily="34" charset="0"/>
              </a:rPr>
              <a:t>Hamdan</a:t>
            </a:r>
            <a:endParaRPr lang="en-US" sz="1400" dirty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400" dirty="0">
                <a:latin typeface="Century Gothic" panose="020B0502020202020204" pitchFamily="34" charset="0"/>
              </a:rPr>
              <a:t>b- Good thing he has done 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latin typeface="Century Gothic" panose="020B0502020202020204" pitchFamily="34" charset="0"/>
              </a:rPr>
              <a:t>c- School life 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latin typeface="Century Gothic" panose="020B0502020202020204" pitchFamily="34" charset="0"/>
              </a:rPr>
              <a:t>d- Family life</a:t>
            </a:r>
            <a:endParaRPr lang="ar-AE" sz="1400" dirty="0">
              <a:latin typeface="Century Gothic" panose="020B0502020202020204" pitchFamily="34" charset="0"/>
            </a:endParaRPr>
          </a:p>
        </p:txBody>
      </p:sp>
      <p:sp>
        <p:nvSpPr>
          <p:cNvPr id="11" name="وسيلة الشرح: سهم إلى اليمين 10"/>
          <p:cNvSpPr/>
          <p:nvPr/>
        </p:nvSpPr>
        <p:spPr>
          <a:xfrm>
            <a:off x="475014" y="867673"/>
            <a:ext cx="748146" cy="395071"/>
          </a:xfrm>
          <a:prstGeom prst="rightArrowCallout">
            <a:avLst>
              <a:gd name="adj1" fmla="val 22201"/>
              <a:gd name="adj2" fmla="val 25000"/>
              <a:gd name="adj3" fmla="val 25000"/>
              <a:gd name="adj4" fmla="val 73602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12" name="وسيلة الشرح: سهم إلى اليمين 11"/>
          <p:cNvSpPr/>
          <p:nvPr/>
        </p:nvSpPr>
        <p:spPr>
          <a:xfrm>
            <a:off x="473039" y="1578215"/>
            <a:ext cx="748146" cy="395071"/>
          </a:xfrm>
          <a:prstGeom prst="rightArrowCallout">
            <a:avLst>
              <a:gd name="adj1" fmla="val 22201"/>
              <a:gd name="adj2" fmla="val 25000"/>
              <a:gd name="adj3" fmla="val 25000"/>
              <a:gd name="adj4" fmla="val 73602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13" name="وسيلة الشرح: سهم إلى اليمين 12"/>
          <p:cNvSpPr/>
          <p:nvPr/>
        </p:nvSpPr>
        <p:spPr>
          <a:xfrm>
            <a:off x="461160" y="2231355"/>
            <a:ext cx="748146" cy="395071"/>
          </a:xfrm>
          <a:prstGeom prst="rightArrowCallout">
            <a:avLst>
              <a:gd name="adj1" fmla="val 22201"/>
              <a:gd name="adj2" fmla="val 25000"/>
              <a:gd name="adj3" fmla="val 25000"/>
              <a:gd name="adj4" fmla="val 73602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14" name="وسيلة الشرح: سهم إلى اليمين 13"/>
          <p:cNvSpPr/>
          <p:nvPr/>
        </p:nvSpPr>
        <p:spPr>
          <a:xfrm>
            <a:off x="459185" y="2787519"/>
            <a:ext cx="748146" cy="395071"/>
          </a:xfrm>
          <a:prstGeom prst="rightArrowCallout">
            <a:avLst>
              <a:gd name="adj1" fmla="val 22201"/>
              <a:gd name="adj2" fmla="val 25000"/>
              <a:gd name="adj3" fmla="val 25000"/>
              <a:gd name="adj4" fmla="val 73602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15" name="مستطيل 14"/>
          <p:cNvSpPr/>
          <p:nvPr/>
        </p:nvSpPr>
        <p:spPr>
          <a:xfrm>
            <a:off x="662606" y="7227018"/>
            <a:ext cx="5037112" cy="15764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>
              <a:lnSpc>
                <a:spcPct val="150000"/>
              </a:lnSpc>
            </a:pPr>
            <a:r>
              <a:rPr lang="en-US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Name :__________________________________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From:____________________________________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birth date: _______________________________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Job:______________________________________</a:t>
            </a:r>
            <a:endParaRPr lang="ar-AE" sz="16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مستطيل 15"/>
          <p:cNvSpPr/>
          <p:nvPr/>
        </p:nvSpPr>
        <p:spPr>
          <a:xfrm>
            <a:off x="616988" y="6796430"/>
            <a:ext cx="2212465" cy="3753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1" u="sng" dirty="0">
                <a:latin typeface="Century Gothic" panose="020B0502020202020204" pitchFamily="34" charset="0"/>
              </a:rPr>
              <a:t>Complete these notes :</a:t>
            </a:r>
            <a:endParaRPr lang="ar-AE" sz="1400" b="1" u="sng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704371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Question Tags | FREE ESL worksheets 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74" t="2778" r="2062" b="3055"/>
          <a:stretch/>
        </p:blipFill>
        <p:spPr bwMode="auto">
          <a:xfrm>
            <a:off x="292100" y="812800"/>
            <a:ext cx="6235700" cy="805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مجموعة 2"/>
          <p:cNvGrpSpPr/>
          <p:nvPr/>
        </p:nvGrpSpPr>
        <p:grpSpPr>
          <a:xfrm>
            <a:off x="0" y="98854"/>
            <a:ext cx="6858000" cy="8946293"/>
            <a:chOff x="0" y="98854"/>
            <a:chExt cx="6858000" cy="8946293"/>
          </a:xfrm>
        </p:grpSpPr>
        <p:sp>
          <p:nvSpPr>
            <p:cNvPr id="4" name="مستطيل 3"/>
            <p:cNvSpPr/>
            <p:nvPr/>
          </p:nvSpPr>
          <p:spPr>
            <a:xfrm>
              <a:off x="0" y="98854"/>
              <a:ext cx="6858000" cy="39541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Famous People                                       Lesson 5</a:t>
              </a:r>
              <a:endParaRPr lang="ar-AE" sz="20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cxnSp>
          <p:nvCxnSpPr>
            <p:cNvPr id="5" name="رابط مستقيم 4"/>
            <p:cNvCxnSpPr>
              <a:cxnSpLocks/>
            </p:cNvCxnSpPr>
            <p:nvPr/>
          </p:nvCxnSpPr>
          <p:spPr>
            <a:xfrm>
              <a:off x="0" y="9045146"/>
              <a:ext cx="6858000" cy="1"/>
            </a:xfrm>
            <a:prstGeom prst="line">
              <a:avLst/>
            </a:prstGeom>
            <a:ln w="762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xmlns="" val="10281428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ag questions | FREE ESL worksheets 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20" t="2777" r="3635" b="49444"/>
          <a:stretch/>
        </p:blipFill>
        <p:spPr bwMode="auto">
          <a:xfrm>
            <a:off x="769531" y="494270"/>
            <a:ext cx="4976037" cy="3544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3" cstate="print"/>
          <a:srcRect l="8523" t="6944" r="9725" b="46250"/>
          <a:stretch/>
        </p:blipFill>
        <p:spPr>
          <a:xfrm>
            <a:off x="406400" y="3911600"/>
            <a:ext cx="6184900" cy="4965700"/>
          </a:xfrm>
          <a:prstGeom prst="rect">
            <a:avLst/>
          </a:prstGeom>
        </p:spPr>
      </p:pic>
      <p:grpSp>
        <p:nvGrpSpPr>
          <p:cNvPr id="5" name="مجموعة 4"/>
          <p:cNvGrpSpPr/>
          <p:nvPr/>
        </p:nvGrpSpPr>
        <p:grpSpPr>
          <a:xfrm>
            <a:off x="0" y="98854"/>
            <a:ext cx="6858000" cy="8946293"/>
            <a:chOff x="0" y="98854"/>
            <a:chExt cx="6858000" cy="8946293"/>
          </a:xfrm>
        </p:grpSpPr>
        <p:sp>
          <p:nvSpPr>
            <p:cNvPr id="6" name="مستطيل 5"/>
            <p:cNvSpPr/>
            <p:nvPr/>
          </p:nvSpPr>
          <p:spPr>
            <a:xfrm>
              <a:off x="0" y="98854"/>
              <a:ext cx="6858000" cy="39541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Famous People                                       Lesson 5</a:t>
              </a:r>
              <a:endParaRPr lang="ar-AE" sz="20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cxnSp>
          <p:nvCxnSpPr>
            <p:cNvPr id="7" name="رابط مستقيم 6"/>
            <p:cNvCxnSpPr>
              <a:cxnSpLocks/>
            </p:cNvCxnSpPr>
            <p:nvPr/>
          </p:nvCxnSpPr>
          <p:spPr>
            <a:xfrm>
              <a:off x="0" y="9045146"/>
              <a:ext cx="6858000" cy="1"/>
            </a:xfrm>
            <a:prstGeom prst="line">
              <a:avLst/>
            </a:prstGeom>
            <a:ln w="762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xmlns="" val="18368120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/>
          <p:cNvGrpSpPr/>
          <p:nvPr/>
        </p:nvGrpSpPr>
        <p:grpSpPr>
          <a:xfrm>
            <a:off x="0" y="98854"/>
            <a:ext cx="6858000" cy="8946293"/>
            <a:chOff x="0" y="98854"/>
            <a:chExt cx="6858000" cy="8946293"/>
          </a:xfrm>
        </p:grpSpPr>
        <p:sp>
          <p:nvSpPr>
            <p:cNvPr id="3" name="مستطيل 2"/>
            <p:cNvSpPr/>
            <p:nvPr/>
          </p:nvSpPr>
          <p:spPr>
            <a:xfrm>
              <a:off x="0" y="98854"/>
              <a:ext cx="6858000" cy="39541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Famous People                                       Lesson 2</a:t>
              </a:r>
              <a:endParaRPr lang="ar-AE" sz="20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cxnSp>
          <p:nvCxnSpPr>
            <p:cNvPr id="4" name="رابط مستقيم 3"/>
            <p:cNvCxnSpPr>
              <a:cxnSpLocks/>
            </p:cNvCxnSpPr>
            <p:nvPr/>
          </p:nvCxnSpPr>
          <p:spPr>
            <a:xfrm>
              <a:off x="0" y="9045146"/>
              <a:ext cx="6858000" cy="1"/>
            </a:xfrm>
            <a:prstGeom prst="line">
              <a:avLst/>
            </a:prstGeom>
            <a:ln w="762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مربع نص 4"/>
          <p:cNvSpPr txBox="1"/>
          <p:nvPr/>
        </p:nvSpPr>
        <p:spPr>
          <a:xfrm>
            <a:off x="2904357" y="5391452"/>
            <a:ext cx="1156086" cy="355481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>
              <a:lnSpc>
                <a:spcPct val="250000"/>
              </a:lnSpc>
            </a:pPr>
            <a:r>
              <a:rPr lang="en-US" dirty="0">
                <a:latin typeface="Century Gothic" panose="020B0502020202020204" pitchFamily="34" charset="0"/>
              </a:rPr>
              <a:t>desert</a:t>
            </a:r>
          </a:p>
          <a:p>
            <a:pPr algn="ctr">
              <a:lnSpc>
                <a:spcPct val="250000"/>
              </a:lnSpc>
            </a:pPr>
            <a:r>
              <a:rPr lang="en-US" dirty="0">
                <a:latin typeface="Century Gothic" panose="020B0502020202020204" pitchFamily="34" charset="0"/>
              </a:rPr>
              <a:t>amazing</a:t>
            </a:r>
          </a:p>
          <a:p>
            <a:pPr algn="ctr">
              <a:lnSpc>
                <a:spcPct val="250000"/>
              </a:lnSpc>
            </a:pPr>
            <a:r>
              <a:rPr lang="en-US" dirty="0">
                <a:latin typeface="Century Gothic" panose="020B0502020202020204" pitchFamily="34" charset="0"/>
              </a:rPr>
              <a:t>rules</a:t>
            </a:r>
          </a:p>
          <a:p>
            <a:pPr algn="ctr">
              <a:lnSpc>
                <a:spcPct val="250000"/>
              </a:lnSpc>
            </a:pPr>
            <a:r>
              <a:rPr lang="en-US" dirty="0">
                <a:latin typeface="Century Gothic" panose="020B0502020202020204" pitchFamily="34" charset="0"/>
              </a:rPr>
              <a:t>country</a:t>
            </a:r>
          </a:p>
          <a:p>
            <a:pPr algn="ctr">
              <a:lnSpc>
                <a:spcPct val="250000"/>
              </a:lnSpc>
            </a:pPr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2" cstate="print"/>
          <a:srcRect l="34632" t="45540" r="36086" b="34608"/>
          <a:stretch/>
        </p:blipFill>
        <p:spPr>
          <a:xfrm>
            <a:off x="65251" y="1486588"/>
            <a:ext cx="6727495" cy="3137315"/>
          </a:xfrm>
          <a:prstGeom prst="rect">
            <a:avLst/>
          </a:prstGeom>
        </p:spPr>
      </p:pic>
      <p:sp>
        <p:nvSpPr>
          <p:cNvPr id="8" name="مربع نص 7"/>
          <p:cNvSpPr txBox="1"/>
          <p:nvPr/>
        </p:nvSpPr>
        <p:spPr>
          <a:xfrm>
            <a:off x="367887" y="411145"/>
            <a:ext cx="3765774" cy="559064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b="1" u="sng" dirty="0">
                <a:latin typeface="Century Gothic" panose="020B0502020202020204" pitchFamily="34" charset="0"/>
              </a:rPr>
              <a:t>Write the words in correct place</a:t>
            </a:r>
          </a:p>
        </p:txBody>
      </p:sp>
      <p:sp>
        <p:nvSpPr>
          <p:cNvPr id="9" name="مربع نص 8"/>
          <p:cNvSpPr txBox="1"/>
          <p:nvPr/>
        </p:nvSpPr>
        <p:spPr>
          <a:xfrm>
            <a:off x="546212" y="994374"/>
            <a:ext cx="576557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1600" dirty="0">
                <a:latin typeface="Century Gothic" panose="020B0502020202020204" pitchFamily="34" charset="0"/>
              </a:rPr>
              <a:t>country – when – generous – rules – desert -  kind – amazing – animals </a:t>
            </a:r>
          </a:p>
        </p:txBody>
      </p:sp>
      <p:sp>
        <p:nvSpPr>
          <p:cNvPr id="10" name="مستطيل 9"/>
          <p:cNvSpPr/>
          <p:nvPr/>
        </p:nvSpPr>
        <p:spPr>
          <a:xfrm>
            <a:off x="-601188" y="4526727"/>
            <a:ext cx="3429000" cy="55816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b="1" u="sng" dirty="0">
                <a:latin typeface="Century Gothic" panose="020B0502020202020204" pitchFamily="34" charset="0"/>
              </a:rPr>
              <a:t>Read and match </a:t>
            </a:r>
          </a:p>
        </p:txBody>
      </p:sp>
      <p:pic>
        <p:nvPicPr>
          <p:cNvPr id="11" name="صورة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3370" y="5300805"/>
            <a:ext cx="1481293" cy="1160346"/>
          </a:xfrm>
          <a:prstGeom prst="rect">
            <a:avLst/>
          </a:prstGeom>
        </p:spPr>
      </p:pic>
      <p:pic>
        <p:nvPicPr>
          <p:cNvPr id="8194" name="Picture 2" descr="نتيجة بحث الصور عن ‪clipart desert‬‏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3370" y="6983666"/>
            <a:ext cx="1481293" cy="1160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نتيجة بحث الصور عن ‪clipart amazing‬‏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3556" y="5501163"/>
            <a:ext cx="1587335" cy="1333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6" descr="نتيجة بحث الصور عن ‪clipart rules‬‏"/>
          <p:cNvSpPr>
            <a:spLocks noChangeAspect="1" noChangeArrowheads="1"/>
          </p:cNvSpPr>
          <p:nvPr/>
        </p:nvSpPr>
        <p:spPr bwMode="auto">
          <a:xfrm>
            <a:off x="1795463" y="2700338"/>
            <a:ext cx="326707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AE"/>
          </a:p>
        </p:txBody>
      </p:sp>
      <p:pic>
        <p:nvPicPr>
          <p:cNvPr id="13" name="صورة 1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3556" y="6977221"/>
            <a:ext cx="1357874" cy="1551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955854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337960" y="2092224"/>
            <a:ext cx="6212529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endParaRPr lang="en-US" sz="2000" dirty="0">
              <a:latin typeface="Century Gothic" panose="020B0502020202020204" pitchFamily="34" charset="0"/>
            </a:endParaRPr>
          </a:p>
          <a:p>
            <a:pPr algn="ctr"/>
            <a:r>
              <a:rPr lang="en-US" sz="2000" dirty="0">
                <a:latin typeface="Century Gothic" panose="020B0502020202020204" pitchFamily="34" charset="0"/>
              </a:rPr>
              <a:t>clean – pretty – hot – noisy-good-cheap-dirty – fast- big&amp; large- cold - old- small</a:t>
            </a:r>
            <a:endParaRPr lang="ar-AE" sz="2000" dirty="0">
              <a:latin typeface="Century Gothic" panose="020B0502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19201" y="607586"/>
            <a:ext cx="5904654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u="sng" dirty="0">
                <a:latin typeface="Century Gothic" panose="020B0502020202020204" pitchFamily="34" charset="0"/>
                <a:ea typeface="Tahoma" pitchFamily="34" charset="0"/>
                <a:cs typeface="Sultan Medium" pitchFamily="2" charset="-78"/>
              </a:rPr>
              <a:t>Comparative </a:t>
            </a:r>
          </a:p>
          <a:p>
            <a:pPr algn="ctr"/>
            <a:r>
              <a:rPr lang="ar-AE" dirty="0">
                <a:latin typeface="Century Gothic" panose="020B0502020202020204" pitchFamily="34" charset="0"/>
                <a:ea typeface="Tahoma" pitchFamily="34" charset="0"/>
                <a:cs typeface="Sultan Medium" pitchFamily="2" charset="-78"/>
              </a:rPr>
              <a:t>عند المقارنة بين شخصين أو شيئين نضيف (</a:t>
            </a:r>
            <a:r>
              <a:rPr lang="en-US" dirty="0">
                <a:latin typeface="Century Gothic" panose="020B0502020202020204" pitchFamily="34" charset="0"/>
                <a:ea typeface="Tahoma" pitchFamily="34" charset="0"/>
                <a:cs typeface="Sultan Medium" pitchFamily="2" charset="-78"/>
              </a:rPr>
              <a:t> </a:t>
            </a:r>
            <a:r>
              <a:rPr lang="en-US" dirty="0" err="1">
                <a:latin typeface="Century Gothic" panose="020B0502020202020204" pitchFamily="34" charset="0"/>
                <a:ea typeface="Tahoma" pitchFamily="34" charset="0"/>
                <a:cs typeface="Sultan Medium" pitchFamily="2" charset="-78"/>
              </a:rPr>
              <a:t>er</a:t>
            </a:r>
            <a:r>
              <a:rPr lang="ar-AE" dirty="0">
                <a:latin typeface="Century Gothic" panose="020B0502020202020204" pitchFamily="34" charset="0"/>
                <a:ea typeface="Tahoma" pitchFamily="34" charset="0"/>
                <a:cs typeface="Sultan Medium" pitchFamily="2" charset="-78"/>
              </a:rPr>
              <a:t>) إلى الصفة الموجودة تم نتبعها بكلمة </a:t>
            </a:r>
            <a:r>
              <a:rPr lang="en-US" dirty="0">
                <a:latin typeface="Century Gothic" panose="020B0502020202020204" pitchFamily="34" charset="0"/>
                <a:ea typeface="Tahoma" pitchFamily="34" charset="0"/>
                <a:cs typeface="Sultan Medium" pitchFamily="2" charset="-78"/>
              </a:rPr>
              <a:t>(than) </a:t>
            </a:r>
            <a:r>
              <a:rPr lang="ar-AE" dirty="0">
                <a:latin typeface="Century Gothic" panose="020B0502020202020204" pitchFamily="34" charset="0"/>
                <a:ea typeface="Tahoma" pitchFamily="34" charset="0"/>
                <a:cs typeface="Sultan Medium" pitchFamily="2" charset="-78"/>
              </a:rPr>
              <a:t> مثال:</a:t>
            </a:r>
          </a:p>
          <a:p>
            <a:pPr algn="ctr"/>
            <a:r>
              <a:rPr lang="en-US" dirty="0" err="1">
                <a:latin typeface="Century Gothic" panose="020B0502020202020204" pitchFamily="34" charset="0"/>
                <a:ea typeface="Tahoma" pitchFamily="34" charset="0"/>
                <a:cs typeface="Sultan Medium" pitchFamily="2" charset="-78"/>
              </a:rPr>
              <a:t>Moza</a:t>
            </a:r>
            <a:r>
              <a:rPr lang="en-US" dirty="0">
                <a:latin typeface="Century Gothic" panose="020B0502020202020204" pitchFamily="34" charset="0"/>
                <a:ea typeface="Tahoma" pitchFamily="34" charset="0"/>
                <a:cs typeface="Sultan Medium" pitchFamily="2" charset="-78"/>
              </a:rPr>
              <a:t> is </a:t>
            </a:r>
            <a:r>
              <a:rPr lang="en-US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Tahoma" pitchFamily="34" charset="0"/>
                <a:cs typeface="Sultan Medium" pitchFamily="2" charset="-78"/>
              </a:rPr>
              <a:t>taller than </a:t>
            </a:r>
            <a:r>
              <a:rPr lang="en-US" dirty="0" err="1">
                <a:latin typeface="Century Gothic" panose="020B0502020202020204" pitchFamily="34" charset="0"/>
                <a:ea typeface="Tahoma" pitchFamily="34" charset="0"/>
                <a:cs typeface="Sultan Medium" pitchFamily="2" charset="-78"/>
              </a:rPr>
              <a:t>Reem</a:t>
            </a:r>
            <a:endParaRPr lang="en-US" dirty="0">
              <a:latin typeface="Century Gothic" panose="020B0502020202020204" pitchFamily="34" charset="0"/>
              <a:ea typeface="Tahoma" pitchFamily="34" charset="0"/>
              <a:cs typeface="Sultan Medium" pitchFamily="2" charset="-78"/>
            </a:endParaRPr>
          </a:p>
        </p:txBody>
      </p:sp>
      <p:sp>
        <p:nvSpPr>
          <p:cNvPr id="17" name="Round Diagonal Corner Rectangle 16"/>
          <p:cNvSpPr/>
          <p:nvPr/>
        </p:nvSpPr>
        <p:spPr>
          <a:xfrm>
            <a:off x="483197" y="615004"/>
            <a:ext cx="5976663" cy="1313442"/>
          </a:xfrm>
          <a:prstGeom prst="round2DiagRect">
            <a:avLst>
              <a:gd name="adj1" fmla="val 16667"/>
              <a:gd name="adj2" fmla="val 0"/>
            </a:avLst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26479" y="3183033"/>
            <a:ext cx="1300181" cy="1245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3951" y="3202991"/>
            <a:ext cx="1337206" cy="1225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39297" y="3183033"/>
            <a:ext cx="1168411" cy="1303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404522" y="1997112"/>
            <a:ext cx="5760640" cy="454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b="1" u="sng" dirty="0">
                <a:latin typeface="Century Gothic" panose="020B0502020202020204" pitchFamily="34" charset="0"/>
              </a:rPr>
              <a:t>Write the adjective under the correct  picture</a:t>
            </a:r>
          </a:p>
        </p:txBody>
      </p:sp>
      <p:pic>
        <p:nvPicPr>
          <p:cNvPr id="3074" name="Picture 2" descr="Image result for clipart clea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15219" y="3271665"/>
            <a:ext cx="1155691" cy="1312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clipart prett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7186" y="5251621"/>
            <a:ext cx="1030735" cy="1226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6" descr="Image result for clipart fast"/>
          <p:cNvSpPr>
            <a:spLocks noChangeAspect="1" noChangeArrowheads="1"/>
          </p:cNvSpPr>
          <p:nvPr/>
        </p:nvSpPr>
        <p:spPr bwMode="auto">
          <a:xfrm>
            <a:off x="3276600" y="4419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AE"/>
          </a:p>
        </p:txBody>
      </p:sp>
      <p:pic>
        <p:nvPicPr>
          <p:cNvPr id="23" name="صورة 2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535017" y="5151342"/>
            <a:ext cx="1476565" cy="1326686"/>
          </a:xfrm>
          <a:prstGeom prst="rect">
            <a:avLst/>
          </a:prstGeom>
        </p:spPr>
      </p:pic>
      <p:pic>
        <p:nvPicPr>
          <p:cNvPr id="3080" name="Picture 8" descr="Image result for clipart good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75189" y="5251621"/>
            <a:ext cx="1277752" cy="1103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Image result for clipart dirty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7433"/>
          <a:stretch/>
        </p:blipFill>
        <p:spPr bwMode="auto">
          <a:xfrm>
            <a:off x="2263901" y="4976429"/>
            <a:ext cx="1111658" cy="150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Image result for clipart noisy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26904" y="7097138"/>
            <a:ext cx="1374321" cy="1159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Image result for clipart old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719"/>
          <a:stretch/>
        </p:blipFill>
        <p:spPr bwMode="auto">
          <a:xfrm>
            <a:off x="369747" y="7014082"/>
            <a:ext cx="1386371" cy="1250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Image result for clipart not expensive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15219" y="7197145"/>
            <a:ext cx="1099365" cy="1118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AutoShape 18" descr="Image result for clipart small"/>
          <p:cNvSpPr>
            <a:spLocks noChangeAspect="1" noChangeArrowheads="1"/>
          </p:cNvSpPr>
          <p:nvPr/>
        </p:nvSpPr>
        <p:spPr bwMode="auto">
          <a:xfrm>
            <a:off x="3429000" y="4572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AE"/>
          </a:p>
        </p:txBody>
      </p:sp>
      <p:pic>
        <p:nvPicPr>
          <p:cNvPr id="26" name="صورة 25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212054" y="7054894"/>
            <a:ext cx="1163505" cy="1079030"/>
          </a:xfrm>
          <a:prstGeom prst="rect">
            <a:avLst/>
          </a:prstGeom>
        </p:spPr>
      </p:pic>
      <p:sp>
        <p:nvSpPr>
          <p:cNvPr id="27" name="مستطيل 26"/>
          <p:cNvSpPr/>
          <p:nvPr/>
        </p:nvSpPr>
        <p:spPr>
          <a:xfrm>
            <a:off x="5417699" y="4506687"/>
            <a:ext cx="1219288" cy="44999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45" name="مستطيل 44"/>
          <p:cNvSpPr/>
          <p:nvPr/>
        </p:nvSpPr>
        <p:spPr>
          <a:xfrm>
            <a:off x="3716583" y="4523160"/>
            <a:ext cx="1219288" cy="44999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46" name="مستطيل 45"/>
          <p:cNvSpPr/>
          <p:nvPr/>
        </p:nvSpPr>
        <p:spPr>
          <a:xfrm>
            <a:off x="2039076" y="4509957"/>
            <a:ext cx="1219288" cy="44999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47" name="مستطيل 46"/>
          <p:cNvSpPr/>
          <p:nvPr/>
        </p:nvSpPr>
        <p:spPr>
          <a:xfrm>
            <a:off x="461530" y="4526430"/>
            <a:ext cx="1219288" cy="44999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48" name="مستطيل 47"/>
          <p:cNvSpPr/>
          <p:nvPr/>
        </p:nvSpPr>
        <p:spPr>
          <a:xfrm>
            <a:off x="5421815" y="6475533"/>
            <a:ext cx="1219288" cy="44999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49" name="مستطيل 48"/>
          <p:cNvSpPr/>
          <p:nvPr/>
        </p:nvSpPr>
        <p:spPr>
          <a:xfrm>
            <a:off x="3720699" y="6492006"/>
            <a:ext cx="1219288" cy="44999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50" name="مستطيل 49"/>
          <p:cNvSpPr/>
          <p:nvPr/>
        </p:nvSpPr>
        <p:spPr>
          <a:xfrm>
            <a:off x="2043192" y="6478803"/>
            <a:ext cx="1219288" cy="44999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51" name="مستطيل 50"/>
          <p:cNvSpPr/>
          <p:nvPr/>
        </p:nvSpPr>
        <p:spPr>
          <a:xfrm>
            <a:off x="465646" y="6495276"/>
            <a:ext cx="1219288" cy="44999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52" name="مستطيل 51"/>
          <p:cNvSpPr/>
          <p:nvPr/>
        </p:nvSpPr>
        <p:spPr>
          <a:xfrm>
            <a:off x="5409458" y="8353762"/>
            <a:ext cx="1219288" cy="44999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53" name="مستطيل 52"/>
          <p:cNvSpPr/>
          <p:nvPr/>
        </p:nvSpPr>
        <p:spPr>
          <a:xfrm>
            <a:off x="3708342" y="8370235"/>
            <a:ext cx="1219288" cy="44999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54" name="مستطيل 53"/>
          <p:cNvSpPr/>
          <p:nvPr/>
        </p:nvSpPr>
        <p:spPr>
          <a:xfrm>
            <a:off x="2030835" y="8357032"/>
            <a:ext cx="1219288" cy="44999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55" name="مستطيل 54"/>
          <p:cNvSpPr/>
          <p:nvPr/>
        </p:nvSpPr>
        <p:spPr>
          <a:xfrm>
            <a:off x="453289" y="8373505"/>
            <a:ext cx="1219288" cy="44999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grpSp>
        <p:nvGrpSpPr>
          <p:cNvPr id="56" name="مجموعة 55"/>
          <p:cNvGrpSpPr/>
          <p:nvPr/>
        </p:nvGrpSpPr>
        <p:grpSpPr>
          <a:xfrm>
            <a:off x="0" y="98854"/>
            <a:ext cx="6858000" cy="8946293"/>
            <a:chOff x="0" y="98854"/>
            <a:chExt cx="6858000" cy="8946293"/>
          </a:xfrm>
        </p:grpSpPr>
        <p:sp>
          <p:nvSpPr>
            <p:cNvPr id="57" name="مستطيل 56"/>
            <p:cNvSpPr/>
            <p:nvPr/>
          </p:nvSpPr>
          <p:spPr>
            <a:xfrm>
              <a:off x="0" y="98854"/>
              <a:ext cx="6858000" cy="39541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Where we live                                         Lesson 1+2</a:t>
              </a:r>
              <a:endParaRPr lang="ar-AE" sz="20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cxnSp>
          <p:nvCxnSpPr>
            <p:cNvPr id="58" name="رابط مستقيم 57"/>
            <p:cNvCxnSpPr>
              <a:cxnSpLocks/>
            </p:cNvCxnSpPr>
            <p:nvPr/>
          </p:nvCxnSpPr>
          <p:spPr>
            <a:xfrm>
              <a:off x="0" y="9045146"/>
              <a:ext cx="6858000" cy="1"/>
            </a:xfrm>
            <a:prstGeom prst="line">
              <a:avLst/>
            </a:prstGeom>
            <a:ln w="762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xmlns="" val="17824118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onnectors: and, but, because, so | FREE ESL worksheets 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35" t="3484" r="3831" b="3193"/>
          <a:stretch/>
        </p:blipFill>
        <p:spPr bwMode="auto">
          <a:xfrm>
            <a:off x="431800" y="698500"/>
            <a:ext cx="5981700" cy="816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مجموعة 2"/>
          <p:cNvGrpSpPr/>
          <p:nvPr/>
        </p:nvGrpSpPr>
        <p:grpSpPr>
          <a:xfrm>
            <a:off x="0" y="98854"/>
            <a:ext cx="6858000" cy="8946293"/>
            <a:chOff x="0" y="98854"/>
            <a:chExt cx="6858000" cy="8946293"/>
          </a:xfrm>
        </p:grpSpPr>
        <p:sp>
          <p:nvSpPr>
            <p:cNvPr id="4" name="مستطيل 3"/>
            <p:cNvSpPr/>
            <p:nvPr/>
          </p:nvSpPr>
          <p:spPr>
            <a:xfrm>
              <a:off x="0" y="98854"/>
              <a:ext cx="6858000" cy="39541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Famous People                                       Lesson 10</a:t>
              </a:r>
              <a:endParaRPr lang="ar-AE" sz="20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cxnSp>
          <p:nvCxnSpPr>
            <p:cNvPr id="5" name="رابط مستقيم 4"/>
            <p:cNvCxnSpPr>
              <a:cxnSpLocks/>
            </p:cNvCxnSpPr>
            <p:nvPr/>
          </p:nvCxnSpPr>
          <p:spPr>
            <a:xfrm>
              <a:off x="0" y="9045146"/>
              <a:ext cx="6858000" cy="1"/>
            </a:xfrm>
            <a:prstGeom prst="line">
              <a:avLst/>
            </a:prstGeom>
            <a:ln w="762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xmlns="" val="25284827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/>
          <p:cNvSpPr txBox="1"/>
          <p:nvPr/>
        </p:nvSpPr>
        <p:spPr>
          <a:xfrm>
            <a:off x="1004463" y="2076403"/>
            <a:ext cx="5003229" cy="1015663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6000" dirty="0">
                <a:latin typeface="Snap ITC" panose="04040A07060A02020202" pitchFamily="82" charset="0"/>
              </a:rPr>
              <a:t>Story time</a:t>
            </a:r>
            <a:endParaRPr lang="ar-AE" sz="6000" dirty="0">
              <a:latin typeface="Snap ITC" panose="04040A07060A02020202" pitchFamily="82" charset="0"/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0" y="98853"/>
            <a:ext cx="6858000" cy="68775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5" name="رابط مستقيم 4"/>
          <p:cNvCxnSpPr>
            <a:cxnSpLocks/>
          </p:cNvCxnSpPr>
          <p:nvPr/>
        </p:nvCxnSpPr>
        <p:spPr>
          <a:xfrm>
            <a:off x="0" y="9045146"/>
            <a:ext cx="6858000" cy="1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WordArt 2"/>
          <p:cNvSpPr>
            <a:spLocks noChangeArrowheads="1" noChangeShapeType="1" noTextEdit="1"/>
          </p:cNvSpPr>
          <p:nvPr/>
        </p:nvSpPr>
        <p:spPr bwMode="auto">
          <a:xfrm>
            <a:off x="1934478" y="1066006"/>
            <a:ext cx="2882441" cy="96161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solidFill>
                  <a:srgbClr val="C0504D">
                    <a:lumMod val="75000"/>
                  </a:srgbClr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Snap ITC"/>
              </a:rPr>
              <a:t>Unit 12</a:t>
            </a:r>
            <a:endParaRPr lang="ar-AE" sz="3600" kern="10" dirty="0">
              <a:solidFill>
                <a:srgbClr val="C0504D">
                  <a:lumMod val="75000"/>
                </a:srgbClr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Snap ITC"/>
            </a:endParaRPr>
          </a:p>
        </p:txBody>
      </p:sp>
      <p:pic>
        <p:nvPicPr>
          <p:cNvPr id="8194" name="Picture 2" descr="Image result for story clipart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3200" y="3143592"/>
            <a:ext cx="4051300" cy="3146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Image result for story clipart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6899" y="6590274"/>
            <a:ext cx="3405187" cy="1969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Image result for story clipart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412" y="5908328"/>
            <a:ext cx="2556776" cy="2651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488664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مجموعة 4"/>
          <p:cNvGrpSpPr/>
          <p:nvPr/>
        </p:nvGrpSpPr>
        <p:grpSpPr>
          <a:xfrm>
            <a:off x="0" y="98854"/>
            <a:ext cx="6858000" cy="8946293"/>
            <a:chOff x="0" y="98854"/>
            <a:chExt cx="6858000" cy="8946293"/>
          </a:xfrm>
        </p:grpSpPr>
        <p:sp>
          <p:nvSpPr>
            <p:cNvPr id="6" name="مستطيل 5"/>
            <p:cNvSpPr/>
            <p:nvPr/>
          </p:nvSpPr>
          <p:spPr>
            <a:xfrm>
              <a:off x="0" y="98854"/>
              <a:ext cx="6858000" cy="39541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Story time                                                       Lesson 1</a:t>
              </a:r>
              <a:endParaRPr lang="ar-AE" sz="20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cxnSp>
          <p:nvCxnSpPr>
            <p:cNvPr id="7" name="رابط مستقيم 6"/>
            <p:cNvCxnSpPr>
              <a:cxnSpLocks/>
            </p:cNvCxnSpPr>
            <p:nvPr/>
          </p:nvCxnSpPr>
          <p:spPr>
            <a:xfrm>
              <a:off x="0" y="9045146"/>
              <a:ext cx="6858000" cy="1"/>
            </a:xfrm>
            <a:prstGeom prst="line">
              <a:avLst/>
            </a:prstGeom>
            <a:ln w="762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44" name="Picture 4" descr="Image result for conjunctions but so and if when worksheet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28673" y="3073400"/>
            <a:ext cx="6854727" cy="543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Image result for conjunctions but so and if when worksheet">
            <a:hlinkClick r:id="rId4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623" t="8792" r="10623" b="21612"/>
          <a:stretch/>
        </p:blipFill>
        <p:spPr bwMode="auto">
          <a:xfrm>
            <a:off x="1724526" y="698501"/>
            <a:ext cx="3736474" cy="247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990940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مجموعة 4"/>
          <p:cNvGrpSpPr/>
          <p:nvPr/>
        </p:nvGrpSpPr>
        <p:grpSpPr>
          <a:xfrm>
            <a:off x="0" y="98854"/>
            <a:ext cx="6858000" cy="8946293"/>
            <a:chOff x="0" y="98854"/>
            <a:chExt cx="6858000" cy="8946293"/>
          </a:xfrm>
        </p:grpSpPr>
        <p:sp>
          <p:nvSpPr>
            <p:cNvPr id="6" name="مستطيل 5"/>
            <p:cNvSpPr/>
            <p:nvPr/>
          </p:nvSpPr>
          <p:spPr>
            <a:xfrm>
              <a:off x="0" y="98854"/>
              <a:ext cx="6858000" cy="39541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Story time                                                       Lesson 2</a:t>
              </a:r>
              <a:endParaRPr lang="ar-AE" sz="20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cxnSp>
          <p:nvCxnSpPr>
            <p:cNvPr id="7" name="رابط مستقيم 6"/>
            <p:cNvCxnSpPr>
              <a:cxnSpLocks/>
            </p:cNvCxnSpPr>
            <p:nvPr/>
          </p:nvCxnSpPr>
          <p:spPr>
            <a:xfrm>
              <a:off x="0" y="9045146"/>
              <a:ext cx="6858000" cy="1"/>
            </a:xfrm>
            <a:prstGeom prst="line">
              <a:avLst/>
            </a:prstGeom>
            <a:ln w="762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مربع نص 7"/>
          <p:cNvSpPr txBox="1"/>
          <p:nvPr/>
        </p:nvSpPr>
        <p:spPr>
          <a:xfrm>
            <a:off x="244939" y="525445"/>
            <a:ext cx="4570483" cy="55816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b="1" u="sng" dirty="0">
                <a:latin typeface="Century Gothic" panose="020B0502020202020204" pitchFamily="34" charset="0"/>
              </a:rPr>
              <a:t>Add the prefixes (dis – un) to the words: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342900" y="1231900"/>
            <a:ext cx="3479800" cy="1270000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itchFamily="2" charset="2"/>
              <a:buChar char="ü"/>
            </a:pPr>
            <a:r>
              <a:rPr lang="en-US" sz="2000" dirty="0">
                <a:solidFill>
                  <a:schemeClr val="tx1"/>
                </a:solidFill>
                <a:latin typeface="Comic Sans MS" pitchFamily="66" charset="0"/>
              </a:rPr>
              <a:t>The doctor was ……………… to his patient.</a:t>
            </a:r>
          </a:p>
        </p:txBody>
      </p:sp>
      <p:sp>
        <p:nvSpPr>
          <p:cNvPr id="4" name="Oval 3"/>
          <p:cNvSpPr/>
          <p:nvPr/>
        </p:nvSpPr>
        <p:spPr>
          <a:xfrm>
            <a:off x="4815422" y="1155700"/>
            <a:ext cx="1509178" cy="1155700"/>
          </a:xfrm>
          <a:prstGeom prst="ellipse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kind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42900" y="2794000"/>
            <a:ext cx="3479800" cy="1270000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itchFamily="2" charset="2"/>
              <a:buChar char="ü"/>
            </a:pPr>
            <a:r>
              <a:rPr lang="en-US" sz="2000" dirty="0">
                <a:solidFill>
                  <a:schemeClr val="tx1"/>
                </a:solidFill>
                <a:latin typeface="Comic Sans MS" pitchFamily="66" charset="0"/>
              </a:rPr>
              <a:t>Omar seems ……………… he always fights with his bother.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42900" y="4368800"/>
            <a:ext cx="3479800" cy="1270000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itchFamily="2" charset="2"/>
              <a:buChar char="ü"/>
            </a:pPr>
            <a:r>
              <a:rPr lang="en-US" sz="2000" dirty="0">
                <a:solidFill>
                  <a:schemeClr val="tx1"/>
                </a:solidFill>
                <a:latin typeface="Comic Sans MS" pitchFamily="66" charset="0"/>
              </a:rPr>
              <a:t>She is ………………………… because she raise her voice upon her mother.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42900" y="5930900"/>
            <a:ext cx="3479800" cy="1270000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itchFamily="2" charset="2"/>
              <a:buChar char="ü"/>
            </a:pPr>
            <a:r>
              <a:rPr lang="en-US" sz="2000" dirty="0">
                <a:solidFill>
                  <a:schemeClr val="tx1"/>
                </a:solidFill>
                <a:latin typeface="Comic Sans MS" pitchFamily="66" charset="0"/>
              </a:rPr>
              <a:t>We haven’t be ………………… when we tell the truth.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342900" y="7493000"/>
            <a:ext cx="3479800" cy="1270000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itchFamily="2" charset="2"/>
              <a:buChar char="ü"/>
            </a:pPr>
            <a:r>
              <a:rPr lang="en-US" sz="2000" dirty="0">
                <a:solidFill>
                  <a:schemeClr val="tx1"/>
                </a:solidFill>
                <a:latin typeface="Comic Sans MS" pitchFamily="66" charset="0"/>
              </a:rPr>
              <a:t>He was ……………… because his father had an accident. </a:t>
            </a:r>
          </a:p>
        </p:txBody>
      </p:sp>
      <p:sp>
        <p:nvSpPr>
          <p:cNvPr id="15" name="Oval 14"/>
          <p:cNvSpPr/>
          <p:nvPr/>
        </p:nvSpPr>
        <p:spPr>
          <a:xfrm>
            <a:off x="4828122" y="2768600"/>
            <a:ext cx="1509178" cy="1155700"/>
          </a:xfrm>
          <a:prstGeom prst="ellipse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mic Sans MS" pitchFamily="66" charset="0"/>
              </a:rPr>
              <a:t>friendly</a:t>
            </a:r>
          </a:p>
        </p:txBody>
      </p:sp>
      <p:sp>
        <p:nvSpPr>
          <p:cNvPr id="18" name="Oval 17"/>
          <p:cNvSpPr/>
          <p:nvPr/>
        </p:nvSpPr>
        <p:spPr>
          <a:xfrm>
            <a:off x="5029200" y="4343400"/>
            <a:ext cx="1295400" cy="1155700"/>
          </a:xfrm>
          <a:prstGeom prst="ellipse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Comic Sans MS" pitchFamily="66" charset="0"/>
              </a:rPr>
              <a:t>respect</a:t>
            </a:r>
          </a:p>
        </p:txBody>
      </p:sp>
      <p:sp>
        <p:nvSpPr>
          <p:cNvPr id="19" name="Oval 18"/>
          <p:cNvSpPr/>
          <p:nvPr/>
        </p:nvSpPr>
        <p:spPr>
          <a:xfrm>
            <a:off x="5041900" y="5994400"/>
            <a:ext cx="1295400" cy="1155700"/>
          </a:xfrm>
          <a:prstGeom prst="ellipse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mic Sans MS" pitchFamily="66" charset="0"/>
              </a:rPr>
              <a:t>honest</a:t>
            </a:r>
          </a:p>
        </p:txBody>
      </p:sp>
      <p:sp>
        <p:nvSpPr>
          <p:cNvPr id="20" name="Oval 19"/>
          <p:cNvSpPr/>
          <p:nvPr/>
        </p:nvSpPr>
        <p:spPr>
          <a:xfrm>
            <a:off x="5029200" y="7543800"/>
            <a:ext cx="1295400" cy="1155700"/>
          </a:xfrm>
          <a:prstGeom prst="ellipse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itchFamily="66" charset="0"/>
              </a:rPr>
              <a:t>happy</a:t>
            </a:r>
          </a:p>
        </p:txBody>
      </p:sp>
    </p:spTree>
    <p:extLst>
      <p:ext uri="{BB962C8B-B14F-4D97-AF65-F5344CB8AC3E}">
        <p14:creationId xmlns:p14="http://schemas.microsoft.com/office/powerpoint/2010/main" xmlns="" val="15944134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مجموعة 4"/>
          <p:cNvGrpSpPr/>
          <p:nvPr/>
        </p:nvGrpSpPr>
        <p:grpSpPr>
          <a:xfrm>
            <a:off x="0" y="98854"/>
            <a:ext cx="6858000" cy="8946293"/>
            <a:chOff x="0" y="98854"/>
            <a:chExt cx="6858000" cy="8946293"/>
          </a:xfrm>
        </p:grpSpPr>
        <p:sp>
          <p:nvSpPr>
            <p:cNvPr id="6" name="مستطيل 5"/>
            <p:cNvSpPr/>
            <p:nvPr/>
          </p:nvSpPr>
          <p:spPr>
            <a:xfrm>
              <a:off x="0" y="98854"/>
              <a:ext cx="6858000" cy="39541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Story time                                                       Lesson 3</a:t>
              </a:r>
              <a:endParaRPr lang="ar-AE" sz="20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cxnSp>
          <p:nvCxnSpPr>
            <p:cNvPr id="7" name="رابط مستقيم 6"/>
            <p:cNvCxnSpPr>
              <a:cxnSpLocks/>
            </p:cNvCxnSpPr>
            <p:nvPr/>
          </p:nvCxnSpPr>
          <p:spPr>
            <a:xfrm>
              <a:off x="0" y="9045146"/>
              <a:ext cx="6858000" cy="1"/>
            </a:xfrm>
            <a:prstGeom prst="line">
              <a:avLst/>
            </a:prstGeom>
            <a:ln w="762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مربع نص 7"/>
          <p:cNvSpPr txBox="1"/>
          <p:nvPr/>
        </p:nvSpPr>
        <p:spPr>
          <a:xfrm>
            <a:off x="363169" y="525445"/>
            <a:ext cx="803425" cy="55816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b="1" u="sng" dirty="0">
                <a:latin typeface="Century Gothic" panose="020B0502020202020204" pitchFamily="34" charset="0"/>
              </a:rPr>
              <a:t>Write: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342900" y="1130300"/>
            <a:ext cx="6184900" cy="406400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Comic Sans MS" pitchFamily="66" charset="0"/>
              </a:rPr>
              <a:t>camping – scorpion –desert – noise – scared - sand</a:t>
            </a:r>
          </a:p>
        </p:txBody>
      </p:sp>
      <p:pic>
        <p:nvPicPr>
          <p:cNvPr id="1026" name="Picture 2" descr="Image result for camping clipart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47965" y="4034612"/>
            <a:ext cx="1703585" cy="1350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 Diagonal Corner Rectangle 1"/>
          <p:cNvSpPr/>
          <p:nvPr/>
        </p:nvSpPr>
        <p:spPr>
          <a:xfrm>
            <a:off x="647700" y="3390900"/>
            <a:ext cx="1816100" cy="495300"/>
          </a:xfrm>
          <a:prstGeom prst="round2Diag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 Diagonal Corner Rectangle 20"/>
          <p:cNvSpPr/>
          <p:nvPr/>
        </p:nvSpPr>
        <p:spPr>
          <a:xfrm>
            <a:off x="4267200" y="3403600"/>
            <a:ext cx="1816100" cy="495300"/>
          </a:xfrm>
          <a:prstGeom prst="round2Diag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Image result for scorpion clipart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4880" y="6261539"/>
            <a:ext cx="1698919" cy="132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ound Diagonal Corner Rectangle 21"/>
          <p:cNvSpPr/>
          <p:nvPr/>
        </p:nvSpPr>
        <p:spPr>
          <a:xfrm>
            <a:off x="647700" y="5511800"/>
            <a:ext cx="1816100" cy="495300"/>
          </a:xfrm>
          <a:prstGeom prst="round2Diag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 Diagonal Corner Rectangle 22"/>
          <p:cNvSpPr/>
          <p:nvPr/>
        </p:nvSpPr>
        <p:spPr>
          <a:xfrm>
            <a:off x="4267200" y="5524500"/>
            <a:ext cx="1816100" cy="495300"/>
          </a:xfrm>
          <a:prstGeom prst="round2Diag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 Diagonal Corner Rectangle 23"/>
          <p:cNvSpPr/>
          <p:nvPr/>
        </p:nvSpPr>
        <p:spPr>
          <a:xfrm>
            <a:off x="647700" y="7696200"/>
            <a:ext cx="1816100" cy="495300"/>
          </a:xfrm>
          <a:prstGeom prst="round2Diag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 Diagonal Corner Rectangle 24"/>
          <p:cNvSpPr/>
          <p:nvPr/>
        </p:nvSpPr>
        <p:spPr>
          <a:xfrm>
            <a:off x="4267200" y="7708900"/>
            <a:ext cx="1816100" cy="495300"/>
          </a:xfrm>
          <a:prstGeom prst="round2Diag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 descr="Image result for desert  clipart">
            <a:hlinkClick r:id="rId6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771"/>
          <a:stretch/>
        </p:blipFill>
        <p:spPr bwMode="auto">
          <a:xfrm>
            <a:off x="596899" y="1905000"/>
            <a:ext cx="1933575" cy="1372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Arrow Connector 9"/>
          <p:cNvCxnSpPr/>
          <p:nvPr/>
        </p:nvCxnSpPr>
        <p:spPr>
          <a:xfrm flipH="1">
            <a:off x="2349500" y="2781300"/>
            <a:ext cx="596900" cy="2794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2" name="Picture 8" descr="Image result for desert  clipart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6401" y="6248839"/>
            <a:ext cx="1917700" cy="132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scared clipart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71765" y="1879851"/>
            <a:ext cx="1786136" cy="1409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age result for noise clipart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1174" y="4034612"/>
            <a:ext cx="2105024" cy="1350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170412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مجموعة 4"/>
          <p:cNvGrpSpPr/>
          <p:nvPr/>
        </p:nvGrpSpPr>
        <p:grpSpPr>
          <a:xfrm>
            <a:off x="0" y="98854"/>
            <a:ext cx="6858000" cy="8946293"/>
            <a:chOff x="0" y="98854"/>
            <a:chExt cx="6858000" cy="8946293"/>
          </a:xfrm>
        </p:grpSpPr>
        <p:sp>
          <p:nvSpPr>
            <p:cNvPr id="6" name="مستطيل 5"/>
            <p:cNvSpPr/>
            <p:nvPr/>
          </p:nvSpPr>
          <p:spPr>
            <a:xfrm>
              <a:off x="0" y="98854"/>
              <a:ext cx="6858000" cy="39541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Story time                                                       Lesson 4</a:t>
              </a:r>
              <a:endParaRPr lang="ar-AE" sz="20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cxnSp>
          <p:nvCxnSpPr>
            <p:cNvPr id="7" name="رابط مستقيم 6"/>
            <p:cNvCxnSpPr>
              <a:cxnSpLocks/>
            </p:cNvCxnSpPr>
            <p:nvPr/>
          </p:nvCxnSpPr>
          <p:spPr>
            <a:xfrm>
              <a:off x="0" y="9045146"/>
              <a:ext cx="6858000" cy="1"/>
            </a:xfrm>
            <a:prstGeom prst="line">
              <a:avLst/>
            </a:prstGeom>
            <a:ln w="762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مربع نص 7"/>
          <p:cNvSpPr txBox="1"/>
          <p:nvPr/>
        </p:nvSpPr>
        <p:spPr>
          <a:xfrm>
            <a:off x="175914" y="525445"/>
            <a:ext cx="1609736" cy="55816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b="1" u="sng" dirty="0">
                <a:latin typeface="Century Gothic" panose="020B0502020202020204" pitchFamily="34" charset="0"/>
              </a:rPr>
              <a:t>Write a story:</a:t>
            </a:r>
          </a:p>
        </p:txBody>
      </p:sp>
      <p:pic>
        <p:nvPicPr>
          <p:cNvPr id="2050" name="Picture 2" descr="Image result for story worksheet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715" y="639111"/>
            <a:ext cx="6682086" cy="412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ight Arrow 2"/>
          <p:cNvSpPr/>
          <p:nvPr/>
        </p:nvSpPr>
        <p:spPr>
          <a:xfrm>
            <a:off x="165100" y="4762500"/>
            <a:ext cx="3175000" cy="1828800"/>
          </a:xfrm>
          <a:prstGeom prst="rightArrow">
            <a:avLst>
              <a:gd name="adj1" fmla="val 69482"/>
              <a:gd name="adj2" fmla="val 50000"/>
            </a:avLst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  <a:latin typeface="Comic Sans MS" pitchFamily="66" charset="0"/>
              </a:rPr>
              <a:t>First,…………………………………………………………………………………………………….</a:t>
            </a:r>
          </a:p>
        </p:txBody>
      </p:sp>
      <p:sp>
        <p:nvSpPr>
          <p:cNvPr id="18" name="Right Arrow 17"/>
          <p:cNvSpPr/>
          <p:nvPr/>
        </p:nvSpPr>
        <p:spPr>
          <a:xfrm>
            <a:off x="3479800" y="4762500"/>
            <a:ext cx="3175000" cy="1828800"/>
          </a:xfrm>
          <a:prstGeom prst="rightArrow">
            <a:avLst>
              <a:gd name="adj1" fmla="val 69482"/>
              <a:gd name="adj2" fmla="val 50000"/>
            </a:avLst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  <a:latin typeface="Comic Sans MS" pitchFamily="66" charset="0"/>
              </a:rPr>
              <a:t>Next,…………………………………………………………………………………………………….</a:t>
            </a:r>
          </a:p>
        </p:txBody>
      </p:sp>
      <p:sp>
        <p:nvSpPr>
          <p:cNvPr id="19" name="Right Arrow 18"/>
          <p:cNvSpPr/>
          <p:nvPr/>
        </p:nvSpPr>
        <p:spPr>
          <a:xfrm>
            <a:off x="165100" y="7025846"/>
            <a:ext cx="3175000" cy="1828800"/>
          </a:xfrm>
          <a:prstGeom prst="rightArrow">
            <a:avLst>
              <a:gd name="adj1" fmla="val 69482"/>
              <a:gd name="adj2" fmla="val 50000"/>
            </a:avLst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  <a:latin typeface="Comic Sans MS" pitchFamily="66" charset="0"/>
              </a:rPr>
              <a:t>After,…………………………………………………………………………………………………….</a:t>
            </a:r>
          </a:p>
        </p:txBody>
      </p:sp>
      <p:sp>
        <p:nvSpPr>
          <p:cNvPr id="20" name="Right Arrow 19"/>
          <p:cNvSpPr/>
          <p:nvPr/>
        </p:nvSpPr>
        <p:spPr>
          <a:xfrm>
            <a:off x="3479800" y="7025846"/>
            <a:ext cx="3175000" cy="1828800"/>
          </a:xfrm>
          <a:prstGeom prst="rightArrow">
            <a:avLst>
              <a:gd name="adj1" fmla="val 69482"/>
              <a:gd name="adj2" fmla="val 50000"/>
            </a:avLst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  <a:latin typeface="Comic Sans MS" pitchFamily="66" charset="0"/>
              </a:rPr>
              <a:t>Finally,………………………………………………………………………………………………….</a:t>
            </a:r>
          </a:p>
        </p:txBody>
      </p:sp>
    </p:spTree>
    <p:extLst>
      <p:ext uri="{BB962C8B-B14F-4D97-AF65-F5344CB8AC3E}">
        <p14:creationId xmlns:p14="http://schemas.microsoft.com/office/powerpoint/2010/main" xmlns="" val="22645155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مجموعة 4"/>
          <p:cNvGrpSpPr/>
          <p:nvPr/>
        </p:nvGrpSpPr>
        <p:grpSpPr>
          <a:xfrm>
            <a:off x="0" y="98854"/>
            <a:ext cx="6858000" cy="8946293"/>
            <a:chOff x="0" y="98854"/>
            <a:chExt cx="6858000" cy="8946293"/>
          </a:xfrm>
        </p:grpSpPr>
        <p:sp>
          <p:nvSpPr>
            <p:cNvPr id="6" name="مستطيل 5"/>
            <p:cNvSpPr/>
            <p:nvPr/>
          </p:nvSpPr>
          <p:spPr>
            <a:xfrm>
              <a:off x="0" y="98854"/>
              <a:ext cx="6858000" cy="39541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Story time                                                       Lesson 5</a:t>
              </a:r>
              <a:endParaRPr lang="ar-AE" sz="20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cxnSp>
          <p:nvCxnSpPr>
            <p:cNvPr id="7" name="رابط مستقيم 6"/>
            <p:cNvCxnSpPr>
              <a:cxnSpLocks/>
            </p:cNvCxnSpPr>
            <p:nvPr/>
          </p:nvCxnSpPr>
          <p:spPr>
            <a:xfrm>
              <a:off x="0" y="9045146"/>
              <a:ext cx="6858000" cy="1"/>
            </a:xfrm>
            <a:prstGeom prst="line">
              <a:avLst/>
            </a:prstGeom>
            <a:ln w="762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6" name="Picture 2" descr="Image result for past continuous tense exercises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296561"/>
            <a:ext cx="6489700" cy="7894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 Diagonal Corner Rectangle 11"/>
          <p:cNvSpPr/>
          <p:nvPr/>
        </p:nvSpPr>
        <p:spPr>
          <a:xfrm>
            <a:off x="546100" y="7943850"/>
            <a:ext cx="3263900" cy="946149"/>
          </a:xfrm>
          <a:prstGeom prst="round2Diag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mic Sans MS" pitchFamily="66" charset="0"/>
              </a:rPr>
              <a:t>I </a:t>
            </a:r>
            <a:r>
              <a:rPr lang="en-US" u="sng" dirty="0">
                <a:solidFill>
                  <a:schemeClr val="tx1"/>
                </a:solidFill>
                <a:latin typeface="Comic Sans MS" pitchFamily="66" charset="0"/>
              </a:rPr>
              <a:t>was</a:t>
            </a:r>
            <a:r>
              <a:rPr lang="en-US" dirty="0">
                <a:solidFill>
                  <a:schemeClr val="tx1"/>
                </a:solidFill>
                <a:latin typeface="Comic Sans MS" pitchFamily="66" charset="0"/>
              </a:rPr>
              <a:t> reading.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Comic Sans MS" pitchFamily="66" charset="0"/>
              </a:rPr>
              <a:t>She/He/It </a:t>
            </a:r>
            <a:r>
              <a:rPr lang="en-US" u="sng" dirty="0">
                <a:solidFill>
                  <a:schemeClr val="tx1"/>
                </a:solidFill>
                <a:latin typeface="Comic Sans MS" pitchFamily="66" charset="0"/>
              </a:rPr>
              <a:t>was</a:t>
            </a:r>
            <a:r>
              <a:rPr lang="en-US" dirty="0">
                <a:solidFill>
                  <a:schemeClr val="tx1"/>
                </a:solidFill>
                <a:latin typeface="Comic Sans MS" pitchFamily="66" charset="0"/>
              </a:rPr>
              <a:t> reading.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Comic Sans MS" pitchFamily="66" charset="0"/>
              </a:rPr>
              <a:t>They/We </a:t>
            </a:r>
            <a:r>
              <a:rPr lang="en-US" u="sng" dirty="0">
                <a:solidFill>
                  <a:schemeClr val="tx1"/>
                </a:solidFill>
                <a:latin typeface="Comic Sans MS" pitchFamily="66" charset="0"/>
              </a:rPr>
              <a:t>were</a:t>
            </a:r>
            <a:r>
              <a:rPr lang="en-US" dirty="0">
                <a:solidFill>
                  <a:schemeClr val="tx1"/>
                </a:solidFill>
                <a:latin typeface="Comic Sans MS" pitchFamily="66" charset="0"/>
              </a:rPr>
              <a:t> reading. </a:t>
            </a:r>
          </a:p>
        </p:txBody>
      </p:sp>
    </p:spTree>
    <p:extLst>
      <p:ext uri="{BB962C8B-B14F-4D97-AF65-F5344CB8AC3E}">
        <p14:creationId xmlns:p14="http://schemas.microsoft.com/office/powerpoint/2010/main" xmlns="" val="4968254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مجموعة 4"/>
          <p:cNvGrpSpPr/>
          <p:nvPr/>
        </p:nvGrpSpPr>
        <p:grpSpPr>
          <a:xfrm>
            <a:off x="0" y="98854"/>
            <a:ext cx="6858000" cy="8946293"/>
            <a:chOff x="0" y="98854"/>
            <a:chExt cx="6858000" cy="8946293"/>
          </a:xfrm>
        </p:grpSpPr>
        <p:sp>
          <p:nvSpPr>
            <p:cNvPr id="6" name="مستطيل 5"/>
            <p:cNvSpPr/>
            <p:nvPr/>
          </p:nvSpPr>
          <p:spPr>
            <a:xfrm>
              <a:off x="0" y="98854"/>
              <a:ext cx="6858000" cy="39541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Story time                                                       Lesson 6</a:t>
              </a:r>
              <a:endParaRPr lang="ar-AE" sz="20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cxnSp>
          <p:nvCxnSpPr>
            <p:cNvPr id="7" name="رابط مستقيم 6"/>
            <p:cNvCxnSpPr>
              <a:cxnSpLocks/>
            </p:cNvCxnSpPr>
            <p:nvPr/>
          </p:nvCxnSpPr>
          <p:spPr>
            <a:xfrm>
              <a:off x="0" y="9045146"/>
              <a:ext cx="6858000" cy="1"/>
            </a:xfrm>
            <a:prstGeom prst="line">
              <a:avLst/>
            </a:prstGeom>
            <a:ln w="762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/>
          <p:cNvGrpSpPr/>
          <p:nvPr/>
        </p:nvGrpSpPr>
        <p:grpSpPr>
          <a:xfrm>
            <a:off x="388569" y="2007511"/>
            <a:ext cx="6075731" cy="6742788"/>
            <a:chOff x="388569" y="1277512"/>
            <a:chExt cx="5567731" cy="6494887"/>
          </a:xfrm>
        </p:grpSpPr>
        <p:pic>
          <p:nvPicPr>
            <p:cNvPr id="1028" name="Picture 4" descr="Image result for punctuation marks worksheet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569" y="1277512"/>
              <a:ext cx="5567731" cy="64948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3213100" y="1346200"/>
              <a:ext cx="2692400" cy="3175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30" name="Picture 6" descr="Image result for punctuation pictures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3300" y="546099"/>
            <a:ext cx="5118100" cy="1410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640677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332656" y="372385"/>
            <a:ext cx="5729064" cy="629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l" rtl="0">
              <a:buFont typeface="Wingdings" pitchFamily="2" charset="2"/>
              <a:buChar char="v"/>
              <a:tabLst>
                <a:tab pos="95250" algn="l"/>
                <a:tab pos="266700" algn="l"/>
              </a:tabLst>
            </a:pPr>
            <a:r>
              <a:rPr lang="en-US" sz="2000" b="1" u="sng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Complete the chart:</a:t>
            </a:r>
          </a:p>
        </p:txBody>
      </p:sp>
      <p:graphicFrame>
        <p:nvGraphicFramePr>
          <p:cNvPr id="8" name="جدول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1199270"/>
              </p:ext>
            </p:extLst>
          </p:nvPr>
        </p:nvGraphicFramePr>
        <p:xfrm>
          <a:off x="571497" y="1001457"/>
          <a:ext cx="5718090" cy="7703815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859045">
                  <a:extLst>
                    <a:ext uri="{9D8B030D-6E8A-4147-A177-3AD203B41FA5}">
                      <a16:colId xmlns:a16="http://schemas.microsoft.com/office/drawing/2014/main" xmlns="" val="2547361485"/>
                    </a:ext>
                  </a:extLst>
                </a:gridCol>
                <a:gridCol w="2859045">
                  <a:extLst>
                    <a:ext uri="{9D8B030D-6E8A-4147-A177-3AD203B41FA5}">
                      <a16:colId xmlns:a16="http://schemas.microsoft.com/office/drawing/2014/main" xmlns="" val="3758579859"/>
                    </a:ext>
                  </a:extLst>
                </a:gridCol>
              </a:tblGrid>
              <a:tr h="682573">
                <a:tc>
                  <a:txBody>
                    <a:bodyPr/>
                    <a:lstStyle/>
                    <a:p>
                      <a:pPr algn="ctr" rtl="0"/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Comparative</a:t>
                      </a:r>
                    </a:p>
                    <a:p>
                      <a:pPr algn="ctr" rtl="0"/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“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er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”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Words</a:t>
                      </a:r>
                      <a:endParaRPr lang="ar-AE" sz="2000" kern="1200" dirty="0">
                        <a:solidFill>
                          <a:schemeClr val="dk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29127922"/>
                  </a:ext>
                </a:extLst>
              </a:tr>
              <a:tr h="538675">
                <a:tc>
                  <a:txBody>
                    <a:bodyPr/>
                    <a:lstStyle/>
                    <a:p>
                      <a:pPr algn="ctr" rtl="1"/>
                      <a:endParaRPr lang="ar-AE" sz="180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b="0" kern="1200" dirty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clean</a:t>
                      </a:r>
                      <a:endParaRPr lang="ar-AE" sz="2400" b="0" kern="1200" dirty="0">
                        <a:solidFill>
                          <a:schemeClr val="dk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399491495"/>
                  </a:ext>
                </a:extLst>
              </a:tr>
              <a:tr h="538675">
                <a:tc>
                  <a:txBody>
                    <a:bodyPr/>
                    <a:lstStyle/>
                    <a:p>
                      <a:pPr algn="ctr" rtl="1"/>
                      <a:endParaRPr lang="ar-AE" sz="180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b="0" kern="1200" dirty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pretty</a:t>
                      </a:r>
                      <a:endParaRPr lang="ar-AE" sz="2400" b="0" kern="1200" dirty="0">
                        <a:solidFill>
                          <a:schemeClr val="dk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725837190"/>
                  </a:ext>
                </a:extLst>
              </a:tr>
              <a:tr h="538675">
                <a:tc>
                  <a:txBody>
                    <a:bodyPr/>
                    <a:lstStyle/>
                    <a:p>
                      <a:pPr algn="ctr" rtl="1"/>
                      <a:endParaRPr lang="ar-AE" sz="180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b="0" kern="1200" dirty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hot</a:t>
                      </a:r>
                      <a:endParaRPr lang="ar-AE" sz="2400" b="0" kern="1200" dirty="0">
                        <a:solidFill>
                          <a:schemeClr val="dk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156544316"/>
                  </a:ext>
                </a:extLst>
              </a:tr>
              <a:tr h="538675">
                <a:tc>
                  <a:txBody>
                    <a:bodyPr/>
                    <a:lstStyle/>
                    <a:p>
                      <a:pPr algn="ctr" rtl="1"/>
                      <a:endParaRPr lang="ar-AE" sz="180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b="0" kern="1200" dirty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noisy</a:t>
                      </a:r>
                      <a:endParaRPr lang="ar-AE" sz="2400" b="0" kern="1200" dirty="0">
                        <a:solidFill>
                          <a:schemeClr val="dk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14596358"/>
                  </a:ext>
                </a:extLst>
              </a:tr>
              <a:tr h="538675">
                <a:tc>
                  <a:txBody>
                    <a:bodyPr/>
                    <a:lstStyle/>
                    <a:p>
                      <a:pPr algn="ctr" rtl="1"/>
                      <a:endParaRPr lang="ar-AE" sz="180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b="0" kern="1200" dirty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good</a:t>
                      </a:r>
                      <a:endParaRPr lang="ar-AE" sz="2400" b="0" kern="1200" dirty="0">
                        <a:solidFill>
                          <a:schemeClr val="dk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59472041"/>
                  </a:ext>
                </a:extLst>
              </a:tr>
              <a:tr h="538675">
                <a:tc>
                  <a:txBody>
                    <a:bodyPr/>
                    <a:lstStyle/>
                    <a:p>
                      <a:pPr algn="ctr" rtl="1"/>
                      <a:endParaRPr lang="ar-AE" sz="18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b="0" kern="1200" dirty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cheap</a:t>
                      </a:r>
                      <a:endParaRPr lang="ar-AE" sz="2400" b="0" kern="1200" dirty="0">
                        <a:solidFill>
                          <a:schemeClr val="dk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770131546"/>
                  </a:ext>
                </a:extLst>
              </a:tr>
              <a:tr h="538675">
                <a:tc>
                  <a:txBody>
                    <a:bodyPr/>
                    <a:lstStyle/>
                    <a:p>
                      <a:pPr algn="ctr" rtl="1"/>
                      <a:endParaRPr lang="ar-AE" sz="180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b="0" kern="1200" dirty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dirty</a:t>
                      </a:r>
                      <a:endParaRPr lang="ar-AE" sz="2400" b="0" kern="1200" dirty="0">
                        <a:solidFill>
                          <a:schemeClr val="dk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616608541"/>
                  </a:ext>
                </a:extLst>
              </a:tr>
              <a:tr h="538675">
                <a:tc>
                  <a:txBody>
                    <a:bodyPr/>
                    <a:lstStyle/>
                    <a:p>
                      <a:pPr algn="ctr" rtl="1"/>
                      <a:endParaRPr lang="ar-AE" sz="180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b="0" kern="1200" dirty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fast</a:t>
                      </a:r>
                      <a:endParaRPr lang="ar-AE" sz="2400" b="0" kern="1200" dirty="0">
                        <a:solidFill>
                          <a:schemeClr val="dk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802780212"/>
                  </a:ext>
                </a:extLst>
              </a:tr>
              <a:tr h="538675">
                <a:tc>
                  <a:txBody>
                    <a:bodyPr/>
                    <a:lstStyle/>
                    <a:p>
                      <a:pPr algn="ctr" rtl="1"/>
                      <a:endParaRPr lang="ar-AE" sz="180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b="0" kern="1200" dirty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big</a:t>
                      </a:r>
                      <a:endParaRPr lang="ar-AE" sz="2400" b="0" kern="1200" dirty="0">
                        <a:solidFill>
                          <a:schemeClr val="dk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930150542"/>
                  </a:ext>
                </a:extLst>
              </a:tr>
              <a:tr h="538675">
                <a:tc>
                  <a:txBody>
                    <a:bodyPr/>
                    <a:lstStyle/>
                    <a:p>
                      <a:pPr algn="ctr" rtl="1"/>
                      <a:endParaRPr lang="ar-AE" sz="180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b="0" kern="1200" dirty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large</a:t>
                      </a:r>
                      <a:endParaRPr lang="ar-AE" sz="2400" b="0" kern="1200" dirty="0">
                        <a:solidFill>
                          <a:schemeClr val="dk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991114085"/>
                  </a:ext>
                </a:extLst>
              </a:tr>
              <a:tr h="538675">
                <a:tc>
                  <a:txBody>
                    <a:bodyPr/>
                    <a:lstStyle/>
                    <a:p>
                      <a:pPr algn="ctr" rtl="1"/>
                      <a:endParaRPr lang="ar-AE" sz="180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b="0" kern="1200" dirty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cold</a:t>
                      </a:r>
                      <a:endParaRPr lang="ar-AE" sz="2400" b="0" kern="1200" dirty="0">
                        <a:solidFill>
                          <a:schemeClr val="dk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14159433"/>
                  </a:ext>
                </a:extLst>
              </a:tr>
              <a:tr h="538675">
                <a:tc>
                  <a:txBody>
                    <a:bodyPr/>
                    <a:lstStyle/>
                    <a:p>
                      <a:pPr algn="ctr" rtl="1"/>
                      <a:endParaRPr lang="ar-AE" sz="180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b="0" kern="1200" dirty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old</a:t>
                      </a:r>
                      <a:endParaRPr lang="ar-AE" sz="2400" b="0" kern="1200" dirty="0">
                        <a:solidFill>
                          <a:schemeClr val="dk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227375603"/>
                  </a:ext>
                </a:extLst>
              </a:tr>
              <a:tr h="538675">
                <a:tc>
                  <a:txBody>
                    <a:bodyPr/>
                    <a:lstStyle/>
                    <a:p>
                      <a:pPr algn="ctr" rtl="1"/>
                      <a:endParaRPr lang="ar-AE" sz="180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b="0" kern="1200" dirty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small</a:t>
                      </a:r>
                      <a:endParaRPr lang="ar-AE" sz="2400" b="0" kern="1200" dirty="0">
                        <a:solidFill>
                          <a:schemeClr val="dk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268490054"/>
                  </a:ext>
                </a:extLst>
              </a:tr>
            </a:tbl>
          </a:graphicData>
        </a:graphic>
      </p:graphicFrame>
      <p:grpSp>
        <p:nvGrpSpPr>
          <p:cNvPr id="9" name="مجموعة 8"/>
          <p:cNvGrpSpPr/>
          <p:nvPr/>
        </p:nvGrpSpPr>
        <p:grpSpPr>
          <a:xfrm>
            <a:off x="0" y="98854"/>
            <a:ext cx="6858000" cy="8946293"/>
            <a:chOff x="0" y="98854"/>
            <a:chExt cx="6858000" cy="8946293"/>
          </a:xfrm>
        </p:grpSpPr>
        <p:sp>
          <p:nvSpPr>
            <p:cNvPr id="10" name="مستطيل 9"/>
            <p:cNvSpPr/>
            <p:nvPr/>
          </p:nvSpPr>
          <p:spPr>
            <a:xfrm>
              <a:off x="0" y="98854"/>
              <a:ext cx="6858000" cy="39541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Where we live                                         Lesson 2</a:t>
              </a:r>
              <a:endParaRPr lang="ar-AE" sz="20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cxnSp>
          <p:nvCxnSpPr>
            <p:cNvPr id="11" name="رابط مستقيم 10"/>
            <p:cNvCxnSpPr>
              <a:cxnSpLocks/>
            </p:cNvCxnSpPr>
            <p:nvPr/>
          </p:nvCxnSpPr>
          <p:spPr>
            <a:xfrm>
              <a:off x="0" y="9045146"/>
              <a:ext cx="6858000" cy="1"/>
            </a:xfrm>
            <a:prstGeom prst="line">
              <a:avLst/>
            </a:prstGeom>
            <a:ln w="762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xmlns="" val="31718241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307431" y="648569"/>
            <a:ext cx="6212529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endParaRPr lang="en-US" sz="1600" dirty="0">
              <a:latin typeface="Century Gothic" panose="020B0502020202020204" pitchFamily="34" charset="0"/>
            </a:endParaRPr>
          </a:p>
          <a:p>
            <a:pPr algn="ctr"/>
            <a:r>
              <a:rPr lang="en-US" sz="1600" dirty="0">
                <a:latin typeface="Century Gothic" panose="020B0502020202020204" pitchFamily="34" charset="0"/>
              </a:rPr>
              <a:t>peaceful – colorful – amazing – popular – modern – ancient – humid - beautiful</a:t>
            </a:r>
            <a:endParaRPr lang="ar-AE" sz="1600" dirty="0">
              <a:latin typeface="Century Gothic" panose="020B0502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04664" y="407452"/>
            <a:ext cx="5760640" cy="414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1600" b="1" u="sng" dirty="0">
                <a:latin typeface="Century Gothic" panose="020B0502020202020204" pitchFamily="34" charset="0"/>
              </a:rPr>
              <a:t>Write the adjective under the correct  picture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4422" y="1392373"/>
            <a:ext cx="1277799" cy="999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4664" y="1385301"/>
            <a:ext cx="1140473" cy="961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مستطيل 2"/>
          <p:cNvSpPr/>
          <p:nvPr/>
        </p:nvSpPr>
        <p:spPr>
          <a:xfrm>
            <a:off x="404664" y="4302411"/>
            <a:ext cx="5729064" cy="629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l" rtl="0">
              <a:buFont typeface="Wingdings" pitchFamily="2" charset="2"/>
              <a:buChar char="v"/>
              <a:tabLst>
                <a:tab pos="95250" algn="l"/>
                <a:tab pos="266700" algn="l"/>
              </a:tabLst>
            </a:pPr>
            <a:r>
              <a:rPr lang="en-US" sz="2000" b="1" u="sng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Complete the chart:</a:t>
            </a:r>
          </a:p>
        </p:txBody>
      </p:sp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10832844"/>
              </p:ext>
            </p:extLst>
          </p:nvPr>
        </p:nvGraphicFramePr>
        <p:xfrm>
          <a:off x="1052734" y="4862150"/>
          <a:ext cx="5112570" cy="39537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5628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5628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99308">
                <a:tc>
                  <a:txBody>
                    <a:bodyPr/>
                    <a:lstStyle/>
                    <a:p>
                      <a:pPr algn="ctr" rtl="0"/>
                      <a:r>
                        <a:rPr lang="en-US" sz="1800" b="1" dirty="0">
                          <a:latin typeface="Comic Sans MS" pitchFamily="66" charset="0"/>
                        </a:rPr>
                        <a:t>Words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800" b="1" dirty="0">
                          <a:latin typeface="Comic Sans MS" pitchFamily="66" charset="0"/>
                        </a:rPr>
                        <a:t>Comparative</a:t>
                      </a:r>
                      <a:r>
                        <a:rPr lang="en-US" sz="1800" b="1" baseline="0" dirty="0">
                          <a:latin typeface="Comic Sans MS" pitchFamily="66" charset="0"/>
                        </a:rPr>
                        <a:t>  </a:t>
                      </a:r>
                      <a:r>
                        <a:rPr lang="en-US" sz="1800" b="1" dirty="0">
                          <a:latin typeface="Comic Sans MS" pitchFamily="66" charset="0"/>
                        </a:rPr>
                        <a:t>“more”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44309">
                <a:tc>
                  <a:txBody>
                    <a:bodyPr/>
                    <a:lstStyle/>
                    <a:p>
                      <a:pPr algn="ctr" rtl="0"/>
                      <a:r>
                        <a:rPr lang="en-US" sz="2000" dirty="0">
                          <a:latin typeface="Century Gothic" panose="020B0502020202020204" pitchFamily="34" charset="0"/>
                        </a:rPr>
                        <a:t>peaceful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44309">
                <a:tc>
                  <a:txBody>
                    <a:bodyPr/>
                    <a:lstStyle/>
                    <a:p>
                      <a:pPr algn="ctr" rtl="0"/>
                      <a:r>
                        <a:rPr lang="en-US" sz="2000" dirty="0">
                          <a:latin typeface="Century Gothic" panose="020B0502020202020204" pitchFamily="34" charset="0"/>
                        </a:rPr>
                        <a:t>colorful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44309">
                <a:tc>
                  <a:txBody>
                    <a:bodyPr/>
                    <a:lstStyle/>
                    <a:p>
                      <a:pPr algn="ctr" rtl="0"/>
                      <a:r>
                        <a:rPr lang="en-US" sz="2000" dirty="0">
                          <a:latin typeface="Century Gothic" panose="020B0502020202020204" pitchFamily="34" charset="0"/>
                        </a:rPr>
                        <a:t>amazing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44309">
                <a:tc>
                  <a:txBody>
                    <a:bodyPr/>
                    <a:lstStyle/>
                    <a:p>
                      <a:pPr algn="ctr" rtl="0"/>
                      <a:r>
                        <a:rPr lang="en-US" sz="2000" dirty="0">
                          <a:latin typeface="Century Gothic" panose="020B0502020202020204" pitchFamily="34" charset="0"/>
                        </a:rPr>
                        <a:t>popular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44309">
                <a:tc>
                  <a:txBody>
                    <a:bodyPr/>
                    <a:lstStyle/>
                    <a:p>
                      <a:pPr algn="ctr" rtl="0"/>
                      <a:r>
                        <a:rPr lang="en-US" sz="2000" dirty="0">
                          <a:latin typeface="Century Gothic" panose="020B0502020202020204" pitchFamily="34" charset="0"/>
                        </a:rPr>
                        <a:t>modern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44309">
                <a:tc>
                  <a:txBody>
                    <a:bodyPr/>
                    <a:lstStyle/>
                    <a:p>
                      <a:pPr algn="ctr" rtl="0"/>
                      <a:r>
                        <a:rPr lang="en-US" sz="2000" dirty="0">
                          <a:latin typeface="Century Gothic" panose="020B0502020202020204" pitchFamily="34" charset="0"/>
                        </a:rPr>
                        <a:t>ancient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44309">
                <a:tc>
                  <a:txBody>
                    <a:bodyPr/>
                    <a:lstStyle/>
                    <a:p>
                      <a:pPr algn="ctr" rtl="0"/>
                      <a:r>
                        <a:rPr lang="en-US" sz="2000" dirty="0">
                          <a:latin typeface="Century Gothic" panose="020B0502020202020204" pitchFamily="34" charset="0"/>
                        </a:rPr>
                        <a:t>humid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44309">
                <a:tc>
                  <a:txBody>
                    <a:bodyPr/>
                    <a:lstStyle/>
                    <a:p>
                      <a:pPr algn="ctr" rtl="0"/>
                      <a:r>
                        <a:rPr lang="en-US" sz="2000" dirty="0">
                          <a:latin typeface="Century Gothic" panose="020B0502020202020204" pitchFamily="34" charset="0"/>
                        </a:rPr>
                        <a:t>beautiful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33444" y="1421801"/>
            <a:ext cx="1506248" cy="1127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clipart popular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6074"/>
          <a:stretch/>
        </p:blipFill>
        <p:spPr bwMode="auto">
          <a:xfrm>
            <a:off x="404664" y="3059586"/>
            <a:ext cx="1428750" cy="903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clipart colorful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74459" y="3237651"/>
            <a:ext cx="1333418" cy="813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clipart amazi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77953" y="3063299"/>
            <a:ext cx="1250223" cy="935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Image result for clipart building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2715" y="3076832"/>
            <a:ext cx="1266977" cy="972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Image result for clipart ancient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856" r="17339"/>
          <a:stretch/>
        </p:blipFill>
        <p:spPr bwMode="auto">
          <a:xfrm>
            <a:off x="5105118" y="1363444"/>
            <a:ext cx="1472100" cy="1128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: زوايا مستديرة 3"/>
          <p:cNvSpPr/>
          <p:nvPr/>
        </p:nvSpPr>
        <p:spPr>
          <a:xfrm>
            <a:off x="5130915" y="2549538"/>
            <a:ext cx="1541734" cy="436820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16" name="مستطيل: زوايا مستديرة 15"/>
          <p:cNvSpPr/>
          <p:nvPr/>
        </p:nvSpPr>
        <p:spPr>
          <a:xfrm>
            <a:off x="3520463" y="2541222"/>
            <a:ext cx="1541734" cy="436820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17" name="مستطيل: زوايا مستديرة 16"/>
          <p:cNvSpPr/>
          <p:nvPr/>
        </p:nvSpPr>
        <p:spPr>
          <a:xfrm>
            <a:off x="1905855" y="2544200"/>
            <a:ext cx="1541734" cy="436820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18" name="مستطيل: زوايا مستديرة 17"/>
          <p:cNvSpPr/>
          <p:nvPr/>
        </p:nvSpPr>
        <p:spPr>
          <a:xfrm>
            <a:off x="283046" y="2535884"/>
            <a:ext cx="1541734" cy="436820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19" name="مستطيل: زوايا مستديرة 18"/>
          <p:cNvSpPr/>
          <p:nvPr/>
        </p:nvSpPr>
        <p:spPr>
          <a:xfrm>
            <a:off x="5135031" y="4024107"/>
            <a:ext cx="1541734" cy="436820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20" name="مستطيل: زوايا مستديرة 19"/>
          <p:cNvSpPr/>
          <p:nvPr/>
        </p:nvSpPr>
        <p:spPr>
          <a:xfrm>
            <a:off x="3524579" y="4015791"/>
            <a:ext cx="1541734" cy="436820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21" name="مستطيل: زوايا مستديرة 20"/>
          <p:cNvSpPr/>
          <p:nvPr/>
        </p:nvSpPr>
        <p:spPr>
          <a:xfrm>
            <a:off x="1909971" y="4018769"/>
            <a:ext cx="1541734" cy="436820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22" name="مستطيل: زوايا مستديرة 21"/>
          <p:cNvSpPr/>
          <p:nvPr/>
        </p:nvSpPr>
        <p:spPr>
          <a:xfrm>
            <a:off x="287162" y="4010453"/>
            <a:ext cx="1541734" cy="436820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grpSp>
        <p:nvGrpSpPr>
          <p:cNvPr id="23" name="مجموعة 22"/>
          <p:cNvGrpSpPr/>
          <p:nvPr/>
        </p:nvGrpSpPr>
        <p:grpSpPr>
          <a:xfrm>
            <a:off x="0" y="98854"/>
            <a:ext cx="6858000" cy="8946293"/>
            <a:chOff x="0" y="98854"/>
            <a:chExt cx="6858000" cy="8946293"/>
          </a:xfrm>
        </p:grpSpPr>
        <p:sp>
          <p:nvSpPr>
            <p:cNvPr id="24" name="مستطيل 23"/>
            <p:cNvSpPr/>
            <p:nvPr/>
          </p:nvSpPr>
          <p:spPr>
            <a:xfrm>
              <a:off x="0" y="98854"/>
              <a:ext cx="6858000" cy="39541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Where we live                                         Lesson 2</a:t>
              </a:r>
              <a:endParaRPr lang="ar-AE" sz="20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cxnSp>
          <p:nvCxnSpPr>
            <p:cNvPr id="25" name="رابط مستقيم 24"/>
            <p:cNvCxnSpPr>
              <a:cxnSpLocks/>
            </p:cNvCxnSpPr>
            <p:nvPr/>
          </p:nvCxnSpPr>
          <p:spPr>
            <a:xfrm>
              <a:off x="0" y="9045146"/>
              <a:ext cx="6858000" cy="1"/>
            </a:xfrm>
            <a:prstGeom prst="line">
              <a:avLst/>
            </a:prstGeom>
            <a:ln w="762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xmlns="" val="25188989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مجموعة 2"/>
          <p:cNvGrpSpPr/>
          <p:nvPr/>
        </p:nvGrpSpPr>
        <p:grpSpPr>
          <a:xfrm>
            <a:off x="0" y="98854"/>
            <a:ext cx="6858000" cy="8946293"/>
            <a:chOff x="0" y="98854"/>
            <a:chExt cx="6858000" cy="8946293"/>
          </a:xfrm>
        </p:grpSpPr>
        <p:sp>
          <p:nvSpPr>
            <p:cNvPr id="4" name="مستطيل 3"/>
            <p:cNvSpPr/>
            <p:nvPr/>
          </p:nvSpPr>
          <p:spPr>
            <a:xfrm>
              <a:off x="0" y="98854"/>
              <a:ext cx="6858000" cy="39541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Where we live                                         Lesson 2</a:t>
              </a:r>
              <a:endParaRPr lang="ar-AE" sz="20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cxnSp>
          <p:nvCxnSpPr>
            <p:cNvPr id="5" name="رابط مستقيم 4"/>
            <p:cNvCxnSpPr>
              <a:cxnSpLocks/>
            </p:cNvCxnSpPr>
            <p:nvPr/>
          </p:nvCxnSpPr>
          <p:spPr>
            <a:xfrm>
              <a:off x="0" y="9045146"/>
              <a:ext cx="6858000" cy="1"/>
            </a:xfrm>
            <a:prstGeom prst="line">
              <a:avLst/>
            </a:prstGeom>
            <a:ln w="762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098" name="Picture 2" descr="نتيجة بحث الصور عن ‪country cartoon‬‏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64084" y="1607189"/>
            <a:ext cx="2706554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نتيجة بحث الصور عن ‪city cartoon‬‏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8430" y="1607189"/>
            <a:ext cx="2706554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ربع نص 5"/>
          <p:cNvSpPr txBox="1"/>
          <p:nvPr/>
        </p:nvSpPr>
        <p:spPr>
          <a:xfrm>
            <a:off x="9232900" y="2832100"/>
            <a:ext cx="184731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endParaRPr lang="ar-AE" dirty="0"/>
          </a:p>
        </p:txBody>
      </p:sp>
      <p:sp>
        <p:nvSpPr>
          <p:cNvPr id="10" name="Rectangle 14"/>
          <p:cNvSpPr/>
          <p:nvPr/>
        </p:nvSpPr>
        <p:spPr>
          <a:xfrm>
            <a:off x="404664" y="407452"/>
            <a:ext cx="5760640" cy="414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1600" b="1" u="sng" dirty="0">
                <a:latin typeface="Century Gothic" panose="020B0502020202020204" pitchFamily="34" charset="0"/>
              </a:rPr>
              <a:t>compare between city and country</a:t>
            </a:r>
          </a:p>
        </p:txBody>
      </p:sp>
      <p:sp>
        <p:nvSpPr>
          <p:cNvPr id="7" name="وسيلة الشرح: سهم لأسفل 6"/>
          <p:cNvSpPr/>
          <p:nvPr/>
        </p:nvSpPr>
        <p:spPr>
          <a:xfrm>
            <a:off x="1099856" y="928658"/>
            <a:ext cx="1757643" cy="678531"/>
          </a:xfrm>
          <a:prstGeom prst="downArrowCallou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City</a:t>
            </a:r>
            <a:endParaRPr lang="ar-AE" sz="32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وسيلة الشرح: سهم لأسفل 12"/>
          <p:cNvSpPr/>
          <p:nvPr/>
        </p:nvSpPr>
        <p:spPr>
          <a:xfrm>
            <a:off x="4122456" y="928658"/>
            <a:ext cx="1757643" cy="678531"/>
          </a:xfrm>
          <a:prstGeom prst="downArrowCallou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Country</a:t>
            </a:r>
            <a:endParaRPr lang="ar-AE" sz="32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مستطيل: زاوية مطوية 8"/>
          <p:cNvSpPr/>
          <p:nvPr/>
        </p:nvSpPr>
        <p:spPr>
          <a:xfrm>
            <a:off x="3839227" y="3596423"/>
            <a:ext cx="2324100" cy="1877277"/>
          </a:xfrm>
          <a:prstGeom prst="foldedCorner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chemeClr val="tx1"/>
                </a:solidFill>
              </a:rPr>
              <a:t>------------------------------------------------------------------------------------------------------------</a:t>
            </a:r>
            <a:endParaRPr lang="ar-AE" sz="2000" dirty="0">
              <a:solidFill>
                <a:schemeClr val="tx1"/>
              </a:solidFill>
            </a:endParaRPr>
          </a:p>
        </p:txBody>
      </p:sp>
      <p:sp>
        <p:nvSpPr>
          <p:cNvPr id="16" name="مستطيل: زاوية مطوية 15"/>
          <p:cNvSpPr/>
          <p:nvPr/>
        </p:nvSpPr>
        <p:spPr>
          <a:xfrm>
            <a:off x="689627" y="3596423"/>
            <a:ext cx="2324100" cy="1877277"/>
          </a:xfrm>
          <a:prstGeom prst="foldedCorner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chemeClr val="tx1"/>
                </a:solidFill>
              </a:rPr>
              <a:t>------------------------------------------------------------------------------------------------------------</a:t>
            </a:r>
            <a:endParaRPr lang="ar-AE" sz="2000" dirty="0">
              <a:solidFill>
                <a:schemeClr val="tx1"/>
              </a:solidFill>
            </a:endParaRPr>
          </a:p>
        </p:txBody>
      </p:sp>
      <p:sp>
        <p:nvSpPr>
          <p:cNvPr id="17" name="Rectangle 14"/>
          <p:cNvSpPr/>
          <p:nvPr/>
        </p:nvSpPr>
        <p:spPr>
          <a:xfrm>
            <a:off x="609998" y="5604570"/>
            <a:ext cx="576064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200000"/>
              </a:lnSpc>
            </a:pPr>
            <a:r>
              <a:rPr lang="en-US" sz="1600" b="1" dirty="0">
                <a:latin typeface="Century Gothic" panose="020B0502020202020204" pitchFamily="34" charset="0"/>
              </a:rPr>
              <a:t>The country is </a:t>
            </a:r>
            <a:r>
              <a:rPr lang="en-US" sz="1600" b="1" u="sng" dirty="0">
                <a:latin typeface="Century Gothic" panose="020B0502020202020204" pitchFamily="34" charset="0"/>
              </a:rPr>
              <a:t>cleaner</a:t>
            </a:r>
            <a:r>
              <a:rPr lang="en-US" sz="1600" b="1" dirty="0">
                <a:latin typeface="Century Gothic" panose="020B0502020202020204" pitchFamily="34" charset="0"/>
              </a:rPr>
              <a:t> than the city .</a:t>
            </a:r>
          </a:p>
          <a:p>
            <a:pPr algn="l">
              <a:lnSpc>
                <a:spcPct val="200000"/>
              </a:lnSpc>
            </a:pPr>
            <a:r>
              <a:rPr lang="en-US" sz="1600" b="1" dirty="0">
                <a:latin typeface="Century Gothic" panose="020B0502020202020204" pitchFamily="34" charset="0"/>
              </a:rPr>
              <a:t>The country is _______________than the city.</a:t>
            </a:r>
          </a:p>
          <a:p>
            <a:pPr algn="l">
              <a:lnSpc>
                <a:spcPct val="200000"/>
              </a:lnSpc>
            </a:pPr>
            <a:r>
              <a:rPr lang="en-US" sz="1600" b="1" dirty="0">
                <a:latin typeface="Century Gothic" panose="020B0502020202020204" pitchFamily="34" charset="0"/>
              </a:rPr>
              <a:t>The city is ___________________than the country.</a:t>
            </a:r>
          </a:p>
          <a:p>
            <a:pPr algn="l">
              <a:lnSpc>
                <a:spcPct val="200000"/>
              </a:lnSpc>
            </a:pPr>
            <a:r>
              <a:rPr lang="en-US" sz="1600" b="1" dirty="0">
                <a:latin typeface="Century Gothic" panose="020B0502020202020204" pitchFamily="34" charset="0"/>
              </a:rPr>
              <a:t>__________________________________________________________________________________________________________________________________________________________________</a:t>
            </a:r>
          </a:p>
          <a:p>
            <a:pPr algn="l">
              <a:lnSpc>
                <a:spcPct val="200000"/>
              </a:lnSpc>
            </a:pPr>
            <a:endParaRPr lang="en-US" sz="1600" b="1" dirty="0">
              <a:latin typeface="Century Gothic" panose="020B0502020202020204" pitchFamily="34" charset="0"/>
            </a:endParaRPr>
          </a:p>
        </p:txBody>
      </p:sp>
      <p:sp>
        <p:nvSpPr>
          <p:cNvPr id="12" name="موجة مزدوجة 11"/>
          <p:cNvSpPr/>
          <p:nvPr/>
        </p:nvSpPr>
        <p:spPr>
          <a:xfrm>
            <a:off x="495298" y="5545234"/>
            <a:ext cx="6007101" cy="3340100"/>
          </a:xfrm>
          <a:prstGeom prst="doubleWave">
            <a:avLst>
              <a:gd name="adj1" fmla="val 3218"/>
              <a:gd name="adj2" fmla="val 0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</p:spTree>
    <p:extLst>
      <p:ext uri="{BB962C8B-B14F-4D97-AF65-F5344CB8AC3E}">
        <p14:creationId xmlns:p14="http://schemas.microsoft.com/office/powerpoint/2010/main" xmlns="" val="6394788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368660" y="593552"/>
            <a:ext cx="59046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u="sng" dirty="0">
                <a:latin typeface="Century Gothic" panose="020B0502020202020204" pitchFamily="34" charset="0"/>
                <a:ea typeface="Tahoma" pitchFamily="34" charset="0"/>
                <a:cs typeface="Sultan Medium" pitchFamily="2" charset="-78"/>
              </a:rPr>
              <a:t>Superlative</a:t>
            </a:r>
          </a:p>
          <a:p>
            <a:pPr algn="ctr">
              <a:lnSpc>
                <a:spcPct val="150000"/>
              </a:lnSpc>
            </a:pPr>
            <a:r>
              <a:rPr lang="ar-AE" sz="1600" dirty="0">
                <a:latin typeface="Tahoma" pitchFamily="34" charset="0"/>
                <a:ea typeface="Tahoma" pitchFamily="34" charset="0"/>
                <a:cs typeface="Sultan Medium" pitchFamily="2" charset="-78"/>
              </a:rPr>
              <a:t>عند المقارنة بين مجموعة نضيف (</a:t>
            </a:r>
            <a:r>
              <a:rPr lang="en-US" sz="1600" dirty="0" err="1">
                <a:latin typeface="Tahoma" pitchFamily="34" charset="0"/>
                <a:ea typeface="Tahoma" pitchFamily="34" charset="0"/>
                <a:cs typeface="Sultan Medium" pitchFamily="2" charset="-78"/>
              </a:rPr>
              <a:t>est</a:t>
            </a:r>
            <a:r>
              <a:rPr lang="ar-AE" sz="1600" dirty="0">
                <a:latin typeface="Tahoma" pitchFamily="34" charset="0"/>
                <a:ea typeface="Tahoma" pitchFamily="34" charset="0"/>
                <a:cs typeface="Sultan Medium" pitchFamily="2" charset="-78"/>
              </a:rPr>
              <a:t>) إلى الصفة الموجودة مثال:</a:t>
            </a:r>
          </a:p>
          <a:p>
            <a:pPr algn="ctr">
              <a:lnSpc>
                <a:spcPct val="150000"/>
              </a:lnSpc>
            </a:pPr>
            <a:r>
              <a:rPr lang="en-US" sz="1600" dirty="0">
                <a:latin typeface="Comic Sans MS" pitchFamily="66" charset="0"/>
                <a:ea typeface="Tahoma" pitchFamily="34" charset="0"/>
                <a:cs typeface="Tahoma" pitchFamily="34" charset="0"/>
              </a:rPr>
              <a:t>Omar is </a:t>
            </a:r>
            <a:r>
              <a:rPr lang="en-US" sz="16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Tahoma" pitchFamily="34" charset="0"/>
                <a:cs typeface="Tahoma" pitchFamily="34" charset="0"/>
              </a:rPr>
              <a:t>the shortest </a:t>
            </a:r>
            <a:r>
              <a:rPr lang="en-US" sz="1600" dirty="0">
                <a:latin typeface="Comic Sans MS" pitchFamily="66" charset="0"/>
                <a:ea typeface="Tahoma" pitchFamily="34" charset="0"/>
                <a:cs typeface="Tahoma" pitchFamily="34" charset="0"/>
              </a:rPr>
              <a:t>in the class</a:t>
            </a:r>
            <a:endParaRPr lang="ar-AE" sz="1600" dirty="0">
              <a:latin typeface="Comic Sans MS" pitchFamily="66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7" name="Round Diagonal Corner Rectangle 16"/>
          <p:cNvSpPr/>
          <p:nvPr/>
        </p:nvSpPr>
        <p:spPr>
          <a:xfrm>
            <a:off x="476672" y="678574"/>
            <a:ext cx="5688631" cy="1224136"/>
          </a:xfrm>
          <a:prstGeom prst="round2Diag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18" name="مستطيل 2"/>
          <p:cNvSpPr/>
          <p:nvPr/>
        </p:nvSpPr>
        <p:spPr>
          <a:xfrm>
            <a:off x="246158" y="5116888"/>
            <a:ext cx="5729064" cy="629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l" rtl="0">
              <a:buFont typeface="Wingdings" pitchFamily="2" charset="2"/>
              <a:buChar char="v"/>
              <a:tabLst>
                <a:tab pos="95250" algn="l"/>
                <a:tab pos="266700" algn="l"/>
              </a:tabLst>
            </a:pPr>
            <a:r>
              <a:rPr lang="en-US" sz="2000" b="1" u="sng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Complete the chart:</a:t>
            </a:r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90258111"/>
              </p:ext>
            </p:extLst>
          </p:nvPr>
        </p:nvGraphicFramePr>
        <p:xfrm>
          <a:off x="368660" y="5745960"/>
          <a:ext cx="6249578" cy="284296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3404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0980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30573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34794">
                <a:tc>
                  <a:txBody>
                    <a:bodyPr/>
                    <a:lstStyle/>
                    <a:p>
                      <a:pPr algn="ctr" rtl="0"/>
                      <a:r>
                        <a:rPr lang="en-US" sz="1800" b="1" dirty="0">
                          <a:latin typeface="Comic Sans MS" pitchFamily="66" charset="0"/>
                        </a:rPr>
                        <a:t>Words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800" b="1" u="sng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Tahoma" pitchFamily="34" charset="0"/>
                          <a:cs typeface="Sultan Medium" pitchFamily="2" charset="-78"/>
                        </a:rPr>
                        <a:t>Comparative</a:t>
                      </a:r>
                    </a:p>
                    <a:p>
                      <a:pPr algn="ctr" rtl="0"/>
                      <a:r>
                        <a:rPr lang="en-US" sz="1800" b="1" dirty="0">
                          <a:latin typeface="Comic Sans MS" pitchFamily="66" charset="0"/>
                        </a:rPr>
                        <a:t>add “</a:t>
                      </a:r>
                      <a:r>
                        <a:rPr lang="en-US" sz="1800" b="1" dirty="0" err="1">
                          <a:latin typeface="Comic Sans MS" pitchFamily="66" charset="0"/>
                        </a:rPr>
                        <a:t>er</a:t>
                      </a:r>
                      <a:r>
                        <a:rPr lang="en-US" sz="1800" b="1" dirty="0">
                          <a:latin typeface="Comic Sans MS" pitchFamily="66" charset="0"/>
                        </a:rPr>
                        <a:t> or more”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u="sng" dirty="0">
                          <a:latin typeface="Century Gothic" panose="020B0502020202020204" pitchFamily="34" charset="0"/>
                          <a:ea typeface="Tahoma" pitchFamily="34" charset="0"/>
                          <a:cs typeface="Sultan Medium" pitchFamily="2" charset="-78"/>
                        </a:rPr>
                        <a:t>Superlative</a:t>
                      </a:r>
                    </a:p>
                    <a:p>
                      <a:pPr algn="ctr" rtl="0"/>
                      <a:r>
                        <a:rPr lang="en-US" sz="1800" b="1" dirty="0">
                          <a:latin typeface="Comic Sans MS" pitchFamily="66" charset="0"/>
                        </a:rPr>
                        <a:t>add ‘’</a:t>
                      </a:r>
                      <a:r>
                        <a:rPr lang="en-US" sz="1800" b="1" dirty="0" err="1">
                          <a:latin typeface="Comic Sans MS" pitchFamily="66" charset="0"/>
                        </a:rPr>
                        <a:t>est</a:t>
                      </a:r>
                      <a:r>
                        <a:rPr lang="en-US" sz="1800" b="1" dirty="0">
                          <a:latin typeface="Comic Sans MS" pitchFamily="66" charset="0"/>
                        </a:rPr>
                        <a:t> or most ‘’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40577">
                <a:tc>
                  <a:txBody>
                    <a:bodyPr/>
                    <a:lstStyle/>
                    <a:p>
                      <a:pPr algn="ctr" rtl="0"/>
                      <a:r>
                        <a:rPr lang="en-US" sz="2000" dirty="0">
                          <a:latin typeface="Century Gothic" panose="020B0502020202020204" pitchFamily="34" charset="0"/>
                        </a:rPr>
                        <a:t>long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40577">
                <a:tc>
                  <a:txBody>
                    <a:bodyPr/>
                    <a:lstStyle/>
                    <a:p>
                      <a:pPr algn="ctr" rtl="0"/>
                      <a:r>
                        <a:rPr lang="en-US" sz="2000" dirty="0">
                          <a:latin typeface="Century Gothic" panose="020B0502020202020204" pitchFamily="34" charset="0"/>
                        </a:rPr>
                        <a:t>high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40577">
                <a:tc>
                  <a:txBody>
                    <a:bodyPr/>
                    <a:lstStyle/>
                    <a:p>
                      <a:pPr algn="ctr" rtl="0"/>
                      <a:r>
                        <a:rPr lang="en-US" sz="2000" dirty="0">
                          <a:latin typeface="Century Gothic" panose="020B0502020202020204" pitchFamily="34" charset="0"/>
                        </a:rPr>
                        <a:t>old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40577">
                <a:tc>
                  <a:txBody>
                    <a:bodyPr/>
                    <a:lstStyle/>
                    <a:p>
                      <a:pPr algn="ctr" rtl="0"/>
                      <a:r>
                        <a:rPr lang="en-US" sz="2000" dirty="0">
                          <a:latin typeface="Century Gothic" panose="020B0502020202020204" pitchFamily="34" charset="0"/>
                        </a:rPr>
                        <a:t>humid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440577">
                <a:tc>
                  <a:txBody>
                    <a:bodyPr/>
                    <a:lstStyle/>
                    <a:p>
                      <a:pPr algn="ctr" rtl="0"/>
                      <a:r>
                        <a:rPr lang="en-US" sz="2000" dirty="0">
                          <a:latin typeface="Century Gothic" panose="020B0502020202020204" pitchFamily="34" charset="0"/>
                        </a:rPr>
                        <a:t>beautiful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en-US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  <p:grpSp>
        <p:nvGrpSpPr>
          <p:cNvPr id="6" name="مجموعة 5"/>
          <p:cNvGrpSpPr/>
          <p:nvPr/>
        </p:nvGrpSpPr>
        <p:grpSpPr>
          <a:xfrm>
            <a:off x="0" y="98854"/>
            <a:ext cx="6858000" cy="8946293"/>
            <a:chOff x="0" y="98854"/>
            <a:chExt cx="6858000" cy="8946293"/>
          </a:xfrm>
        </p:grpSpPr>
        <p:sp>
          <p:nvSpPr>
            <p:cNvPr id="7" name="مستطيل 6"/>
            <p:cNvSpPr/>
            <p:nvPr/>
          </p:nvSpPr>
          <p:spPr>
            <a:xfrm>
              <a:off x="0" y="98854"/>
              <a:ext cx="6858000" cy="39541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Where we live                                         Lesson 4</a:t>
              </a:r>
              <a:endParaRPr lang="ar-AE" sz="20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cxnSp>
          <p:nvCxnSpPr>
            <p:cNvPr id="8" name="رابط مستقيم 7"/>
            <p:cNvCxnSpPr>
              <a:cxnSpLocks/>
            </p:cNvCxnSpPr>
            <p:nvPr/>
          </p:nvCxnSpPr>
          <p:spPr>
            <a:xfrm>
              <a:off x="0" y="9045146"/>
              <a:ext cx="6858000" cy="1"/>
            </a:xfrm>
            <a:prstGeom prst="line">
              <a:avLst/>
            </a:prstGeom>
            <a:ln w="762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50" name="Picture 2" descr="Image result for superlative workshee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2304" y="2090674"/>
            <a:ext cx="5793391" cy="2992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Lenovo-PC\Desktop\pic\pooh_snow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52768" y="1045488"/>
            <a:ext cx="1573482" cy="151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231593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جدول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64248134"/>
              </p:ext>
            </p:extLst>
          </p:nvPr>
        </p:nvGraphicFramePr>
        <p:xfrm>
          <a:off x="357464" y="637340"/>
          <a:ext cx="6391679" cy="8104065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xmlns="" val="3318419277"/>
                    </a:ext>
                  </a:extLst>
                </a:gridCol>
                <a:gridCol w="2147504">
                  <a:extLst>
                    <a:ext uri="{9D8B030D-6E8A-4147-A177-3AD203B41FA5}">
                      <a16:colId xmlns:a16="http://schemas.microsoft.com/office/drawing/2014/main" xmlns="" val="1817767742"/>
                    </a:ext>
                  </a:extLst>
                </a:gridCol>
                <a:gridCol w="1958175">
                  <a:extLst>
                    <a:ext uri="{9D8B030D-6E8A-4147-A177-3AD203B41FA5}">
                      <a16:colId xmlns:a16="http://schemas.microsoft.com/office/drawing/2014/main" xmlns="" val="4243472588"/>
                    </a:ext>
                  </a:extLst>
                </a:gridCol>
              </a:tblGrid>
              <a:tr h="88497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Superlative</a:t>
                      </a:r>
                    </a:p>
                    <a:p>
                      <a:pPr algn="ctr" rtl="0"/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add ‘’</a:t>
                      </a:r>
                      <a:r>
                        <a:rPr lang="en-US" sz="1600" b="1" kern="1200" dirty="0" err="1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est</a:t>
                      </a: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 or most ‘’</a:t>
                      </a:r>
                    </a:p>
                    <a:p>
                      <a:pPr algn="ctr" rtl="0"/>
                      <a:endParaRPr lang="en-US" sz="1600" b="1" kern="1200" dirty="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Comparative</a:t>
                      </a:r>
                    </a:p>
                    <a:p>
                      <a:pPr algn="ctr"/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add “</a:t>
                      </a:r>
                      <a:r>
                        <a:rPr lang="en-US" sz="1600" b="1" kern="1200" dirty="0" err="1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er</a:t>
                      </a: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 or more”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kern="1200" dirty="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Words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21227007"/>
                  </a:ext>
                </a:extLst>
              </a:tr>
              <a:tr h="343766">
                <a:tc>
                  <a:txBody>
                    <a:bodyPr/>
                    <a:lstStyle/>
                    <a:p>
                      <a:pPr rtl="1"/>
                      <a:endParaRPr lang="ar-AE" sz="160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AE" sz="16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600" dirty="0">
                          <a:latin typeface="Century Gothic" panose="020B0502020202020204" pitchFamily="34" charset="0"/>
                        </a:rPr>
                        <a:t>old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549814505"/>
                  </a:ext>
                </a:extLst>
              </a:tr>
              <a:tr h="343766">
                <a:tc>
                  <a:txBody>
                    <a:bodyPr/>
                    <a:lstStyle/>
                    <a:p>
                      <a:pPr rtl="1"/>
                      <a:endParaRPr lang="ar-AE" sz="160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AE" sz="160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600" dirty="0">
                          <a:latin typeface="Century Gothic" panose="020B0502020202020204" pitchFamily="34" charset="0"/>
                        </a:rPr>
                        <a:t>colorful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228816735"/>
                  </a:ext>
                </a:extLst>
              </a:tr>
              <a:tr h="343766">
                <a:tc>
                  <a:txBody>
                    <a:bodyPr/>
                    <a:lstStyle/>
                    <a:p>
                      <a:pPr rtl="1"/>
                      <a:endParaRPr lang="ar-AE" sz="160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AE" sz="160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600" dirty="0">
                          <a:latin typeface="Century Gothic" panose="020B0502020202020204" pitchFamily="34" charset="0"/>
                        </a:rPr>
                        <a:t>amazing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41172836"/>
                  </a:ext>
                </a:extLst>
              </a:tr>
              <a:tr h="343766">
                <a:tc>
                  <a:txBody>
                    <a:bodyPr/>
                    <a:lstStyle/>
                    <a:p>
                      <a:pPr rtl="1"/>
                      <a:endParaRPr lang="ar-AE" sz="160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AE" sz="160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600" dirty="0">
                          <a:latin typeface="Century Gothic" panose="020B0502020202020204" pitchFamily="34" charset="0"/>
                        </a:rPr>
                        <a:t>fast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736586432"/>
                  </a:ext>
                </a:extLst>
              </a:tr>
              <a:tr h="343766">
                <a:tc>
                  <a:txBody>
                    <a:bodyPr/>
                    <a:lstStyle/>
                    <a:p>
                      <a:pPr rtl="1"/>
                      <a:endParaRPr lang="ar-AE" sz="160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AE" sz="160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600" dirty="0">
                          <a:latin typeface="Century Gothic" panose="020B0502020202020204" pitchFamily="34" charset="0"/>
                        </a:rPr>
                        <a:t>modern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170353117"/>
                  </a:ext>
                </a:extLst>
              </a:tr>
              <a:tr h="343766">
                <a:tc>
                  <a:txBody>
                    <a:bodyPr/>
                    <a:lstStyle/>
                    <a:p>
                      <a:pPr rtl="1"/>
                      <a:endParaRPr lang="ar-AE" sz="160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AE" sz="160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600" dirty="0">
                          <a:latin typeface="Century Gothic" panose="020B0502020202020204" pitchFamily="34" charset="0"/>
                        </a:rPr>
                        <a:t>ancient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346400159"/>
                  </a:ext>
                </a:extLst>
              </a:tr>
              <a:tr h="343766">
                <a:tc>
                  <a:txBody>
                    <a:bodyPr/>
                    <a:lstStyle/>
                    <a:p>
                      <a:pPr rtl="1"/>
                      <a:endParaRPr lang="ar-AE" sz="160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AE" sz="160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600" dirty="0">
                          <a:latin typeface="Century Gothic" panose="020B0502020202020204" pitchFamily="34" charset="0"/>
                        </a:rPr>
                        <a:t>hot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175367180"/>
                  </a:ext>
                </a:extLst>
              </a:tr>
              <a:tr h="343766">
                <a:tc>
                  <a:txBody>
                    <a:bodyPr/>
                    <a:lstStyle/>
                    <a:p>
                      <a:pPr rtl="1"/>
                      <a:endParaRPr lang="ar-AE" sz="160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AE" sz="160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600" dirty="0">
                          <a:latin typeface="Century Gothic" panose="020B0502020202020204" pitchFamily="34" charset="0"/>
                        </a:rPr>
                        <a:t>beautiful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293722066"/>
                  </a:ext>
                </a:extLst>
              </a:tr>
              <a:tr h="343766">
                <a:tc>
                  <a:txBody>
                    <a:bodyPr/>
                    <a:lstStyle/>
                    <a:p>
                      <a:pPr rtl="1"/>
                      <a:endParaRPr lang="ar-AE" sz="160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AE" sz="160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600" b="0" kern="1200" dirty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clean</a:t>
                      </a:r>
                      <a:endParaRPr lang="ar-AE" sz="1600" b="0" kern="1200" dirty="0">
                        <a:solidFill>
                          <a:schemeClr val="dk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03031993"/>
                  </a:ext>
                </a:extLst>
              </a:tr>
              <a:tr h="343766">
                <a:tc>
                  <a:txBody>
                    <a:bodyPr/>
                    <a:lstStyle/>
                    <a:p>
                      <a:pPr rtl="1"/>
                      <a:endParaRPr lang="ar-AE" sz="160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AE" sz="160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600" b="0" kern="1200" dirty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pretty</a:t>
                      </a:r>
                      <a:endParaRPr lang="ar-AE" sz="1600" b="0" kern="1200" dirty="0">
                        <a:solidFill>
                          <a:schemeClr val="dk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542059329"/>
                  </a:ext>
                </a:extLst>
              </a:tr>
              <a:tr h="343766">
                <a:tc>
                  <a:txBody>
                    <a:bodyPr/>
                    <a:lstStyle/>
                    <a:p>
                      <a:pPr rtl="1"/>
                      <a:endParaRPr lang="ar-AE" sz="160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AE" sz="160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600" b="0" kern="1200" dirty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humid</a:t>
                      </a:r>
                      <a:endParaRPr lang="ar-AE" sz="1600" b="0" kern="1200" dirty="0">
                        <a:solidFill>
                          <a:schemeClr val="dk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436947263"/>
                  </a:ext>
                </a:extLst>
              </a:tr>
              <a:tr h="343766">
                <a:tc>
                  <a:txBody>
                    <a:bodyPr/>
                    <a:lstStyle/>
                    <a:p>
                      <a:pPr rtl="1"/>
                      <a:endParaRPr lang="ar-AE" sz="160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AE" sz="160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600" b="0" kern="1200" dirty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noisy</a:t>
                      </a:r>
                      <a:endParaRPr lang="ar-AE" sz="1600" b="0" kern="1200" dirty="0">
                        <a:solidFill>
                          <a:schemeClr val="dk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285122645"/>
                  </a:ext>
                </a:extLst>
              </a:tr>
              <a:tr h="343766">
                <a:tc>
                  <a:txBody>
                    <a:bodyPr/>
                    <a:lstStyle/>
                    <a:p>
                      <a:pPr rtl="1"/>
                      <a:endParaRPr lang="ar-AE" sz="160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AE" sz="160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600" b="0" kern="1200" dirty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good</a:t>
                      </a:r>
                      <a:endParaRPr lang="ar-AE" sz="1600" b="0" kern="1200" dirty="0">
                        <a:solidFill>
                          <a:schemeClr val="dk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661136219"/>
                  </a:ext>
                </a:extLst>
              </a:tr>
              <a:tr h="343766">
                <a:tc>
                  <a:txBody>
                    <a:bodyPr/>
                    <a:lstStyle/>
                    <a:p>
                      <a:pPr rtl="1"/>
                      <a:endParaRPr lang="ar-AE" sz="160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AE" sz="160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600" b="0" kern="1200" dirty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cheap</a:t>
                      </a:r>
                      <a:endParaRPr lang="ar-AE" sz="1600" b="0" kern="1200" dirty="0">
                        <a:solidFill>
                          <a:schemeClr val="dk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153345446"/>
                  </a:ext>
                </a:extLst>
              </a:tr>
              <a:tr h="343766">
                <a:tc>
                  <a:txBody>
                    <a:bodyPr/>
                    <a:lstStyle/>
                    <a:p>
                      <a:pPr rtl="1"/>
                      <a:endParaRPr lang="ar-AE" sz="160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AE" sz="160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600" b="0" kern="1200" dirty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dirty</a:t>
                      </a:r>
                      <a:endParaRPr lang="ar-AE" sz="1600" b="0" kern="1200" dirty="0">
                        <a:solidFill>
                          <a:schemeClr val="dk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316189155"/>
                  </a:ext>
                </a:extLst>
              </a:tr>
              <a:tr h="343766">
                <a:tc>
                  <a:txBody>
                    <a:bodyPr/>
                    <a:lstStyle/>
                    <a:p>
                      <a:pPr rtl="1"/>
                      <a:endParaRPr lang="ar-AE" sz="160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AE" sz="160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600" b="0" kern="1200" dirty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popular</a:t>
                      </a:r>
                      <a:endParaRPr lang="ar-AE" sz="1600" b="0" kern="1200" dirty="0">
                        <a:solidFill>
                          <a:schemeClr val="dk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20508200"/>
                  </a:ext>
                </a:extLst>
              </a:tr>
              <a:tr h="343766">
                <a:tc>
                  <a:txBody>
                    <a:bodyPr/>
                    <a:lstStyle/>
                    <a:p>
                      <a:pPr rtl="1"/>
                      <a:endParaRPr lang="ar-AE" sz="160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AE" sz="160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600" b="0" kern="1200" dirty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big</a:t>
                      </a:r>
                      <a:endParaRPr lang="ar-AE" sz="1600" b="0" kern="1200" dirty="0">
                        <a:solidFill>
                          <a:schemeClr val="dk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206604561"/>
                  </a:ext>
                </a:extLst>
              </a:tr>
              <a:tr h="343766">
                <a:tc>
                  <a:txBody>
                    <a:bodyPr/>
                    <a:lstStyle/>
                    <a:p>
                      <a:pPr rtl="1"/>
                      <a:endParaRPr lang="ar-AE" sz="160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AE" sz="160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600" b="0" kern="1200" dirty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large</a:t>
                      </a:r>
                      <a:endParaRPr lang="ar-AE" sz="1600" b="0" kern="1200" dirty="0">
                        <a:solidFill>
                          <a:schemeClr val="dk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79573715"/>
                  </a:ext>
                </a:extLst>
              </a:tr>
              <a:tr h="343766">
                <a:tc>
                  <a:txBody>
                    <a:bodyPr/>
                    <a:lstStyle/>
                    <a:p>
                      <a:pPr rtl="1"/>
                      <a:endParaRPr lang="ar-AE" sz="160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AE" sz="160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600" b="0" kern="1200" dirty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cold</a:t>
                      </a:r>
                      <a:endParaRPr lang="ar-AE" sz="1600" b="0" kern="1200" dirty="0">
                        <a:solidFill>
                          <a:schemeClr val="dk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662898050"/>
                  </a:ext>
                </a:extLst>
              </a:tr>
              <a:tr h="343766">
                <a:tc>
                  <a:txBody>
                    <a:bodyPr/>
                    <a:lstStyle/>
                    <a:p>
                      <a:pPr rtl="1"/>
                      <a:endParaRPr lang="ar-AE" sz="160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AE" sz="160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600" b="0" kern="1200" dirty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peaceful</a:t>
                      </a:r>
                      <a:endParaRPr lang="ar-AE" sz="1600" b="0" kern="1200" dirty="0">
                        <a:solidFill>
                          <a:schemeClr val="dk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686209943"/>
                  </a:ext>
                </a:extLst>
              </a:tr>
              <a:tr h="343766">
                <a:tc>
                  <a:txBody>
                    <a:bodyPr/>
                    <a:lstStyle/>
                    <a:p>
                      <a:pPr rtl="1"/>
                      <a:endParaRPr lang="ar-AE" sz="160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AE" sz="160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600" b="0" kern="1200" dirty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small</a:t>
                      </a:r>
                      <a:endParaRPr lang="ar-AE" sz="1600" b="0" kern="1200" dirty="0">
                        <a:solidFill>
                          <a:schemeClr val="dk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09817370"/>
                  </a:ext>
                </a:extLst>
              </a:tr>
            </a:tbl>
          </a:graphicData>
        </a:graphic>
      </p:graphicFrame>
      <p:grpSp>
        <p:nvGrpSpPr>
          <p:cNvPr id="4" name="مجموعة 3"/>
          <p:cNvGrpSpPr/>
          <p:nvPr/>
        </p:nvGrpSpPr>
        <p:grpSpPr>
          <a:xfrm>
            <a:off x="0" y="98854"/>
            <a:ext cx="6858000" cy="8946293"/>
            <a:chOff x="0" y="98854"/>
            <a:chExt cx="6858000" cy="8946293"/>
          </a:xfrm>
        </p:grpSpPr>
        <p:sp>
          <p:nvSpPr>
            <p:cNvPr id="5" name="مستطيل 4"/>
            <p:cNvSpPr/>
            <p:nvPr/>
          </p:nvSpPr>
          <p:spPr>
            <a:xfrm>
              <a:off x="0" y="98854"/>
              <a:ext cx="6858000" cy="39541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Where we live                                         Lesson 4</a:t>
              </a:r>
              <a:endParaRPr lang="ar-AE" sz="20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cxnSp>
          <p:nvCxnSpPr>
            <p:cNvPr id="6" name="رابط مستقيم 5"/>
            <p:cNvCxnSpPr>
              <a:cxnSpLocks/>
            </p:cNvCxnSpPr>
            <p:nvPr/>
          </p:nvCxnSpPr>
          <p:spPr>
            <a:xfrm>
              <a:off x="0" y="9045146"/>
              <a:ext cx="6858000" cy="1"/>
            </a:xfrm>
            <a:prstGeom prst="line">
              <a:avLst/>
            </a:prstGeom>
            <a:ln w="762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xmlns="" val="9292242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مجموعة 2"/>
          <p:cNvGrpSpPr/>
          <p:nvPr/>
        </p:nvGrpSpPr>
        <p:grpSpPr>
          <a:xfrm>
            <a:off x="0" y="98854"/>
            <a:ext cx="6858000" cy="8946293"/>
            <a:chOff x="0" y="98854"/>
            <a:chExt cx="6858000" cy="8946293"/>
          </a:xfrm>
        </p:grpSpPr>
        <p:sp>
          <p:nvSpPr>
            <p:cNvPr id="4" name="مستطيل 3"/>
            <p:cNvSpPr/>
            <p:nvPr/>
          </p:nvSpPr>
          <p:spPr>
            <a:xfrm>
              <a:off x="0" y="98854"/>
              <a:ext cx="6858000" cy="39541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Where we live                                         Lesson 4</a:t>
              </a:r>
              <a:endParaRPr lang="ar-AE" sz="20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cxnSp>
          <p:nvCxnSpPr>
            <p:cNvPr id="5" name="رابط مستقيم 4"/>
            <p:cNvCxnSpPr>
              <a:cxnSpLocks/>
            </p:cNvCxnSpPr>
            <p:nvPr/>
          </p:nvCxnSpPr>
          <p:spPr>
            <a:xfrm>
              <a:off x="0" y="9045146"/>
              <a:ext cx="6858000" cy="1"/>
            </a:xfrm>
            <a:prstGeom prst="line">
              <a:avLst/>
            </a:prstGeom>
            <a:ln w="762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مربع نص 5"/>
          <p:cNvSpPr txBox="1"/>
          <p:nvPr/>
        </p:nvSpPr>
        <p:spPr>
          <a:xfrm>
            <a:off x="2621889" y="1684197"/>
            <a:ext cx="2241319" cy="443704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1">
            <a:spAutoFit/>
          </a:bodyPr>
          <a:lstStyle/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dirty="0">
                <a:latin typeface="Century Gothic" panose="020B0502020202020204" pitchFamily="34" charset="0"/>
              </a:rPr>
              <a:t>produce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dirty="0">
                <a:latin typeface="Century Gothic" panose="020B0502020202020204" pitchFamily="34" charset="0"/>
              </a:rPr>
              <a:t>oxygen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dirty="0">
                <a:latin typeface="Century Gothic" panose="020B0502020202020204" pitchFamily="34" charset="0"/>
              </a:rPr>
              <a:t>reduce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dirty="0">
                <a:latin typeface="Century Gothic" panose="020B0502020202020204" pitchFamily="34" charset="0"/>
              </a:rPr>
              <a:t>carbon dioxide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dirty="0">
                <a:latin typeface="Century Gothic" panose="020B0502020202020204" pitchFamily="34" charset="0"/>
              </a:rPr>
              <a:t>plant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dirty="0">
                <a:latin typeface="Century Gothic" panose="020B0502020202020204" pitchFamily="34" charset="0"/>
              </a:rPr>
              <a:t>release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dirty="0">
                <a:latin typeface="Century Gothic" panose="020B0502020202020204" pitchFamily="34" charset="0"/>
              </a:rPr>
              <a:t>environment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dirty="0">
                <a:latin typeface="Century Gothic" panose="020B0502020202020204" pitchFamily="34" charset="0"/>
              </a:rPr>
              <a:t>forest</a:t>
            </a:r>
          </a:p>
        </p:txBody>
      </p:sp>
      <p:sp>
        <p:nvSpPr>
          <p:cNvPr id="2" name="مربع نص 1"/>
          <p:cNvSpPr txBox="1"/>
          <p:nvPr/>
        </p:nvSpPr>
        <p:spPr>
          <a:xfrm>
            <a:off x="321276" y="778475"/>
            <a:ext cx="2117887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b="1" u="sng" dirty="0">
                <a:latin typeface="Century Gothic" panose="020B0502020202020204" pitchFamily="34" charset="0"/>
              </a:rPr>
              <a:t>Read and match</a:t>
            </a:r>
            <a:endParaRPr lang="ar-AE" b="1" u="sng" dirty="0">
              <a:latin typeface="Century Gothic" panose="020B0502020202020204" pitchFamily="34" charset="0"/>
            </a:endParaRPr>
          </a:p>
        </p:txBody>
      </p:sp>
      <p:pic>
        <p:nvPicPr>
          <p:cNvPr id="1026" name="Picture 2" descr="نتيجة بحث الصور عن ‪clipart produce‬‏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9014"/>
          <a:stretch/>
        </p:blipFill>
        <p:spPr bwMode="auto">
          <a:xfrm>
            <a:off x="5045933" y="1147807"/>
            <a:ext cx="1577288" cy="1298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7558" y="1445538"/>
            <a:ext cx="1305956" cy="1383834"/>
          </a:xfrm>
          <a:prstGeom prst="rect">
            <a:avLst/>
          </a:prstGeom>
        </p:spPr>
      </p:pic>
      <p:pic>
        <p:nvPicPr>
          <p:cNvPr id="11" name="صورة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39246" y="2840882"/>
            <a:ext cx="1390662" cy="1363819"/>
          </a:xfrm>
          <a:prstGeom prst="rect">
            <a:avLst/>
          </a:prstGeom>
        </p:spPr>
      </p:pic>
      <p:pic>
        <p:nvPicPr>
          <p:cNvPr id="1034" name="Picture 10" descr="نتيجة بحث الصور عن ‪clipart carbon dioxide‬‏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0439" y="5182448"/>
            <a:ext cx="1428749" cy="1338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صورة ذات صلة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16637" y="6547442"/>
            <a:ext cx="1823524" cy="1570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نتيجة بحث الصور عن ‪clipart release‬‏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739" y="3354807"/>
            <a:ext cx="1387822" cy="125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نتيجة بحث الصور عن ‪clipart environment‬‏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40112" y="4608632"/>
            <a:ext cx="1788930" cy="1663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نتيجة بحث الصور عن ‪clipart forest‬‏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29188" y="6547442"/>
            <a:ext cx="1434142" cy="1791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شكل بيضاوي 13"/>
          <p:cNvSpPr/>
          <p:nvPr/>
        </p:nvSpPr>
        <p:spPr>
          <a:xfrm>
            <a:off x="5857103" y="2347784"/>
            <a:ext cx="543697" cy="59312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21" name="شكل بيضاوي 20"/>
          <p:cNvSpPr/>
          <p:nvPr/>
        </p:nvSpPr>
        <p:spPr>
          <a:xfrm>
            <a:off x="5290880" y="3959172"/>
            <a:ext cx="543697" cy="59312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22" name="شكل بيضاوي 21"/>
          <p:cNvSpPr/>
          <p:nvPr/>
        </p:nvSpPr>
        <p:spPr>
          <a:xfrm>
            <a:off x="5550371" y="6037157"/>
            <a:ext cx="543697" cy="59312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23" name="شكل بيضاوي 22"/>
          <p:cNvSpPr/>
          <p:nvPr/>
        </p:nvSpPr>
        <p:spPr>
          <a:xfrm>
            <a:off x="1694004" y="1471227"/>
            <a:ext cx="543697" cy="59312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24" name="شكل بيضاوي 23"/>
          <p:cNvSpPr/>
          <p:nvPr/>
        </p:nvSpPr>
        <p:spPr>
          <a:xfrm>
            <a:off x="1622840" y="3958284"/>
            <a:ext cx="543697" cy="59312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25" name="شكل بيضاوي 24"/>
          <p:cNvSpPr/>
          <p:nvPr/>
        </p:nvSpPr>
        <p:spPr>
          <a:xfrm>
            <a:off x="3198851" y="7673412"/>
            <a:ext cx="543697" cy="59312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26" name="شكل بيضاوي 25"/>
          <p:cNvSpPr/>
          <p:nvPr/>
        </p:nvSpPr>
        <p:spPr>
          <a:xfrm>
            <a:off x="742964" y="6567451"/>
            <a:ext cx="543697" cy="59312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27" name="شكل بيضاوي 26"/>
          <p:cNvSpPr/>
          <p:nvPr/>
        </p:nvSpPr>
        <p:spPr>
          <a:xfrm>
            <a:off x="5278522" y="7860346"/>
            <a:ext cx="543697" cy="59312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</p:spTree>
    <p:extLst>
      <p:ext uri="{BB962C8B-B14F-4D97-AF65-F5344CB8AC3E}">
        <p14:creationId xmlns:p14="http://schemas.microsoft.com/office/powerpoint/2010/main" xmlns="" val="1803493229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نسق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نسق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نسق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1157</TotalTime>
  <Words>1103</Words>
  <Application>Microsoft Office PowerPoint</Application>
  <PresentationFormat>On-screen Show (4:3)</PresentationFormat>
  <Paragraphs>327</Paragraphs>
  <Slides>37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نسق Office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Lenovo-PC</dc:creator>
  <cp:lastModifiedBy>Student</cp:lastModifiedBy>
  <cp:revision>125</cp:revision>
  <dcterms:created xsi:type="dcterms:W3CDTF">2017-04-04T17:52:14Z</dcterms:created>
  <dcterms:modified xsi:type="dcterms:W3CDTF">2017-05-16T08:18:35Z</dcterms:modified>
</cp:coreProperties>
</file>