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93" r:id="rId3"/>
    <p:sldId id="276" r:id="rId4"/>
    <p:sldId id="284" r:id="rId5"/>
    <p:sldId id="277" r:id="rId6"/>
    <p:sldId id="278" r:id="rId7"/>
    <p:sldId id="288" r:id="rId8"/>
    <p:sldId id="279" r:id="rId9"/>
    <p:sldId id="280" r:id="rId10"/>
    <p:sldId id="281" r:id="rId11"/>
    <p:sldId id="282" r:id="rId12"/>
    <p:sldId id="283" r:id="rId13"/>
    <p:sldId id="285" r:id="rId14"/>
    <p:sldId id="287" r:id="rId15"/>
    <p:sldId id="289" r:id="rId16"/>
    <p:sldId id="290" r:id="rId17"/>
    <p:sldId id="29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2C3D9-CA36-4048-968C-7AEAD09FC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09203-78C6-4D2E-8AB3-BBFB194A0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4EA034-BF20-4D61-AB3E-E382C55F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96EE4-DAED-4274-A475-7539DE29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22300-8D6D-4E3C-B542-CEDFC6449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FA0DF4-7BAC-4D9A-8049-20B6D3CC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CDD9A0-0471-4CA9-AC49-047DC8296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AD44D9-B1E2-44D8-B0A0-1E0CA223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62FF31-0B06-4962-9B4B-5A4FC797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6C5EBF-2922-493C-8A15-03871238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2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0E1241-0871-4B56-A2E3-A4304858C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6D8DD0-4A4F-4569-8968-A84439956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18C622-BDC7-4563-95C8-ABADD6A5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801FA-FC73-4940-AEBC-796AF85B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03F8E8-6D1B-45F1-A5F9-1995975A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4832D-636B-47DD-95A1-E805129F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7260B2-A0D1-49C6-9211-EBFE1E02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E5F35D-E039-47CA-8121-CBD25E46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2A6AD5-CCA6-4481-9844-C1BD8CDD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09C60F-0B50-45F4-ACB1-1D67ABF9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6D38F-26A7-4AED-BC4B-A0ADD9BF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CACE01-5B8E-4B52-89DC-1A1BAD68E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917D91-EDE1-4075-B9F4-87CFF85A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4C4C1F-B192-43AC-8F2C-70978070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BB0957-2E3C-484E-9147-63B60278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1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064FDD-E77B-4839-BA1E-862FB64B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9CB49F-D83A-41C5-996D-ABE195655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19B658-E947-4B61-BBC8-58951EFAE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282834-D3E2-4723-BDBD-A61969B6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1B9C6A-84DE-420E-8473-770D5086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552529-47E2-4EC7-9810-A5A23F9E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3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4F03E-0BFC-484D-B074-4AEEBD68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C80E91-F038-46AB-A725-9C3CC856C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03A5A0-3467-4374-B75A-515E2C9DB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417740-D72E-4F50-AE34-DF53B4D02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1591C3B-D142-49D2-8630-B24B1F5DE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ECCDCA-9232-46BE-A512-D5ADF4A1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D0BFDB-FBCB-49BE-8114-DB21A2A3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694E20-1728-4B61-A95C-0A22DE76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B5067-23E1-4AA1-8A97-61B105CC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A22F42-0800-4256-9E59-8FA9F378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5714E9-A6EC-47D0-85E8-420D6024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FE8F91-1EE7-4B16-80D5-3C24513B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F1CBF0-C98F-408C-89C8-489DEEFC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EBF130-3480-47C6-9420-578B5A2F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DF5CF5-B793-41DC-B436-9B1AB0E9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1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7A699-B13E-4EB1-830F-4BD975BD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6B493-FAD3-4CC6-88B5-25DCFED4B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52EE78-B796-4730-AC4D-AF36595E0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5C7116-D4B9-49E9-9DFC-007DCF76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97208-1C3A-4DA8-9B2A-DA683D15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6D39B-6952-4D0A-B904-DB5A8FAD6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7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2F4D06-EF8A-409E-829C-B9E6993D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DA920E-B163-4A7D-B744-9A3143E39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78C43F-79C2-40CC-B503-156374699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B5EA1B-CE66-453C-955A-9B03B45A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6510E0-ACF0-4FF9-BAD7-8FC1C5F0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02B4B4-EBBA-48A7-9D93-029C9318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CD09E8-C477-4591-BEF0-221939BD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A51932-9A00-4A68-9B14-3F1BC9EA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51A034-37B6-4D95-AAB0-8D3AB7400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9D09-2018-4BA6-BE3B-58A030EB1B47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0DFB27-41B3-459B-B972-3AF7A69C3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1FB52-B0C7-4BAE-B7B8-63518B1F0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C9956F7-D4F8-4236-B08D-A4B834393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</p:spPr>
      </p:pic>
    </p:spTree>
    <p:extLst>
      <p:ext uri="{BB962C8B-B14F-4D97-AF65-F5344CB8AC3E}">
        <p14:creationId xmlns:p14="http://schemas.microsoft.com/office/powerpoint/2010/main" val="339895477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ocument&#10;&#10;Description automatically generated">
            <a:extLst>
              <a:ext uri="{FF2B5EF4-FFF2-40B4-BE49-F238E27FC236}">
                <a16:creationId xmlns:a16="http://schemas.microsoft.com/office/drawing/2014/main" xmlns="" id="{F1E78A10-FF7E-4F3F-A35D-EBA349A7C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59"/>
            <a:ext cx="11237976" cy="5897879"/>
          </a:xfrm>
        </p:spPr>
      </p:pic>
    </p:spTree>
    <p:extLst>
      <p:ext uri="{BB962C8B-B14F-4D97-AF65-F5344CB8AC3E}">
        <p14:creationId xmlns:p14="http://schemas.microsoft.com/office/powerpoint/2010/main" val="37453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text&#10;&#10;Description automatically generated">
            <a:extLst>
              <a:ext uri="{FF2B5EF4-FFF2-40B4-BE49-F238E27FC236}">
                <a16:creationId xmlns:a16="http://schemas.microsoft.com/office/drawing/2014/main" xmlns="" id="{CF64EB98-A01E-4ACE-AF10-4BA3AA829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59"/>
            <a:ext cx="11237976" cy="5897879"/>
          </a:xfrm>
        </p:spPr>
      </p:pic>
    </p:spTree>
    <p:extLst>
      <p:ext uri="{BB962C8B-B14F-4D97-AF65-F5344CB8AC3E}">
        <p14:creationId xmlns:p14="http://schemas.microsoft.com/office/powerpoint/2010/main" val="21300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78AF090B-F905-421D-9ABB-F2013393D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66808"/>
            <a:ext cx="11237976" cy="589787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229A55-C236-4580-B7EF-AE363726FD7E}"/>
              </a:ext>
            </a:extLst>
          </p:cNvPr>
          <p:cNvSpPr txBox="1"/>
          <p:nvPr/>
        </p:nvSpPr>
        <p:spPr>
          <a:xfrm>
            <a:off x="463694" y="1554520"/>
            <a:ext cx="10827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الذكاء الاصطناعي هو قدرة الآلة على محاكاة العقل البشري وطريقة عمله ، أما الذكاء الطبيعي  فهو قدرة الفرد على التمييز بين الأشياء الطبيعية، جمادات ونباتات وحيوانات، وتصنيفها وفهم ملامحها وخصائصها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68D74A-0B9C-4B90-84F9-930FB90B92F5}"/>
              </a:ext>
            </a:extLst>
          </p:cNvPr>
          <p:cNvSpPr txBox="1"/>
          <p:nvPr/>
        </p:nvSpPr>
        <p:spPr>
          <a:xfrm>
            <a:off x="1027044" y="5121970"/>
            <a:ext cx="8885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هو كيفية جعل الكمبيوتر يؤدي عمليات مناظرة لقدرات البشر العقلية.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xmlns="" id="{F523E0ED-58E4-4DDA-84FA-8EBDC267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5" cy="5897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2C661D-8DC2-461F-8A00-2E4F903091DD}"/>
              </a:ext>
            </a:extLst>
          </p:cNvPr>
          <p:cNvSpPr txBox="1"/>
          <p:nvPr/>
        </p:nvSpPr>
        <p:spPr>
          <a:xfrm>
            <a:off x="1199323" y="907773"/>
            <a:ext cx="972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هي سلسلة من الإعلانات المختلفة أو إعلان واحد في واحدة أو أكثر من وسائل الإعلام، يجمعها هدف واحد وتستهدف جمهوراً محدداً وتقوم على امتداد فترة زمنية قد تطول أو تقصر 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6C8203-196F-4FB5-847C-64A02817CA3A}"/>
              </a:ext>
            </a:extLst>
          </p:cNvPr>
          <p:cNvSpPr txBox="1"/>
          <p:nvPr/>
        </p:nvSpPr>
        <p:spPr>
          <a:xfrm>
            <a:off x="1205951" y="2120348"/>
            <a:ext cx="972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مصدر نمّط ، ونمّط الشيء أي جعله على نفس النوع أو الأسلوب 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4ACD2C-6B8D-41AC-940C-214ADADEB030}"/>
              </a:ext>
            </a:extLst>
          </p:cNvPr>
          <p:cNvSpPr txBox="1"/>
          <p:nvPr/>
        </p:nvSpPr>
        <p:spPr>
          <a:xfrm>
            <a:off x="728870" y="3266661"/>
            <a:ext cx="10111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هو استعمال الحاسبات والمكائن والأجهزة الآلية وذلك لتقليل حجم العمل الذي يقوم به الناس وتحقيق سرعة أكبر عند إتمامه 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30C5FE-5CE5-471D-9DD4-AEE1B61B25D7}"/>
              </a:ext>
            </a:extLst>
          </p:cNvPr>
          <p:cNvSpPr txBox="1"/>
          <p:nvPr/>
        </p:nvSpPr>
        <p:spPr>
          <a:xfrm>
            <a:off x="987290" y="4525616"/>
            <a:ext cx="972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هي القدرة على شراء السلع، والخدمات ضمن الأسعار المرتبطة بها 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ADF1D2-11EA-4458-9D7F-C598F9DC3EEA}"/>
              </a:ext>
            </a:extLst>
          </p:cNvPr>
          <p:cNvSpPr txBox="1"/>
          <p:nvPr/>
        </p:nvSpPr>
        <p:spPr>
          <a:xfrm>
            <a:off x="477011" y="5685180"/>
            <a:ext cx="1044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عملية تفحيص وتدقيق وتفكيك للبيانات للحصول على معلومات يمكن على أساسها اتخاذ وتحديد القرارات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8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FB88DEF-12A9-4ACF-9A37-AFF83636A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5" cy="58978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88E7E46-7FCB-4F82-A7F0-5EF9E557B85A}"/>
              </a:ext>
            </a:extLst>
          </p:cNvPr>
          <p:cNvSpPr/>
          <p:nvPr/>
        </p:nvSpPr>
        <p:spPr>
          <a:xfrm>
            <a:off x="9899374" y="4558748"/>
            <a:ext cx="225287" cy="198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89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2FD68729-C23C-4CD7-B865-62E4E23B0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66808"/>
            <a:ext cx="11237975" cy="5897880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F9E97BE-2521-4F80-B7C0-7C6B45EBD8F3}"/>
              </a:ext>
            </a:extLst>
          </p:cNvPr>
          <p:cNvSpPr/>
          <p:nvPr/>
        </p:nvSpPr>
        <p:spPr>
          <a:xfrm>
            <a:off x="10217427" y="1550503"/>
            <a:ext cx="225287" cy="198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DCA38A-8C45-416D-B28A-D863AAE40331}"/>
              </a:ext>
            </a:extLst>
          </p:cNvPr>
          <p:cNvSpPr txBox="1"/>
          <p:nvPr/>
        </p:nvSpPr>
        <p:spPr>
          <a:xfrm>
            <a:off x="954160" y="3975652"/>
            <a:ext cx="948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يجيب عنها الطالب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5C6A371-6A31-4A78-B9C1-451201130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E398FA-ED14-4E28-A9B4-23C33BA24D67}"/>
              </a:ext>
            </a:extLst>
          </p:cNvPr>
          <p:cNvSpPr txBox="1"/>
          <p:nvPr/>
        </p:nvSpPr>
        <p:spPr>
          <a:xfrm>
            <a:off x="821636" y="1497497"/>
            <a:ext cx="972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للتأكد من امتصاص الجسم للدواء ، وإنشاء محتوى تثقيفي وتغذية راجعة آنية وأدوات تحفيزية أخرى حسب حاجة كل مريض 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444AF6-1C4E-467A-A2BB-1D64DEDDB974}"/>
              </a:ext>
            </a:extLst>
          </p:cNvPr>
          <p:cNvSpPr txBox="1"/>
          <p:nvPr/>
        </p:nvSpPr>
        <p:spPr>
          <a:xfrm>
            <a:off x="821639" y="4532246"/>
            <a:ext cx="972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التصنيف وفق الطريقة والأسلوب أو الشكل والمظهر 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66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F78732F-E318-48C7-8AE0-1610B559C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" y="480060"/>
            <a:ext cx="11237975" cy="589788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79EE5C-1EEE-4B07-BAC8-51FB95BCF80A}"/>
              </a:ext>
            </a:extLst>
          </p:cNvPr>
          <p:cNvSpPr txBox="1"/>
          <p:nvPr/>
        </p:nvSpPr>
        <p:spPr>
          <a:xfrm>
            <a:off x="662609" y="1948071"/>
            <a:ext cx="10349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أي أن فهم البيانات من خلال الأسلوب أو الموضع الذي جرت فيه هو محور اهتمام الذكاء الاصطناعي ، </a:t>
            </a:r>
            <a:r>
              <a:rPr lang="ar-AE" sz="2400" b="1" dirty="0">
                <a:solidFill>
                  <a:srgbClr val="002060"/>
                </a:solidFill>
              </a:rPr>
              <a:t>وتبرز أهمية السياق في فهم البيانات أو الكلام من خلال بيان المعاني المختلفة للفظ الواحد في سياقات مختلفة كقولنا شربت من عين الماء أي منبع الماء ، وهذا عين للعدو أي جاسوس له .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FBAD53-4462-475F-9C99-D23F63E31A3E}"/>
              </a:ext>
            </a:extLst>
          </p:cNvPr>
          <p:cNvSpPr txBox="1"/>
          <p:nvPr/>
        </p:nvSpPr>
        <p:spPr>
          <a:xfrm>
            <a:off x="1205951" y="4187686"/>
            <a:ext cx="8839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يمكن استخدام الروبوت في الجراحة لتحسين العمليات الجراحية والوصول إلى نتائج أدق ، لكن ذلك لا يعني الاستغناء عن العنصر البشري الذي يعدُّ تدخله السريع في بعض الحالات ضرورة حتمية لإنقاذ المريض من الموت  .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2717E4-CAA2-45EA-A9DB-9E39804AF7F2}"/>
              </a:ext>
            </a:extLst>
          </p:cNvPr>
          <p:cNvSpPr txBox="1"/>
          <p:nvPr/>
        </p:nvSpPr>
        <p:spPr>
          <a:xfrm>
            <a:off x="503514" y="5773721"/>
            <a:ext cx="1035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لا ؛ لأن الروبوت لا يستطيع أن يحل محل المهندس في الأعمال الميدانية التي تحتاج وجوده وإشرافه 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25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66CF4BF7-A820-49B0-AE12-112208C3E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66808"/>
            <a:ext cx="11237976" cy="589788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68EA66-EF33-4C99-B884-0A910D4C2AD7}"/>
              </a:ext>
            </a:extLst>
          </p:cNvPr>
          <p:cNvSpPr txBox="1"/>
          <p:nvPr/>
        </p:nvSpPr>
        <p:spPr>
          <a:xfrm>
            <a:off x="477012" y="583097"/>
            <a:ext cx="9064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لا ؛ لأن المعلم يتعامل مع أنماط متعددة من البشر والذكاءات تجعله ينوِّع في طرق تدريسه  وأساليبه في توصيل المعلومة ، وهذا ما لا يستطيعه الروبوت 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F8709E-127A-4191-8D2E-716CE1818445}"/>
              </a:ext>
            </a:extLst>
          </p:cNvPr>
          <p:cNvSpPr txBox="1"/>
          <p:nvPr/>
        </p:nvSpPr>
        <p:spPr>
          <a:xfrm>
            <a:off x="477012" y="1372639"/>
            <a:ext cx="8958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يمكن للروبوت أن يحلّ محل العنصر البشري في المحاسبة في معظم الحالات ، والدليل على ذلك استخدام ماكينة </a:t>
            </a:r>
            <a:r>
              <a:rPr lang="ar-AE" sz="2400" b="1">
                <a:solidFill>
                  <a:srgbClr val="FF0000"/>
                </a:solidFill>
              </a:rPr>
              <a:t>الإيداع النقدي </a:t>
            </a:r>
            <a:r>
              <a:rPr lang="ar-AE" sz="2400" b="1" dirty="0">
                <a:solidFill>
                  <a:srgbClr val="FF0000"/>
                </a:solidFill>
              </a:rPr>
              <a:t>، </a:t>
            </a:r>
            <a:r>
              <a:rPr lang="ar-AE" sz="2400" b="1">
                <a:solidFill>
                  <a:srgbClr val="FF0000"/>
                </a:solidFill>
              </a:rPr>
              <a:t>والدفع الإلكتروني ، </a:t>
            </a:r>
            <a:r>
              <a:rPr lang="ar-AE" sz="2400" b="1" dirty="0">
                <a:solidFill>
                  <a:srgbClr val="FF0000"/>
                </a:solidFill>
              </a:rPr>
              <a:t>ولكن هذا لا يعني الاستغناء عن العنصر البشري تماماً 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DBC56C-45D8-49A1-86F9-2C2ABEF93FA3}"/>
              </a:ext>
            </a:extLst>
          </p:cNvPr>
          <p:cNvSpPr txBox="1"/>
          <p:nvPr/>
        </p:nvSpPr>
        <p:spPr>
          <a:xfrm>
            <a:off x="477012" y="3233530"/>
            <a:ext cx="993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( الجراح – المعلم – المهندس المعماري – المحاسب )  ، وهذا يدل على أن المهن الأكثر احتكاكاً بالإنسان تفرض وجود الجانب الإنساني مع الجانب العلمي المعرفي  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الذكاء الاصطناعي">
            <a:hlinkClick r:id="" action="ppaction://media"/>
            <a:extLst>
              <a:ext uri="{FF2B5EF4-FFF2-40B4-BE49-F238E27FC236}">
                <a16:creationId xmlns:a16="http://schemas.microsoft.com/office/drawing/2014/main" xmlns="" id="{09399ABD-41E1-4177-ADD5-D971489630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1" y="480060"/>
            <a:ext cx="11237975" cy="5897880"/>
          </a:xfrm>
        </p:spPr>
      </p:pic>
    </p:spTree>
    <p:extLst>
      <p:ext uri="{BB962C8B-B14F-4D97-AF65-F5344CB8AC3E}">
        <p14:creationId xmlns:p14="http://schemas.microsoft.com/office/powerpoint/2010/main" val="271877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a piece of paper&#10;&#10;Description automatically generated">
            <a:extLst>
              <a:ext uri="{FF2B5EF4-FFF2-40B4-BE49-F238E27FC236}">
                <a16:creationId xmlns:a16="http://schemas.microsoft.com/office/drawing/2014/main" xmlns="" id="{7CD6C8FC-FE39-49B6-9059-FAAB33B67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59"/>
            <a:ext cx="11237976" cy="5897879"/>
          </a:xfrm>
        </p:spPr>
      </p:pic>
    </p:spTree>
    <p:extLst>
      <p:ext uri="{BB962C8B-B14F-4D97-AF65-F5344CB8AC3E}">
        <p14:creationId xmlns:p14="http://schemas.microsoft.com/office/powerpoint/2010/main" val="170287397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3C82454-2FCB-4193-A4F8-CFECF252A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5" cy="5897880"/>
          </a:xfrm>
        </p:spPr>
      </p:pic>
    </p:spTree>
    <p:extLst>
      <p:ext uri="{BB962C8B-B14F-4D97-AF65-F5344CB8AC3E}">
        <p14:creationId xmlns:p14="http://schemas.microsoft.com/office/powerpoint/2010/main" val="18649054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close up of a document&#10;&#10;Description automatically generated">
            <a:extLst>
              <a:ext uri="{FF2B5EF4-FFF2-40B4-BE49-F238E27FC236}">
                <a16:creationId xmlns:a16="http://schemas.microsoft.com/office/drawing/2014/main" xmlns="" id="{6A5A1747-1CBB-409E-A8FB-842D4DD57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59"/>
            <a:ext cx="11237975" cy="5897879"/>
          </a:xfrm>
        </p:spPr>
      </p:pic>
    </p:spTree>
    <p:extLst>
      <p:ext uri="{BB962C8B-B14F-4D97-AF65-F5344CB8AC3E}">
        <p14:creationId xmlns:p14="http://schemas.microsoft.com/office/powerpoint/2010/main" val="19449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ocument&#10;&#10;Description automatically generated">
            <a:extLst>
              <a:ext uri="{FF2B5EF4-FFF2-40B4-BE49-F238E27FC236}">
                <a16:creationId xmlns:a16="http://schemas.microsoft.com/office/drawing/2014/main" xmlns="" id="{23C64348-E666-4CC4-9DA0-7887365AF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</p:spPr>
      </p:pic>
    </p:spTree>
    <p:extLst>
      <p:ext uri="{BB962C8B-B14F-4D97-AF65-F5344CB8AC3E}">
        <p14:creationId xmlns:p14="http://schemas.microsoft.com/office/powerpoint/2010/main" val="294765260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document&#10;&#10;Description automatically generated">
            <a:extLst>
              <a:ext uri="{FF2B5EF4-FFF2-40B4-BE49-F238E27FC236}">
                <a16:creationId xmlns:a16="http://schemas.microsoft.com/office/drawing/2014/main" xmlns="" id="{71779F1E-3B05-43A9-9C13-744731DE0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59"/>
            <a:ext cx="11237976" cy="5897879"/>
          </a:xfrm>
        </p:spPr>
      </p:pic>
    </p:spTree>
    <p:extLst>
      <p:ext uri="{BB962C8B-B14F-4D97-AF65-F5344CB8AC3E}">
        <p14:creationId xmlns:p14="http://schemas.microsoft.com/office/powerpoint/2010/main" val="1642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document with black text&#10;&#10;Description automatically generated">
            <a:extLst>
              <a:ext uri="{FF2B5EF4-FFF2-40B4-BE49-F238E27FC236}">
                <a16:creationId xmlns:a16="http://schemas.microsoft.com/office/drawing/2014/main" xmlns="" id="{303E347F-F873-4669-9043-FF462DAAE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79"/>
          </a:xfrm>
        </p:spPr>
      </p:pic>
    </p:spTree>
    <p:extLst>
      <p:ext uri="{BB962C8B-B14F-4D97-AF65-F5344CB8AC3E}">
        <p14:creationId xmlns:p14="http://schemas.microsoft.com/office/powerpoint/2010/main" val="249297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ocument&#10;&#10;Description automatically generated">
            <a:extLst>
              <a:ext uri="{FF2B5EF4-FFF2-40B4-BE49-F238E27FC236}">
                <a16:creationId xmlns:a16="http://schemas.microsoft.com/office/drawing/2014/main" xmlns="" id="{6902B125-EE5C-4BCF-BDF2-8A74FAA75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</p:spPr>
      </p:pic>
    </p:spTree>
    <p:extLst>
      <p:ext uri="{BB962C8B-B14F-4D97-AF65-F5344CB8AC3E}">
        <p14:creationId xmlns:p14="http://schemas.microsoft.com/office/powerpoint/2010/main" val="2546446325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358</Words>
  <Application>Microsoft Office PowerPoint</Application>
  <PresentationFormat>Custom</PresentationFormat>
  <Paragraphs>16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مدني مدني</dc:creator>
  <cp:lastModifiedBy>acer</cp:lastModifiedBy>
  <cp:revision>282</cp:revision>
  <dcterms:created xsi:type="dcterms:W3CDTF">2018-10-20T11:44:41Z</dcterms:created>
  <dcterms:modified xsi:type="dcterms:W3CDTF">2019-05-05T15:03:55Z</dcterms:modified>
</cp:coreProperties>
</file>