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4" r:id="rId4"/>
    <p:sldId id="277" r:id="rId5"/>
    <p:sldId id="278" r:id="rId6"/>
    <p:sldId id="288" r:id="rId7"/>
    <p:sldId id="279" r:id="rId8"/>
    <p:sldId id="280" r:id="rId9"/>
    <p:sldId id="281" r:id="rId10"/>
    <p:sldId id="282" r:id="rId11"/>
    <p:sldId id="283" r:id="rId12"/>
    <p:sldId id="285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300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94" autoAdjust="0"/>
    <p:restoredTop sz="94660"/>
  </p:normalViewPr>
  <p:slideViewPr>
    <p:cSldViewPr snapToGrid="0">
      <p:cViewPr>
        <p:scale>
          <a:sx n="77" d="100"/>
          <a:sy n="77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businesscard&#10;&#10;Description automatically generated">
            <a:extLst>
              <a:ext uri="{FF2B5EF4-FFF2-40B4-BE49-F238E27FC236}">
                <a16:creationId xmlns:a16="http://schemas.microsoft.com/office/drawing/2014/main" xmlns="" id="{EF2FF209-2B64-4317-83DA-38F919A1E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339895477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CD384FE3-A88F-44C7-8643-492D59054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2130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DCD238E-A499-49F2-BEB3-0F538B82A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35397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B04DB3D-272D-4695-B88D-3EBFE3CB9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884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E66B2C5-ED95-41DA-BF7B-78B955EA5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97938929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5DAE0C72-DEB8-4445-AD0A-EF5E1B66D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32000703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AF0A334-BD59-427B-9122-9B3BCC101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86C9DA-7E61-4ACD-94FF-FB1508D0729D}"/>
              </a:ext>
            </a:extLst>
          </p:cNvPr>
          <p:cNvSpPr txBox="1"/>
          <p:nvPr/>
        </p:nvSpPr>
        <p:spPr>
          <a:xfrm>
            <a:off x="2129116" y="2183147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الضعفاء هم أكثر من يعاني من ويلات الحروب وكوارثها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A571685-A97C-4E85-8BB8-35F4BB10ADD6}"/>
              </a:ext>
            </a:extLst>
          </p:cNvPr>
          <p:cNvSpPr txBox="1"/>
          <p:nvPr/>
        </p:nvSpPr>
        <p:spPr>
          <a:xfrm>
            <a:off x="2079370" y="3975042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منطقة ( إيبرو الدلتا ) في إسبانيا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50B5DD-3B28-4B9C-852D-E17CD0AF5C83}"/>
              </a:ext>
            </a:extLst>
          </p:cNvPr>
          <p:cNvSpPr txBox="1"/>
          <p:nvPr/>
        </p:nvSpPr>
        <p:spPr>
          <a:xfrm>
            <a:off x="755374" y="5379778"/>
            <a:ext cx="953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رقة إحساسه وشعوره بمدى ضعفها وعدم استطاعتها الدفاع عن نفسها أمام آلة حرب مدمرة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66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EB7B4E3-083D-4D67-B29A-E6AEF3C68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5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D2EF7B-8968-4BD1-B93D-D68C30D55B79}"/>
              </a:ext>
            </a:extLst>
          </p:cNvPr>
          <p:cNvSpPr txBox="1"/>
          <p:nvPr/>
        </p:nvSpPr>
        <p:spPr>
          <a:xfrm>
            <a:off x="861392" y="1576403"/>
            <a:ext cx="9758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أدت خطورة الزمان - ( الحرب الأهلية الإسبانية ) والمكان ( جسر ستعبر منه قوات العدو وقد يكون نقطة المواجهة ( – إلى وصول الأحداث إلى ذروتها مما ساهم في بناء الحبكة ، لا لن يكون لزمان أو مكان آخر نفس التوترالذي أحدثه الزمان والمكان المحددان في النص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F2AA244-BE02-46B0-A7AA-D492092D45F7}"/>
              </a:ext>
            </a:extLst>
          </p:cNvPr>
          <p:cNvSpPr txBox="1"/>
          <p:nvPr/>
        </p:nvSpPr>
        <p:spPr>
          <a:xfrm>
            <a:off x="1351723" y="3935286"/>
            <a:ext cx="9281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نعم ، فخطورة الزمان والمكان كانتا تحدياً عظيماً لرجل كبير في السن لا بد أن ينجو بنفسه ، ويبتعد عن مناطق الخطر 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25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E45B650-2EDC-4EBB-AFF1-04AA170FB3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46B966F-9FDA-4994-9359-5AFB3B923B9A}"/>
              </a:ext>
            </a:extLst>
          </p:cNvPr>
          <p:cNvSpPr txBox="1"/>
          <p:nvPr/>
        </p:nvSpPr>
        <p:spPr>
          <a:xfrm>
            <a:off x="2516693" y="2252263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الحرب واشتباك الطرفين المتصارعين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8C8655C-9D57-4E7F-A0CF-99BD71A000AE}"/>
              </a:ext>
            </a:extLst>
          </p:cNvPr>
          <p:cNvSpPr txBox="1"/>
          <p:nvPr/>
        </p:nvSpPr>
        <p:spPr>
          <a:xfrm>
            <a:off x="1575581" y="2675519"/>
            <a:ext cx="3071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مجابهة ومقاومة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DA5C87-1C7B-4946-B156-5B27C3D86BC2}"/>
              </a:ext>
            </a:extLst>
          </p:cNvPr>
          <p:cNvSpPr txBox="1"/>
          <p:nvPr/>
        </p:nvSpPr>
        <p:spPr>
          <a:xfrm>
            <a:off x="1362270" y="3941608"/>
            <a:ext cx="9257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نعم حيث أن : مواجهة العدو تعني مصارعته </a:t>
            </a:r>
            <a:r>
              <a:rPr lang="ar-AE" sz="2400" b="1">
                <a:solidFill>
                  <a:srgbClr val="FF0000"/>
                </a:solidFill>
              </a:rPr>
              <a:t>بالقول أو بالفعل </a:t>
            </a:r>
            <a:r>
              <a:rPr lang="ar-AE" sz="2400" b="1" dirty="0">
                <a:solidFill>
                  <a:srgbClr val="FF0000"/>
                </a:solidFill>
              </a:rPr>
              <a:t>، ومواجهة المتاعب : التصدي لها ، والمواجهة </a:t>
            </a:r>
            <a:r>
              <a:rPr lang="ar-AE" sz="2400" b="1">
                <a:solidFill>
                  <a:srgbClr val="FF0000"/>
                </a:solidFill>
              </a:rPr>
              <a:t>بالحقيقة تعني </a:t>
            </a:r>
            <a:r>
              <a:rPr lang="ar-AE" sz="2400" b="1" dirty="0">
                <a:solidFill>
                  <a:srgbClr val="FF0000"/>
                </a:solidFill>
              </a:rPr>
              <a:t>المصارحة بها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40C85D9-DFC5-46A9-BAE4-1F2C7FBE2190}"/>
              </a:ext>
            </a:extLst>
          </p:cNvPr>
          <p:cNvSpPr txBox="1"/>
          <p:nvPr/>
        </p:nvSpPr>
        <p:spPr>
          <a:xfrm>
            <a:off x="2351851" y="5191287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جعل القاضي المتهم في مواجهة مع الشهود للوصول إلى الحقيقة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6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3EDFDB3-1A34-4C1B-87C8-F8C236CCF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1CF1389-81A9-44AD-8341-D3050A6F91E3}"/>
              </a:ext>
            </a:extLst>
          </p:cNvPr>
          <p:cNvSpPr txBox="1"/>
          <p:nvPr/>
        </p:nvSpPr>
        <p:spPr>
          <a:xfrm>
            <a:off x="1073427" y="4637654"/>
            <a:ext cx="965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يعبرون الجسر – تترنح – يساعدونها – تطحن الطريق – لا تلوي – تريد أن تخرج – يغوصون 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EABA4A-2E45-4D25-A5D3-A884B023E259}"/>
              </a:ext>
            </a:extLst>
          </p:cNvPr>
          <p:cNvSpPr txBox="1"/>
          <p:nvPr/>
        </p:nvSpPr>
        <p:spPr>
          <a:xfrm>
            <a:off x="2556449" y="5366520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خبر جملة فعلية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583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F47EE4B-0706-41F5-B180-34B99D47C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45B8A0C-AFDA-454F-8768-1B2B353EC8E1}"/>
              </a:ext>
            </a:extLst>
          </p:cNvPr>
          <p:cNvSpPr txBox="1"/>
          <p:nvPr/>
        </p:nvSpPr>
        <p:spPr>
          <a:xfrm>
            <a:off x="2185388" y="2212505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جلس هناك.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5EF00B-046D-45C1-B5ED-C2B8B8F18BC8}"/>
              </a:ext>
            </a:extLst>
          </p:cNvPr>
          <p:cNvSpPr txBox="1"/>
          <p:nvPr/>
        </p:nvSpPr>
        <p:spPr>
          <a:xfrm>
            <a:off x="2185388" y="3603984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خبر جملة فعلية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7970D2D-3352-4C1A-9140-79877967EEDC}"/>
              </a:ext>
            </a:extLst>
          </p:cNvPr>
          <p:cNvSpPr txBox="1"/>
          <p:nvPr/>
        </p:nvSpPr>
        <p:spPr>
          <a:xfrm>
            <a:off x="940904" y="4988836"/>
            <a:ext cx="9314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المجموعة الأولى دل الخبر فيها على التجدد والاستمراروالحركة  ، أما جملة ( لكن ) فخبرها يدل على الثبات والاستقرار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36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862435F-B25A-4974-B203-E3A876B44D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794131"/>
          </a:xfrm>
        </p:spPr>
      </p:pic>
    </p:spTree>
    <p:extLst>
      <p:ext uri="{BB962C8B-B14F-4D97-AF65-F5344CB8AC3E}">
        <p14:creationId xmlns:p14="http://schemas.microsoft.com/office/powerpoint/2010/main" val="1702873970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4B793B12-D29B-4424-B837-59BF28D93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6"/>
            <a:ext cx="11237975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42E5659-4BBB-474B-A455-BFF0FF4D20FB}"/>
              </a:ext>
            </a:extLst>
          </p:cNvPr>
          <p:cNvSpPr txBox="1"/>
          <p:nvPr/>
        </p:nvSpPr>
        <p:spPr>
          <a:xfrm>
            <a:off x="2437179" y="2318523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القطة تستطيع أن تعتني بنفسها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6FA85B-6045-4352-BC61-0F83FDEC9AD0}"/>
              </a:ext>
            </a:extLst>
          </p:cNvPr>
          <p:cNvSpPr txBox="1"/>
          <p:nvPr/>
        </p:nvSpPr>
        <p:spPr>
          <a:xfrm>
            <a:off x="1195754" y="4701264"/>
            <a:ext cx="9317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الحروب لا تجلب إلا الخراب والدمار على الأفراد ؛ حيث أنها تؤدي إلى تشريد الأفراد ، وفرارهم من أوطانهم خوفاً من الموت 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292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D3C57A3-8924-47C9-8E3E-431F6A9D8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6" cy="58978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D079A1-AD16-4E6C-B360-299589BC9479}"/>
              </a:ext>
            </a:extLst>
          </p:cNvPr>
          <p:cNvSpPr txBox="1"/>
          <p:nvPr/>
        </p:nvSpPr>
        <p:spPr>
          <a:xfrm>
            <a:off x="2705890" y="1859589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خبر جملة فعلية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7147CF2-1484-4D43-A056-0E2D39EC8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4DA681-1D8F-4842-B411-7183D10AD676}"/>
              </a:ext>
            </a:extLst>
          </p:cNvPr>
          <p:cNvSpPr txBox="1"/>
          <p:nvPr/>
        </p:nvSpPr>
        <p:spPr>
          <a:xfrm>
            <a:off x="1383120" y="1872841"/>
            <a:ext cx="942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لقد تجلت الطبيعة الإنسانية في هذا الرجل فجعلته يخاف على حيواناته من مصير مجهول على عكس بعض البشر الذين تتملكهم الغريزة الحيوانية فيقتل بعضهم بعضاً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F37FD32-8DCC-4D37-BB24-3D73BC7C6F42}"/>
              </a:ext>
            </a:extLst>
          </p:cNvPr>
          <p:cNvSpPr txBox="1"/>
          <p:nvPr/>
        </p:nvSpPr>
        <p:spPr>
          <a:xfrm>
            <a:off x="2677757" y="4884144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متروك للطالب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68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9FDABF3-AD57-482C-91A8-C0D177B010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AA7463-7B5D-45E0-9471-EE2775033AF0}"/>
              </a:ext>
            </a:extLst>
          </p:cNvPr>
          <p:cNvSpPr txBox="1"/>
          <p:nvPr/>
        </p:nvSpPr>
        <p:spPr>
          <a:xfrm>
            <a:off x="2297929" y="3758728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متروك للطالب.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2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0F75B131-BC27-447F-AFBA-B7C813D7F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EBAE9CCE-2402-4A35-8DD6-9C470E23C0A4}"/>
              </a:ext>
            </a:extLst>
          </p:cNvPr>
          <p:cNvSpPr txBox="1"/>
          <p:nvPr/>
        </p:nvSpPr>
        <p:spPr>
          <a:xfrm>
            <a:off x="1444488" y="5066724"/>
            <a:ext cx="797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AE" sz="2400" b="1" dirty="0">
                <a:solidFill>
                  <a:srgbClr val="FF0000"/>
                </a:solidFill>
              </a:rPr>
              <a:t>مررنا بطريق متربة 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677F593E-0F5D-4B59-B33E-5907D97B568E}"/>
              </a:ext>
            </a:extLst>
          </p:cNvPr>
          <p:cNvSpPr txBox="1"/>
          <p:nvPr/>
        </p:nvSpPr>
        <p:spPr>
          <a:xfrm>
            <a:off x="1669774" y="5470915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AE" sz="2400" b="1" dirty="0">
                <a:solidFill>
                  <a:srgbClr val="FF0000"/>
                </a:solidFill>
              </a:rPr>
              <a:t>مضى السائق في طريقه دون أن يلوي على شيء.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0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E6D0888C-DF45-443C-B926-3A6F902FB5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9449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1C1F350-DAE8-450C-875A-94396DC1E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9237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947652607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0C0B644C-3B69-4386-B605-3112F80A9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6425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2ED4A13-DE02-4C3D-866B-519DA1109C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249297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AC42EC5-931C-48A1-98AF-6D7EEF2BF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2546446325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614456F-1E49-4DEE-8731-9EDA67909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374536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277</Words>
  <Application>Microsoft Office PowerPoint</Application>
  <PresentationFormat>Custom</PresentationFormat>
  <Paragraphs>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acer</cp:lastModifiedBy>
  <cp:revision>274</cp:revision>
  <dcterms:created xsi:type="dcterms:W3CDTF">2018-10-20T11:44:41Z</dcterms:created>
  <dcterms:modified xsi:type="dcterms:W3CDTF">2019-05-05T15:00:36Z</dcterms:modified>
</cp:coreProperties>
</file>