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6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52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0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8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6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72D485-2365-4366-B120-B91A3441FE7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AEC871-CD72-447D-A441-6CB15EE7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5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4" y="775252"/>
            <a:ext cx="10505661" cy="5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39163"/>
          </a:xfrm>
          <a:prstGeom prst="rect">
            <a:avLst/>
          </a:prstGeom>
        </p:spPr>
      </p:pic>
      <p:pic>
        <p:nvPicPr>
          <p:cNvPr id="4" name="Picture 3" descr="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9163"/>
            <a:ext cx="12192000" cy="451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9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8796114" y="1465251"/>
            <a:ext cx="284084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 الجهل وقلة العلم</a:t>
            </a:r>
          </a:p>
        </p:txBody>
      </p:sp>
      <p:sp>
        <p:nvSpPr>
          <p:cNvPr id="6" name="مربع نص 2"/>
          <p:cNvSpPr txBox="1"/>
          <p:nvPr/>
        </p:nvSpPr>
        <p:spPr>
          <a:xfrm>
            <a:off x="10864243" y="4127961"/>
            <a:ext cx="77271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لا</a:t>
            </a:r>
          </a:p>
        </p:txBody>
      </p:sp>
      <p:sp>
        <p:nvSpPr>
          <p:cNvPr id="7" name="مربع نص 2"/>
          <p:cNvSpPr txBox="1"/>
          <p:nvPr/>
        </p:nvSpPr>
        <p:spPr>
          <a:xfrm>
            <a:off x="0" y="5416910"/>
            <a:ext cx="1163695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اختلاف الانتماءات واقع حتمي وسنة كونية ويجب التقريب بين الشعوب بالحوار والاقناع لا بالقوة والصراع</a:t>
            </a:r>
          </a:p>
        </p:txBody>
      </p:sp>
    </p:spTree>
    <p:extLst>
      <p:ext uri="{BB962C8B-B14F-4D97-AF65-F5344CB8AC3E}">
        <p14:creationId xmlns:p14="http://schemas.microsoft.com/office/powerpoint/2010/main" val="21690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309716" y="5918252"/>
            <a:ext cx="1142243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أمن واستقرار المجتمع. /// نشر قيم الخير في المجتمع</a:t>
            </a:r>
          </a:p>
        </p:txBody>
      </p:sp>
    </p:spTree>
    <p:extLst>
      <p:ext uri="{BB962C8B-B14F-4D97-AF65-F5344CB8AC3E}">
        <p14:creationId xmlns:p14="http://schemas.microsoft.com/office/powerpoint/2010/main" val="36756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0" y="5711363"/>
            <a:ext cx="1188406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800" b="1" dirty="0">
                <a:solidFill>
                  <a:srgbClr val="FF0000"/>
                </a:solidFill>
                <a:cs typeface="PT Bold Dusky" panose="02010400000000000000" pitchFamily="2" charset="-78"/>
              </a:rPr>
              <a:t>لا مكان للتسامح في حال تعرضت </a:t>
            </a:r>
            <a:r>
              <a:rPr lang="ar-AE" sz="2800" b="1" dirty="0" err="1">
                <a:solidFill>
                  <a:srgbClr val="FF0000"/>
                </a:solidFill>
                <a:cs typeface="PT Bold Dusky" panose="02010400000000000000" pitchFamily="2" charset="-78"/>
              </a:rPr>
              <a:t>ثوابتهم</a:t>
            </a:r>
            <a:r>
              <a:rPr lang="ar-AE" sz="2800" b="1" dirty="0">
                <a:solidFill>
                  <a:srgbClr val="FF0000"/>
                </a:solidFill>
                <a:cs typeface="PT Bold Dusky" panose="02010400000000000000" pitchFamily="2" charset="-78"/>
              </a:rPr>
              <a:t> ومقدساتهم الى انتهاكات من قبل الآخرين</a:t>
            </a:r>
          </a:p>
        </p:txBody>
      </p:sp>
    </p:spTree>
    <p:extLst>
      <p:ext uri="{BB962C8B-B14F-4D97-AF65-F5344CB8AC3E}">
        <p14:creationId xmlns:p14="http://schemas.microsoft.com/office/powerpoint/2010/main" val="22517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2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1" y="1952287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800" b="1" dirty="0">
                <a:solidFill>
                  <a:srgbClr val="FF0000"/>
                </a:solidFill>
                <a:cs typeface="PT Bold Dusky" panose="02010400000000000000" pitchFamily="2" charset="-78"/>
              </a:rPr>
              <a:t>أعطاهم أمانا على أنفسهم ولكنائسهم وصلبانهم. فلا تهدم الكنائس ولا ينتقص منها.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0" y="5749929"/>
            <a:ext cx="12192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لأن الإسلام لم يقم على اضطهاد الآخرين أو تحويلهم بالكره عن عقائدهم بل ضمن لهم حرية العبادة واحترم خصوصيتهم الدينية</a:t>
            </a:r>
          </a:p>
        </p:txBody>
      </p:sp>
    </p:spTree>
    <p:extLst>
      <p:ext uri="{BB962C8B-B14F-4D97-AF65-F5344CB8AC3E}">
        <p14:creationId xmlns:p14="http://schemas.microsoft.com/office/powerpoint/2010/main" val="34617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5973417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0" y="3888137"/>
            <a:ext cx="12192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نزلت في الأنصار، فكانت المرأة التي لا يعيش لها ولد تجعل على نفسها إن عاش لها ولد أن تهوده، فلما أجليت بنو النضير كان فيهم كثير من أبناء الأنصار فقالوا: لا ندع أبناءنا فأنزل الله تعالى: لا إكراه في الدين قد تبين الرشد من الغي</a:t>
            </a:r>
          </a:p>
        </p:txBody>
      </p:sp>
    </p:spTree>
    <p:extLst>
      <p:ext uri="{BB962C8B-B14F-4D97-AF65-F5344CB8AC3E}">
        <p14:creationId xmlns:p14="http://schemas.microsoft.com/office/powerpoint/2010/main" val="311622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" y="725558"/>
            <a:ext cx="10485783" cy="535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مربع نص 2"/>
          <p:cNvSpPr txBox="1"/>
          <p:nvPr/>
        </p:nvSpPr>
        <p:spPr>
          <a:xfrm>
            <a:off x="4079660" y="2187621"/>
            <a:ext cx="83227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يجوز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3903730" y="3354421"/>
            <a:ext cx="118413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algn="ctr" rtl="1">
              <a:defRPr sz="32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dirty="0"/>
              <a:t>يجوز</a:t>
            </a:r>
          </a:p>
        </p:txBody>
      </p:sp>
      <p:sp>
        <p:nvSpPr>
          <p:cNvPr id="6" name="مربع نص 2"/>
          <p:cNvSpPr txBox="1"/>
          <p:nvPr/>
        </p:nvSpPr>
        <p:spPr>
          <a:xfrm>
            <a:off x="3947171" y="4960017"/>
            <a:ext cx="109725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algn="ctr" rtl="1">
              <a:defRPr sz="32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dirty="0"/>
              <a:t>يجوز</a:t>
            </a:r>
          </a:p>
        </p:txBody>
      </p:sp>
      <p:sp>
        <p:nvSpPr>
          <p:cNvPr id="7" name="مربع نص 2"/>
          <p:cNvSpPr txBox="1"/>
          <p:nvPr/>
        </p:nvSpPr>
        <p:spPr>
          <a:xfrm>
            <a:off x="3806974" y="6161121"/>
            <a:ext cx="137764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algn="ctr" rtl="1">
              <a:defRPr sz="32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dirty="0"/>
              <a:t>يجوز</a:t>
            </a:r>
          </a:p>
        </p:txBody>
      </p:sp>
    </p:spTree>
    <p:extLst>
      <p:ext uri="{BB962C8B-B14F-4D97-AF65-F5344CB8AC3E}">
        <p14:creationId xmlns:p14="http://schemas.microsoft.com/office/powerpoint/2010/main" val="42348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8115399" y="2514750"/>
            <a:ext cx="291938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أمر طبيعي بسبب تفاوت الأفهام والاغراض والطاقات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8174486" y="3643790"/>
            <a:ext cx="285138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ظاهرة إيجابية وضرورية</a:t>
            </a:r>
          </a:p>
        </p:txBody>
      </p:sp>
      <p:sp>
        <p:nvSpPr>
          <p:cNvPr id="6" name="مربع نص 2"/>
          <p:cNvSpPr txBox="1"/>
          <p:nvPr/>
        </p:nvSpPr>
        <p:spPr>
          <a:xfrm>
            <a:off x="8341676" y="4243487"/>
            <a:ext cx="273985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ظاهرة سلبية وهو مذموم </a:t>
            </a:r>
          </a:p>
        </p:txBody>
      </p:sp>
      <p:sp>
        <p:nvSpPr>
          <p:cNvPr id="7" name="مربع نص 2"/>
          <p:cNvSpPr txBox="1"/>
          <p:nvPr/>
        </p:nvSpPr>
        <p:spPr>
          <a:xfrm>
            <a:off x="8335010" y="5506925"/>
            <a:ext cx="2699778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الهوى والتعصب.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اختلاف الموازين والمعايير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الحرص على المصالح الخاصة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التقليد الأعمى</a:t>
            </a:r>
          </a:p>
        </p:txBody>
      </p:sp>
      <p:sp>
        <p:nvSpPr>
          <p:cNvPr id="8" name="مربع نص 2"/>
          <p:cNvSpPr txBox="1"/>
          <p:nvPr/>
        </p:nvSpPr>
        <p:spPr>
          <a:xfrm>
            <a:off x="4374026" y="2699417"/>
            <a:ext cx="293704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اللين والتساهل </a:t>
            </a:r>
          </a:p>
        </p:txBody>
      </p:sp>
      <p:sp>
        <p:nvSpPr>
          <p:cNvPr id="9" name="مربع نص 2"/>
          <p:cNvSpPr txBox="1"/>
          <p:nvPr/>
        </p:nvSpPr>
        <p:spPr>
          <a:xfrm>
            <a:off x="4374026" y="3844783"/>
            <a:ext cx="2857179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يؤدي إلى التعاون والتألف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 تجعل الفرد يعيش بأمان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 وتبادل الخبرات والتجارب</a:t>
            </a:r>
          </a:p>
          <a:p>
            <a:pPr algn="r" rtl="1"/>
            <a:r>
              <a:rPr lang="ar-AE" sz="2000" b="1">
                <a:solidFill>
                  <a:srgbClr val="FF0000"/>
                </a:solidFill>
                <a:cs typeface="PT Bold Dusky" panose="02010400000000000000" pitchFamily="2" charset="-78"/>
              </a:rPr>
              <a:t>انتشار الاسلام</a:t>
            </a:r>
            <a:endParaRPr lang="ar-AE" sz="2000" b="1" dirty="0">
              <a:solidFill>
                <a:srgbClr val="FF0000"/>
              </a:solidFill>
              <a:cs typeface="PT Bold Dusky" panose="02010400000000000000" pitchFamily="2" charset="-78"/>
            </a:endParaRPr>
          </a:p>
        </p:txBody>
      </p:sp>
      <p:sp>
        <p:nvSpPr>
          <p:cNvPr id="10" name="مربع نص 2"/>
          <p:cNvSpPr txBox="1"/>
          <p:nvPr/>
        </p:nvSpPr>
        <p:spPr>
          <a:xfrm>
            <a:off x="4281575" y="5808809"/>
            <a:ext cx="302949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عدم التفريط في شيء من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أصول الدين أو فروعه 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أو الوطن أو العرض</a:t>
            </a:r>
          </a:p>
        </p:txBody>
      </p:sp>
      <p:sp>
        <p:nvSpPr>
          <p:cNvPr id="11" name="مربع نص 2"/>
          <p:cNvSpPr txBox="1"/>
          <p:nvPr/>
        </p:nvSpPr>
        <p:spPr>
          <a:xfrm>
            <a:off x="631939" y="3227824"/>
            <a:ext cx="293775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تأصيل حرية الاختيار 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تأصيل مبدأ الحوار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احترام الخصوصية الدينية</a:t>
            </a:r>
          </a:p>
        </p:txBody>
      </p:sp>
      <p:sp>
        <p:nvSpPr>
          <p:cNvPr id="12" name="مربع نص 2"/>
          <p:cNvSpPr txBox="1"/>
          <p:nvPr/>
        </p:nvSpPr>
        <p:spPr>
          <a:xfrm>
            <a:off x="631938" y="4925677"/>
            <a:ext cx="2937757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حسن الجوار وتقبل الهدايا 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والمواساة عند المصيبة 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وعيادة المريض وتهنئتهم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 بما تشرع به التهنئة</a:t>
            </a:r>
          </a:p>
        </p:txBody>
      </p:sp>
    </p:spTree>
    <p:extLst>
      <p:ext uri="{BB962C8B-B14F-4D97-AF65-F5344CB8AC3E}">
        <p14:creationId xmlns:p14="http://schemas.microsoft.com/office/powerpoint/2010/main" val="219014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7" name="مربع نص 2"/>
          <p:cNvSpPr txBox="1"/>
          <p:nvPr/>
        </p:nvSpPr>
        <p:spPr>
          <a:xfrm>
            <a:off x="14748" y="4770450"/>
            <a:ext cx="1147749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Font typeface="+mj-lt"/>
              <a:buAutoNum type="arabicPeriod"/>
            </a:pPr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يؤدي إلى التعاون والتآلف ونبذ العنف والصدام. )تحقيق الأمن والازدهار(</a:t>
            </a:r>
          </a:p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2 . احترام حرية التدين والمعتقد. فيعيش الفرد بأمان وطمأنينة</a:t>
            </a:r>
          </a:p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3 . انتشار الإسلام في الأرض. )تقديم صورة مشرقة للإسلام(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" y="1623304"/>
            <a:ext cx="11477494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الهوى والتعصب: والجهل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اختلاف الموازين والمعايير في الحكم على الأمور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الحرص على المصالح الخاصة على حساب مصالح الآخرين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التقليد الأعمى</a:t>
            </a:r>
          </a:p>
        </p:txBody>
      </p:sp>
    </p:spTree>
    <p:extLst>
      <p:ext uri="{BB962C8B-B14F-4D97-AF65-F5344CB8AC3E}">
        <p14:creationId xmlns:p14="http://schemas.microsoft.com/office/powerpoint/2010/main" val="4839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4132487" y="1359013"/>
            <a:ext cx="318067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الوفاء بالعهد معهم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4905937" y="2577254"/>
            <a:ext cx="237116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زيارة مرضاهم</a:t>
            </a:r>
          </a:p>
        </p:txBody>
      </p:sp>
      <p:sp>
        <p:nvSpPr>
          <p:cNvPr id="6" name="مربع نص 2"/>
          <p:cNvSpPr txBox="1"/>
          <p:nvPr/>
        </p:nvSpPr>
        <p:spPr>
          <a:xfrm>
            <a:off x="4030697" y="4433812"/>
            <a:ext cx="324640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العدل وعدم ظلمهم</a:t>
            </a:r>
          </a:p>
        </p:txBody>
      </p:sp>
      <p:sp>
        <p:nvSpPr>
          <p:cNvPr id="7" name="مربع نص 2"/>
          <p:cNvSpPr txBox="1"/>
          <p:nvPr/>
        </p:nvSpPr>
        <p:spPr>
          <a:xfrm>
            <a:off x="1463487" y="5794083"/>
            <a:ext cx="584967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قبول هداياهم </a:t>
            </a:r>
            <a:r>
              <a:rPr lang="ar-AE" sz="3200" b="1" dirty="0" err="1">
                <a:solidFill>
                  <a:srgbClr val="FF0000"/>
                </a:solidFill>
                <a:cs typeface="PT Bold Dusky" panose="02010400000000000000" pitchFamily="2" charset="-78"/>
              </a:rPr>
              <a:t>وأجابة</a:t>
            </a:r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 دعوتهم للطعام</a:t>
            </a:r>
          </a:p>
        </p:txBody>
      </p:sp>
    </p:spTree>
    <p:extLst>
      <p:ext uri="{BB962C8B-B14F-4D97-AF65-F5344CB8AC3E}">
        <p14:creationId xmlns:p14="http://schemas.microsoft.com/office/powerpoint/2010/main" val="16011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0" y="0"/>
            <a:ext cx="279595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4800" b="1" dirty="0">
                <a:solidFill>
                  <a:srgbClr val="FF0000"/>
                </a:solidFill>
                <a:cs typeface="PT Bold Dusky" panose="02010400000000000000" pitchFamily="2" charset="-78"/>
              </a:rPr>
              <a:t>نشاط فردي</a:t>
            </a:r>
          </a:p>
        </p:txBody>
      </p:sp>
    </p:spTree>
    <p:extLst>
      <p:ext uri="{BB962C8B-B14F-4D97-AF65-F5344CB8AC3E}">
        <p14:creationId xmlns:p14="http://schemas.microsoft.com/office/powerpoint/2010/main" val="16008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4561202" y="1683417"/>
            <a:ext cx="121539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الفناء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30481" y="4660297"/>
            <a:ext cx="1007364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800" b="1" dirty="0">
                <a:solidFill>
                  <a:srgbClr val="FF0000"/>
                </a:solidFill>
                <a:cs typeface="PT Bold Dusky" panose="02010400000000000000" pitchFamily="2" charset="-78"/>
              </a:rPr>
              <a:t>أن انسجام الكون وانضباطه رغم اختلاف وتنوع مظاهره ومكوناته لدليل على عظمة الخالق ودليل آخر على قدرة الانسان على التعايش مع أخيه الانسان رغم الاختلاف في التصور والمعتقد ضمن ضوابط معينة.</a:t>
            </a:r>
          </a:p>
        </p:txBody>
      </p:sp>
    </p:spTree>
    <p:extLst>
      <p:ext uri="{BB962C8B-B14F-4D97-AF65-F5344CB8AC3E}">
        <p14:creationId xmlns:p14="http://schemas.microsoft.com/office/powerpoint/2010/main" val="2938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16" y="0"/>
            <a:ext cx="6927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8166100" y="2485741"/>
            <a:ext cx="311335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فناء البشر وزوالهم </a:t>
            </a:r>
          </a:p>
        </p:txBody>
      </p:sp>
      <p:sp>
        <p:nvSpPr>
          <p:cNvPr id="6" name="مربع نص 2"/>
          <p:cNvSpPr txBox="1"/>
          <p:nvPr/>
        </p:nvSpPr>
        <p:spPr>
          <a:xfrm>
            <a:off x="8166100" y="4784757"/>
            <a:ext cx="311335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فناء البشر وزوالهم </a:t>
            </a:r>
          </a:p>
        </p:txBody>
      </p:sp>
    </p:spTree>
    <p:extLst>
      <p:ext uri="{BB962C8B-B14F-4D97-AF65-F5344CB8AC3E}">
        <p14:creationId xmlns:p14="http://schemas.microsoft.com/office/powerpoint/2010/main" val="11440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مربع نص 2"/>
          <p:cNvSpPr txBox="1"/>
          <p:nvPr/>
        </p:nvSpPr>
        <p:spPr>
          <a:xfrm>
            <a:off x="5567174" y="4858004"/>
            <a:ext cx="389561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dirty="0"/>
              <a:t>الانسجام والتعايش والتقبل 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1563730" y="4892626"/>
            <a:ext cx="343235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28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القدرات واختلاف المصادر</a:t>
            </a:r>
          </a:p>
        </p:txBody>
      </p:sp>
      <p:sp>
        <p:nvSpPr>
          <p:cNvPr id="6" name="مربع نص 2"/>
          <p:cNvSpPr txBox="1"/>
          <p:nvPr/>
        </p:nvSpPr>
        <p:spPr>
          <a:xfrm>
            <a:off x="5179145" y="6165748"/>
            <a:ext cx="231826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dirty="0"/>
              <a:t>التنازع والصدام</a:t>
            </a:r>
          </a:p>
        </p:txBody>
      </p:sp>
      <p:sp>
        <p:nvSpPr>
          <p:cNvPr id="7" name="مربع نص 2"/>
          <p:cNvSpPr txBox="1"/>
          <p:nvPr/>
        </p:nvSpPr>
        <p:spPr>
          <a:xfrm>
            <a:off x="643694" y="6210915"/>
            <a:ext cx="426911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dirty="0"/>
              <a:t>والتقليد والتعالي والتعصب ...</a:t>
            </a:r>
          </a:p>
        </p:txBody>
      </p:sp>
    </p:spTree>
    <p:extLst>
      <p:ext uri="{BB962C8B-B14F-4D97-AF65-F5344CB8AC3E}">
        <p14:creationId xmlns:p14="http://schemas.microsoft.com/office/powerpoint/2010/main" val="39243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334</Words>
  <Application>Microsoft Office PowerPoint</Application>
  <PresentationFormat>شاشة عريضة</PresentationFormat>
  <Paragraphs>54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1" baseType="lpstr">
      <vt:lpstr>Arial</vt:lpstr>
      <vt:lpstr>Garamond</vt:lpstr>
      <vt:lpstr>PT Bold Dusky</vt:lpstr>
      <vt:lpstr>Organic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وليد لطفي عاشور</dc:creator>
  <cp:lastModifiedBy>غازي حسين حاج جنيد</cp:lastModifiedBy>
  <cp:revision>16</cp:revision>
  <dcterms:created xsi:type="dcterms:W3CDTF">2017-04-09T18:04:54Z</dcterms:created>
  <dcterms:modified xsi:type="dcterms:W3CDTF">2017-04-25T03:13:27Z</dcterms:modified>
</cp:coreProperties>
</file>