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5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7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7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EA04-CDED-4C26-B7B7-D8839877A25C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976C-EC3F-427C-802D-5D3BFB439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86" t="10765" r="37881" b="43978"/>
          <a:stretch/>
        </p:blipFill>
        <p:spPr>
          <a:xfrm>
            <a:off x="419100" y="385894"/>
            <a:ext cx="11449050" cy="60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95" t="12109" r="36556" b="4464"/>
          <a:stretch/>
        </p:blipFill>
        <p:spPr>
          <a:xfrm>
            <a:off x="0" y="-1"/>
            <a:ext cx="12192000" cy="6863013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349651" y="342889"/>
            <a:ext cx="72314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الدقة في قبول الحديث فاشترط المعاصرة واللقاء بين الراويين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5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684" t="26497" r="46199" b="22970"/>
          <a:stretch/>
        </p:blipFill>
        <p:spPr>
          <a:xfrm>
            <a:off x="3742888" y="162521"/>
            <a:ext cx="4706224" cy="63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90" t="56022" r="39861" b="3975"/>
          <a:stretch/>
        </p:blipFill>
        <p:spPr>
          <a:xfrm>
            <a:off x="323850" y="285750"/>
            <a:ext cx="11468100" cy="6299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18" t="13761" r="36169" b="4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353050" y="3848100"/>
            <a:ext cx="549617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ar-AE" sz="2000" b="1" dirty="0">
                <a:solidFill>
                  <a:srgbClr val="FF0000"/>
                </a:solidFill>
              </a:rPr>
              <a:t>فكان لذلك اثر في تربيته 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ar-AE" sz="2000" b="1" dirty="0">
                <a:solidFill>
                  <a:srgbClr val="FF0000"/>
                </a:solidFill>
              </a:rPr>
              <a:t> عاش يتيما فقامت امة بتربيته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886700" y="4705350"/>
            <a:ext cx="259718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صلاح </a:t>
            </a:r>
            <a:r>
              <a:rPr lang="ar-AE" sz="2000" b="1" dirty="0" err="1">
                <a:solidFill>
                  <a:srgbClr val="FF0000"/>
                </a:solidFill>
              </a:rPr>
              <a:t>الابناء</a:t>
            </a:r>
            <a:r>
              <a:rPr lang="ar-AE" sz="2000" b="1" dirty="0">
                <a:solidFill>
                  <a:srgbClr val="FF0000"/>
                </a:solidFill>
              </a:rPr>
              <a:t> من صلاح الأهل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875895" y="6052102"/>
            <a:ext cx="707757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لابد من الاهتمام </a:t>
            </a:r>
            <a:r>
              <a:rPr lang="ar-AE" sz="2000" b="1" dirty="0" err="1">
                <a:solidFill>
                  <a:srgbClr val="FF0000"/>
                </a:solidFill>
              </a:rPr>
              <a:t>بالابناء</a:t>
            </a:r>
            <a:r>
              <a:rPr lang="ar-AE" sz="2000" b="1" dirty="0">
                <a:solidFill>
                  <a:srgbClr val="FF0000"/>
                </a:solidFill>
              </a:rPr>
              <a:t> اليوم خاصة في وجود الانترنت وانفتاح العالم وكثرة الفساد </a:t>
            </a:r>
          </a:p>
        </p:txBody>
      </p:sp>
    </p:spTree>
    <p:extLst>
      <p:ext uri="{BB962C8B-B14F-4D97-AF65-F5344CB8AC3E}">
        <p14:creationId xmlns:p14="http://schemas.microsoft.com/office/powerpoint/2010/main" val="19637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4743133" y="3843560"/>
          <a:ext cx="2705735" cy="315468"/>
        </p:xfrm>
        <a:graphic>
          <a:graphicData uri="http://schemas.openxmlformats.org/drawingml/2006/table">
            <a:tbl>
              <a:tblPr rtl="1"/>
              <a:tblGrid>
                <a:gridCol w="2705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Low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latin typeface="Calibri"/>
                          <a:ea typeface="Calibri"/>
                          <a:cs typeface="Sakkal Majalla"/>
                        </a:rPr>
                        <a:t>الاعتماد على الدليل والتوثق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02" t="15782" r="37398" b="9930"/>
          <a:stretch/>
        </p:blipFill>
        <p:spPr>
          <a:xfrm>
            <a:off x="0" y="0"/>
            <a:ext cx="12192000" cy="6862910"/>
          </a:xfrm>
          <a:prstGeom prst="rect">
            <a:avLst/>
          </a:prstGeom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985930"/>
              </p:ext>
            </p:extLst>
          </p:nvPr>
        </p:nvGraphicFramePr>
        <p:xfrm>
          <a:off x="6591301" y="6218682"/>
          <a:ext cx="3143568" cy="639318"/>
        </p:xfrm>
        <a:graphic>
          <a:graphicData uri="http://schemas.openxmlformats.org/drawingml/2006/table">
            <a:tbl>
              <a:tblPr rtl="1"/>
              <a:tblGrid>
                <a:gridCol w="3143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39318">
                <a:tc>
                  <a:txBody>
                    <a:bodyPr/>
                    <a:lstStyle/>
                    <a:p>
                      <a:pPr algn="justLow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akkal Majalla"/>
                        </a:rPr>
                        <a:t>الاعتماد على الدليل والتوثق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35680"/>
              </p:ext>
            </p:extLst>
          </p:nvPr>
        </p:nvGraphicFramePr>
        <p:xfrm>
          <a:off x="1714501" y="6166865"/>
          <a:ext cx="3391218" cy="490728"/>
        </p:xfrm>
        <a:graphic>
          <a:graphicData uri="http://schemas.openxmlformats.org/drawingml/2006/table">
            <a:tbl>
              <a:tblPr rtl="1"/>
              <a:tblGrid>
                <a:gridCol w="3391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Low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akkal Majalla"/>
                        </a:rPr>
                        <a:t>الرجوع عن الخطأ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6134100" y="3486150"/>
            <a:ext cx="3124200" cy="285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>
                <a:solidFill>
                  <a:srgbClr val="FF0000"/>
                </a:solidFill>
              </a:rPr>
              <a:t>دليل على حبه للعلم</a:t>
            </a:r>
            <a:r>
              <a:rPr lang="ar-AE" sz="2000" b="1" dirty="0"/>
              <a:t> </a:t>
            </a:r>
            <a:endParaRPr lang="ar-AE" sz="4000" b="1" dirty="0"/>
          </a:p>
        </p:txBody>
      </p:sp>
      <p:sp>
        <p:nvSpPr>
          <p:cNvPr id="10" name="مستطيل 9"/>
          <p:cNvSpPr/>
          <p:nvPr/>
        </p:nvSpPr>
        <p:spPr>
          <a:xfrm>
            <a:off x="5791200" y="4000500"/>
            <a:ext cx="4267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 err="1">
                <a:solidFill>
                  <a:srgbClr val="FF0000"/>
                </a:solidFill>
              </a:rPr>
              <a:t>ادب</a:t>
            </a:r>
            <a:r>
              <a:rPr lang="ar-AE" sz="2000" b="1" dirty="0">
                <a:solidFill>
                  <a:srgbClr val="FF0000"/>
                </a:solidFill>
              </a:rPr>
              <a:t> البخاري في تنبيه  شيخه  على الخطأ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7334250" y="4629150"/>
            <a:ext cx="293702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تواضع شيخه ورجوعه عن </a:t>
            </a:r>
            <a:r>
              <a:rPr lang="ar-AE" sz="2000" b="1" dirty="0" smtClean="0">
                <a:solidFill>
                  <a:srgbClr val="FF0000"/>
                </a:solidFill>
              </a:rPr>
              <a:t>الخطأ</a:t>
            </a:r>
            <a:endParaRPr lang="ar-A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08" t="14150" r="38010" b="5444"/>
          <a:stretch/>
        </p:blipFill>
        <p:spPr>
          <a:xfrm>
            <a:off x="-323850" y="33140"/>
            <a:ext cx="12192000" cy="6824860"/>
          </a:xfrm>
          <a:prstGeom prst="rect">
            <a:avLst/>
          </a:prstGeom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05268"/>
              </p:ext>
            </p:extLst>
          </p:nvPr>
        </p:nvGraphicFramePr>
        <p:xfrm>
          <a:off x="1638300" y="431291"/>
          <a:ext cx="2133600" cy="420624"/>
        </p:xfrm>
        <a:graphic>
          <a:graphicData uri="http://schemas.openxmlformats.org/drawingml/2006/table">
            <a:tbl>
              <a:tblPr rtl="1"/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ثقة العلماء </a:t>
                      </a:r>
                      <a:r>
                        <a:rPr lang="ar-SA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به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69348"/>
              </p:ext>
            </p:extLst>
          </p:nvPr>
        </p:nvGraphicFramePr>
        <p:xfrm>
          <a:off x="495300" y="945641"/>
          <a:ext cx="3352800" cy="420624"/>
        </p:xfrm>
        <a:graphic>
          <a:graphicData uri="http://schemas.openxmlformats.org/drawingml/2006/table">
            <a:tbl>
              <a:tblPr rtl="1"/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تعدد </a:t>
                      </a:r>
                      <a:r>
                        <a:rPr lang="ar-AE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مناقبه</a:t>
                      </a:r>
                      <a:r>
                        <a:rPr lang="ar-AE" sz="2400" b="1" baseline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 وخصاله </a:t>
                      </a:r>
                      <a:r>
                        <a:rPr lang="ar-AE" sz="2400" b="1" baseline="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الكريمه</a:t>
                      </a:r>
                      <a:r>
                        <a:rPr lang="ar-AE" sz="2400" b="1" baseline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822405"/>
              </p:ext>
            </p:extLst>
          </p:nvPr>
        </p:nvGraphicFramePr>
        <p:xfrm>
          <a:off x="762000" y="1479041"/>
          <a:ext cx="3333749" cy="420624"/>
        </p:xfrm>
        <a:graphic>
          <a:graphicData uri="http://schemas.openxmlformats.org/drawingml/2006/table">
            <a:tbl>
              <a:tblPr rtl="1"/>
              <a:tblGrid>
                <a:gridCol w="3333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دلالة على </a:t>
                      </a:r>
                      <a:r>
                        <a:rPr lang="ar-AE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كثرة </a:t>
                      </a:r>
                      <a:r>
                        <a:rPr lang="ar-AE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علمة</a:t>
                      </a:r>
                      <a:r>
                        <a:rPr lang="ar-AE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95279"/>
              </p:ext>
            </p:extLst>
          </p:nvPr>
        </p:nvGraphicFramePr>
        <p:xfrm>
          <a:off x="2266950" y="2412491"/>
          <a:ext cx="1600200" cy="420624"/>
        </p:xfrm>
        <a:graphic>
          <a:graphicData uri="http://schemas.openxmlformats.org/drawingml/2006/table">
            <a:tbl>
              <a:tblPr rtl="1"/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الخلق القويم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82116"/>
              </p:ext>
            </p:extLst>
          </p:nvPr>
        </p:nvGraphicFramePr>
        <p:xfrm>
          <a:off x="1899285" y="2031491"/>
          <a:ext cx="1986915" cy="350520"/>
        </p:xfrm>
        <a:graphic>
          <a:graphicData uri="http://schemas.openxmlformats.org/drawingml/2006/table">
            <a:tbl>
              <a:tblPr rtl="1"/>
              <a:tblGrid>
                <a:gridCol w="1986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احترام المعلم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الرغبة الجامحة في العلم وطلبه .</a:t>
            </a: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الرغبة الجامحة في العلم وطلبه .</a:t>
            </a: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الرغبة الجامحة في العلم وطلبه .</a:t>
            </a: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486400" y="3676650"/>
            <a:ext cx="4324350" cy="190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لشدة </a:t>
            </a:r>
            <a:r>
              <a:rPr lang="ar-AE" sz="2800" b="1" dirty="0" err="1">
                <a:solidFill>
                  <a:srgbClr val="FF0000"/>
                </a:solidFill>
              </a:rPr>
              <a:t>حرصة</a:t>
            </a:r>
            <a:r>
              <a:rPr lang="ar-AE" sz="2800" b="1" dirty="0">
                <a:solidFill>
                  <a:srgbClr val="FF0000"/>
                </a:solidFill>
              </a:rPr>
              <a:t> على طلب العلم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الرغبة الجامحة في العلم وطلبه .</a:t>
            </a: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838450" y="4191000"/>
            <a:ext cx="3924300" cy="438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solidFill>
                  <a:srgbClr val="FF0000"/>
                </a:solidFill>
              </a:rPr>
              <a:t>لشدة تأمله في كتاب الله وانتفاعه </a:t>
            </a:r>
            <a:r>
              <a:rPr lang="ar-AE" sz="2400" b="1" dirty="0" err="1">
                <a:solidFill>
                  <a:srgbClr val="FF0000"/>
                </a:solidFill>
              </a:rPr>
              <a:t>به</a:t>
            </a:r>
            <a:r>
              <a:rPr lang="ar-AE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6648450" y="4991100"/>
            <a:ext cx="28007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AE" sz="2400" b="1" dirty="0">
                <a:solidFill>
                  <a:srgbClr val="FF0000"/>
                </a:solidFill>
              </a:rPr>
              <a:t>اهتمامه بهواياته وتنميتها </a:t>
            </a:r>
          </a:p>
        </p:txBody>
      </p:sp>
    </p:spTree>
    <p:extLst>
      <p:ext uri="{BB962C8B-B14F-4D97-AF65-F5344CB8AC3E}">
        <p14:creationId xmlns:p14="http://schemas.microsoft.com/office/powerpoint/2010/main" val="6552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03" t="14286" r="37933" b="4342"/>
          <a:stretch/>
        </p:blipFill>
        <p:spPr>
          <a:xfrm>
            <a:off x="0" y="0"/>
            <a:ext cx="12192000" cy="6854454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57300" y="4199752"/>
            <a:ext cx="94107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- 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الفترة الزمنية التي كتب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بها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كتابه ( 16 سنة ) كفيلة بالتمحيص والتدقيق 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2- حرص الإمام على </a:t>
            </a:r>
            <a:r>
              <a:rPr kumimoji="0" lang="ar-A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صحة</a:t>
            </a:r>
            <a:r>
              <a:rPr kumimoji="0" lang="ar-AE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</a:t>
            </a:r>
            <a:r>
              <a:rPr kumimoji="0" lang="ar-AE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ماكتب</a:t>
            </a:r>
            <a:r>
              <a:rPr kumimoji="0" lang="ar-AE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من خلال </a:t>
            </a:r>
            <a:r>
              <a:rPr kumimoji="0" lang="ar-AE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الاستخاره</a:t>
            </a:r>
            <a:r>
              <a:rPr kumimoji="0" lang="ar-AE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قبل كتابة كل حديث 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3- عرض الكتاب على كبار  علماء عصره فوافقوه  على صحة كتابه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و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وافقه من بعده من العلماء على ذلك أيضا.</a:t>
            </a:r>
            <a:endParaRPr kumimoji="0" lang="ar-S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4523" y="6126513"/>
            <a:ext cx="9861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محبته لدينه ورسوله صلى الله عليه وسلم – محبته لمعلمه – محبته لعلم الحديث الشريف –  .</a:t>
            </a:r>
            <a:endParaRPr kumimoji="0" lang="ar-SA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95" t="14679" r="37385" b="61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204791" y="4457700"/>
            <a:ext cx="6112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اشتراطه للمعاصرة واللقاء لقبول الرواية </a:t>
            </a:r>
            <a:r>
              <a:rPr kumimoji="0" lang="ar-A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-</a:t>
            </a:r>
            <a:r>
              <a:rPr kumimoji="0" lang="ar-AE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دقته في اخذ الحديث 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.</a:t>
            </a:r>
            <a:endParaRPr kumimoji="0" lang="ar-S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48020" y="580395"/>
            <a:ext cx="58160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ترجمته إلى اللغات العالمية عبر برنامج الحاسوب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71" t="20816" r="37704" b="58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067300" y="1600200"/>
            <a:ext cx="246894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محمد بن </a:t>
            </a:r>
            <a:r>
              <a:rPr lang="ar-AE" sz="2000" b="1" dirty="0" err="1">
                <a:solidFill>
                  <a:srgbClr val="FF0000"/>
                </a:solidFill>
              </a:rPr>
              <a:t>اسماعيل</a:t>
            </a:r>
            <a:r>
              <a:rPr lang="ar-AE" sz="2000" b="1" dirty="0">
                <a:solidFill>
                  <a:srgbClr val="FF0000"/>
                </a:solidFill>
              </a:rPr>
              <a:t> البخاري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247900" y="2609850"/>
            <a:ext cx="515878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400" b="1" dirty="0" err="1">
                <a:solidFill>
                  <a:srgbClr val="FF0000"/>
                </a:solidFill>
              </a:rPr>
              <a:t>اثرت</a:t>
            </a:r>
            <a:r>
              <a:rPr lang="ar-AE" sz="2400" b="1" dirty="0">
                <a:solidFill>
                  <a:srgbClr val="FF0000"/>
                </a:solidFill>
              </a:rPr>
              <a:t> </a:t>
            </a:r>
            <a:r>
              <a:rPr lang="ar-AE" sz="2400" b="1" dirty="0" err="1">
                <a:solidFill>
                  <a:srgbClr val="FF0000"/>
                </a:solidFill>
              </a:rPr>
              <a:t>ام</a:t>
            </a:r>
            <a:r>
              <a:rPr lang="ar-AE" sz="2400" b="1" dirty="0">
                <a:solidFill>
                  <a:srgbClr val="FF0000"/>
                </a:solidFill>
              </a:rPr>
              <a:t> البخاري فيه من خلال تربيتها </a:t>
            </a:r>
            <a:r>
              <a:rPr lang="ar-AE" sz="2400" b="1" dirty="0" err="1">
                <a:solidFill>
                  <a:srgbClr val="FF0000"/>
                </a:solidFill>
              </a:rPr>
              <a:t>الصالحه</a:t>
            </a:r>
            <a:r>
              <a:rPr lang="ar-AE" sz="2400" b="1" dirty="0">
                <a:solidFill>
                  <a:srgbClr val="FF0000"/>
                </a:solidFill>
              </a:rPr>
              <a:t> له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876800" y="3200400"/>
            <a:ext cx="206338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400" b="1" dirty="0">
                <a:solidFill>
                  <a:srgbClr val="FF0000"/>
                </a:solidFill>
              </a:rPr>
              <a:t>إسحاق بن </a:t>
            </a:r>
            <a:r>
              <a:rPr lang="ar-AE" sz="2400" b="1" dirty="0" err="1">
                <a:solidFill>
                  <a:srgbClr val="FF0000"/>
                </a:solidFill>
              </a:rPr>
              <a:t>راهويه</a:t>
            </a:r>
            <a:r>
              <a:rPr lang="ar-AE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924550" y="3657600"/>
            <a:ext cx="12955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400" b="1" dirty="0" err="1">
                <a:solidFill>
                  <a:srgbClr val="FF0000"/>
                </a:solidFill>
              </a:rPr>
              <a:t>الامام</a:t>
            </a:r>
            <a:r>
              <a:rPr lang="ar-AE" sz="2400" b="1" dirty="0">
                <a:solidFill>
                  <a:srgbClr val="FF0000"/>
                </a:solidFill>
              </a:rPr>
              <a:t> مسلم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81000" y="3924300"/>
            <a:ext cx="457208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400" b="1" dirty="0">
                <a:solidFill>
                  <a:srgbClr val="FF0000"/>
                </a:solidFill>
              </a:rPr>
              <a:t>الجامع الصحيح المسند من حديث رسول الله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572000" y="4324350"/>
            <a:ext cx="288732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صنف كتابه على الكتب </a:t>
            </a:r>
            <a:r>
              <a:rPr lang="ar-AE" sz="2000" b="1" dirty="0" err="1">
                <a:solidFill>
                  <a:srgbClr val="FF0000"/>
                </a:solidFill>
              </a:rPr>
              <a:t>والابواب</a:t>
            </a:r>
            <a:r>
              <a:rPr lang="ar-AE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905250" y="4953000"/>
            <a:ext cx="356539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صبره وتحمله </a:t>
            </a:r>
            <a:r>
              <a:rPr lang="ar-AE" sz="2000" b="1" dirty="0" err="1">
                <a:solidFill>
                  <a:srgbClr val="FF0000"/>
                </a:solidFill>
              </a:rPr>
              <a:t>لمشاق</a:t>
            </a:r>
            <a:r>
              <a:rPr lang="ar-AE" sz="2000" b="1" dirty="0">
                <a:solidFill>
                  <a:srgbClr val="FF0000"/>
                </a:solidFill>
              </a:rPr>
              <a:t> طلب العلم </a:t>
            </a:r>
          </a:p>
          <a:p>
            <a:r>
              <a:rPr lang="ar-AE" sz="2000" b="1" dirty="0">
                <a:solidFill>
                  <a:srgbClr val="FF0000"/>
                </a:solidFill>
              </a:rPr>
              <a:t>محبته لشيوخه </a:t>
            </a:r>
          </a:p>
          <a:p>
            <a:r>
              <a:rPr lang="ar-AE" sz="2000" b="1" dirty="0" err="1">
                <a:solidFill>
                  <a:srgbClr val="FF0000"/>
                </a:solidFill>
              </a:rPr>
              <a:t>اخلاصه</a:t>
            </a:r>
            <a:r>
              <a:rPr lang="ar-AE" sz="2000" b="1" dirty="0">
                <a:solidFill>
                  <a:srgbClr val="FF0000"/>
                </a:solidFill>
              </a:rPr>
              <a:t> لله تعالى وتخلقه بخلق </a:t>
            </a:r>
            <a:r>
              <a:rPr lang="ar-AE" sz="2000" b="1" dirty="0" err="1">
                <a:solidFill>
                  <a:srgbClr val="FF0000"/>
                </a:solidFill>
              </a:rPr>
              <a:t>اهل</a:t>
            </a:r>
            <a:r>
              <a:rPr lang="ar-AE" sz="2000" b="1" dirty="0">
                <a:solidFill>
                  <a:srgbClr val="FF0000"/>
                </a:solidFill>
              </a:rPr>
              <a:t> العلم </a:t>
            </a:r>
          </a:p>
        </p:txBody>
      </p:sp>
    </p:spTree>
    <p:extLst>
      <p:ext uri="{BB962C8B-B14F-4D97-AF65-F5344CB8AC3E}">
        <p14:creationId xmlns:p14="http://schemas.microsoft.com/office/powerpoint/2010/main" val="372364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08" t="15919" r="38240" b="4465"/>
          <a:stretch/>
        </p:blipFill>
        <p:spPr>
          <a:xfrm>
            <a:off x="0" y="-13261"/>
            <a:ext cx="12192000" cy="687126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552536" y="1439285"/>
            <a:ext cx="402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FF0000"/>
                </a:solidFill>
              </a:rPr>
              <a:t>يقول والده لا أعلم في مالي درهما في حرام ولا شبهة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443844" y="1930178"/>
            <a:ext cx="6697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/>
              <a:t>-	</a:t>
            </a:r>
            <a:r>
              <a:rPr lang="ar-AE" dirty="0">
                <a:solidFill>
                  <a:srgbClr val="FF0000"/>
                </a:solidFill>
              </a:rPr>
              <a:t>دعاء أم البخاري لله عز وجل بأن يرد على ولدها بصره فاستجاب الله لها.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500640" y="2401186"/>
            <a:ext cx="542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/>
              <a:t>-	ا</a:t>
            </a:r>
            <a:r>
              <a:rPr lang="ar-AE" dirty="0">
                <a:solidFill>
                  <a:srgbClr val="FF0000"/>
                </a:solidFill>
              </a:rPr>
              <a:t>ستجابة الامام البخاري </a:t>
            </a:r>
            <a:r>
              <a:rPr lang="ar-AE" dirty="0" smtClean="0">
                <a:solidFill>
                  <a:srgbClr val="FF0000"/>
                </a:solidFill>
              </a:rPr>
              <a:t>لرغبة </a:t>
            </a:r>
            <a:r>
              <a:rPr lang="ar-AE" dirty="0">
                <a:solidFill>
                  <a:srgbClr val="FF0000"/>
                </a:solidFill>
              </a:rPr>
              <a:t>شيخة وتأليف كتابه الصحيح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260883" y="3059668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/>
              <a:t>-	</a:t>
            </a:r>
            <a:r>
              <a:rPr lang="ar-AE" dirty="0">
                <a:solidFill>
                  <a:srgbClr val="FF0000"/>
                </a:solidFill>
              </a:rPr>
              <a:t>دور أم الإمام البخاري في رعايته ماديا ومعنويا</a:t>
            </a:r>
            <a:r>
              <a:rPr lang="ar-AE" dirty="0"/>
              <a:t>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909455" y="3895983"/>
            <a:ext cx="6630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/>
              <a:t>-	</a:t>
            </a:r>
            <a:r>
              <a:rPr lang="ar-AE" dirty="0">
                <a:solidFill>
                  <a:srgbClr val="FF0000"/>
                </a:solidFill>
              </a:rPr>
              <a:t>للمنهجية العلمية الرصينة التي اتبعها في تأليفه ؛ فأجمعت الأمة على صحته</a:t>
            </a:r>
            <a:r>
              <a:rPr lang="ar-AE" dirty="0"/>
              <a:t>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360717" y="4366693"/>
            <a:ext cx="678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/>
              <a:t>-	</a:t>
            </a:r>
            <a:r>
              <a:rPr lang="ar-AE" dirty="0">
                <a:solidFill>
                  <a:srgbClr val="FF0000"/>
                </a:solidFill>
              </a:rPr>
              <a:t>استجابة لرغبة شيخه في ذلك وللدفاع عن سنة النبي صلى الله عليه وسلم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850512" y="5134880"/>
            <a:ext cx="5160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/>
              <a:t>-	</a:t>
            </a:r>
            <a:r>
              <a:rPr lang="ar-AE" dirty="0">
                <a:solidFill>
                  <a:srgbClr val="FF0000"/>
                </a:solidFill>
              </a:rPr>
              <a:t>لما له من سمعة علمية بين العلماء </a:t>
            </a:r>
            <a:r>
              <a:rPr lang="ar-AE" dirty="0" err="1">
                <a:solidFill>
                  <a:srgbClr val="FF0000"/>
                </a:solidFill>
              </a:rPr>
              <a:t>قديمهم</a:t>
            </a:r>
            <a:r>
              <a:rPr lang="ar-AE" dirty="0">
                <a:solidFill>
                  <a:srgbClr val="FF0000"/>
                </a:solidFill>
              </a:rPr>
              <a:t> وحديثهم</a:t>
            </a:r>
            <a:r>
              <a:rPr lang="ar-AE" dirty="0"/>
              <a:t> .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310613" y="5734285"/>
            <a:ext cx="33906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محبة العلم ومجالسة العلماء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710517" y="5995895"/>
            <a:ext cx="19623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بالقراءة والتعلم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967808" y="6333989"/>
            <a:ext cx="34547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بأن أهتم بالعلم وأقدر العلماء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4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276</Words>
  <Application>Microsoft Office PowerPoint</Application>
  <PresentationFormat>مخصص</PresentationFormat>
  <Paragraphs>47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ADEC User</dc:creator>
  <cp:lastModifiedBy>User</cp:lastModifiedBy>
  <cp:revision>29</cp:revision>
  <dcterms:created xsi:type="dcterms:W3CDTF">2017-05-07T09:03:09Z</dcterms:created>
  <dcterms:modified xsi:type="dcterms:W3CDTF">2018-04-17T07:54:27Z</dcterms:modified>
</cp:coreProperties>
</file>