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01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a:xfrm>
            <a:off x="2692397" y="5037663"/>
            <a:ext cx="5214635" cy="279400"/>
          </a:xfrm>
        </p:spPr>
        <p:txBody>
          <a:bodyPr/>
          <a:lstStyle/>
          <a:p>
            <a:endParaRPr lang="ar-AE"/>
          </a:p>
        </p:txBody>
      </p:sp>
      <p:sp>
        <p:nvSpPr>
          <p:cNvPr id="6" name="Slide Number Placeholder 5"/>
          <p:cNvSpPr>
            <a:spLocks noGrp="1"/>
          </p:cNvSpPr>
          <p:nvPr>
            <p:ph type="sldNum" sz="quarter" idx="12"/>
          </p:nvPr>
        </p:nvSpPr>
        <p:spPr>
          <a:xfrm>
            <a:off x="8956900" y="5037663"/>
            <a:ext cx="551167" cy="279400"/>
          </a:xfrm>
        </p:spPr>
        <p:txBody>
          <a:bodyPr/>
          <a:lstStyle/>
          <a:p>
            <a:fld id="{92BF167E-6FF7-4A95-9FF1-23CC37A3C6D0}" type="slidenum">
              <a:rPr lang="ar-AE" smtClean="0"/>
              <a:t>‹#›</a:t>
            </a:fld>
            <a:endParaRPr lang="ar-A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19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6D0B2ED-3257-4C43-B8C2-3327AEDECE6E}" type="datetimeFigureOut">
              <a:rPr lang="ar-AE" smtClean="0"/>
              <a:t>16/01/1438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92BF167E-6FF7-4A95-9FF1-23CC37A3C6D0}" type="slidenum">
              <a:rPr lang="ar-AE" smtClean="0"/>
              <a:t>‹#›</a:t>
            </a:fld>
            <a:endParaRPr lang="ar-AE"/>
          </a:p>
        </p:txBody>
      </p:sp>
    </p:spTree>
    <p:extLst>
      <p:ext uri="{BB962C8B-B14F-4D97-AF65-F5344CB8AC3E}">
        <p14:creationId xmlns:p14="http://schemas.microsoft.com/office/powerpoint/2010/main" val="81840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92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672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spTree>
    <p:extLst>
      <p:ext uri="{BB962C8B-B14F-4D97-AF65-F5344CB8AC3E}">
        <p14:creationId xmlns:p14="http://schemas.microsoft.com/office/powerpoint/2010/main" val="160066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1811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6034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6540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223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spTree>
    <p:extLst>
      <p:ext uri="{BB962C8B-B14F-4D97-AF65-F5344CB8AC3E}">
        <p14:creationId xmlns:p14="http://schemas.microsoft.com/office/powerpoint/2010/main" val="81877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6D0B2ED-3257-4C43-B8C2-3327AEDECE6E}" type="datetimeFigureOut">
              <a:rPr lang="ar-AE" smtClean="0"/>
              <a:t>16/01/1438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92BF167E-6FF7-4A95-9FF1-23CC37A3C6D0}" type="slidenum">
              <a:rPr lang="ar-AE" smtClean="0"/>
              <a:t>‹#›</a:t>
            </a:fld>
            <a:endParaRPr lang="ar-A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5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6D0B2ED-3257-4C43-B8C2-3327AEDECE6E}" type="datetimeFigureOut">
              <a:rPr lang="ar-AE" smtClean="0"/>
              <a:t>16/01/1438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92BF167E-6FF7-4A95-9FF1-23CC37A3C6D0}" type="slidenum">
              <a:rPr lang="ar-AE" smtClean="0"/>
              <a:t>‹#›</a:t>
            </a:fld>
            <a:endParaRPr lang="ar-AE"/>
          </a:p>
        </p:txBody>
      </p:sp>
    </p:spTree>
    <p:extLst>
      <p:ext uri="{BB962C8B-B14F-4D97-AF65-F5344CB8AC3E}">
        <p14:creationId xmlns:p14="http://schemas.microsoft.com/office/powerpoint/2010/main" val="107865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6D0B2ED-3257-4C43-B8C2-3327AEDECE6E}" type="datetimeFigureOut">
              <a:rPr lang="ar-AE" smtClean="0"/>
              <a:t>16/01/1438</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92BF167E-6FF7-4A95-9FF1-23CC37A3C6D0}" type="slidenum">
              <a:rPr lang="ar-AE" smtClean="0"/>
              <a:t>‹#›</a:t>
            </a:fld>
            <a:endParaRPr lang="ar-A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28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6D0B2ED-3257-4C43-B8C2-3327AEDECE6E}" type="datetimeFigureOut">
              <a:rPr lang="ar-AE" smtClean="0"/>
              <a:t>16/01/1438</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92BF167E-6FF7-4A95-9FF1-23CC37A3C6D0}" type="slidenum">
              <a:rPr lang="ar-AE" smtClean="0"/>
              <a:t>‹#›</a:t>
            </a:fld>
            <a:endParaRPr lang="ar-A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4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0B2ED-3257-4C43-B8C2-3327AEDECE6E}" type="datetimeFigureOut">
              <a:rPr lang="ar-AE" smtClean="0"/>
              <a:t>16/01/1438</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92BF167E-6FF7-4A95-9FF1-23CC37A3C6D0}" type="slidenum">
              <a:rPr lang="ar-AE" smtClean="0"/>
              <a:t>‹#›</a:t>
            </a:fld>
            <a:endParaRPr lang="ar-AE"/>
          </a:p>
        </p:txBody>
      </p:sp>
    </p:spTree>
    <p:extLst>
      <p:ext uri="{BB962C8B-B14F-4D97-AF65-F5344CB8AC3E}">
        <p14:creationId xmlns:p14="http://schemas.microsoft.com/office/powerpoint/2010/main" val="341642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6D0B2ED-3257-4C43-B8C2-3327AEDECE6E}" type="datetimeFigureOut">
              <a:rPr lang="ar-AE" smtClean="0"/>
              <a:t>16/01/1438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92BF167E-6FF7-4A95-9FF1-23CC37A3C6D0}" type="slidenum">
              <a:rPr lang="ar-AE" smtClean="0"/>
              <a:t>‹#›</a:t>
            </a:fld>
            <a:endParaRPr lang="ar-A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21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6D0B2ED-3257-4C43-B8C2-3327AEDECE6E}" type="datetimeFigureOut">
              <a:rPr lang="ar-AE" smtClean="0"/>
              <a:t>16/01/1438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92BF167E-6FF7-4A95-9FF1-23CC37A3C6D0}" type="slidenum">
              <a:rPr lang="ar-AE" smtClean="0"/>
              <a:t>‹#›</a:t>
            </a:fld>
            <a:endParaRPr lang="ar-AE"/>
          </a:p>
        </p:txBody>
      </p:sp>
    </p:spTree>
    <p:extLst>
      <p:ext uri="{BB962C8B-B14F-4D97-AF65-F5344CB8AC3E}">
        <p14:creationId xmlns:p14="http://schemas.microsoft.com/office/powerpoint/2010/main" val="77280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D0B2ED-3257-4C43-B8C2-3327AEDECE6E}" type="datetimeFigureOut">
              <a:rPr lang="ar-AE" smtClean="0"/>
              <a:t>16/01/1438</a:t>
            </a:fld>
            <a:endParaRPr lang="ar-A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A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BF167E-6FF7-4A95-9FF1-23CC37A3C6D0}" type="slidenum">
              <a:rPr lang="ar-AE" smtClean="0"/>
              <a:t>‹#›</a:t>
            </a:fld>
            <a:endParaRPr lang="ar-AE"/>
          </a:p>
        </p:txBody>
      </p:sp>
    </p:spTree>
    <p:extLst>
      <p:ext uri="{BB962C8B-B14F-4D97-AF65-F5344CB8AC3E}">
        <p14:creationId xmlns:p14="http://schemas.microsoft.com/office/powerpoint/2010/main" val="116444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AE"/>
          </a:p>
        </p:txBody>
      </p:sp>
      <p:sp>
        <p:nvSpPr>
          <p:cNvPr id="3" name="عنوان فرعي 2"/>
          <p:cNvSpPr>
            <a:spLocks noGrp="1"/>
          </p:cNvSpPr>
          <p:nvPr>
            <p:ph type="subTitle" idx="1"/>
          </p:nvPr>
        </p:nvSpPr>
        <p:spPr/>
        <p:txBody>
          <a:bodyPr/>
          <a:lstStyle/>
          <a:p>
            <a:endParaRPr lang="ar-AE"/>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941" y="0"/>
            <a:ext cx="7697274" cy="1228896"/>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98" y="4266838"/>
            <a:ext cx="11748801" cy="2591162"/>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18" y="2304858"/>
            <a:ext cx="4791744" cy="1352739"/>
          </a:xfrm>
          <a:prstGeom prst="rect">
            <a:avLst/>
          </a:prstGeom>
        </p:spPr>
      </p:pic>
    </p:spTree>
    <p:extLst>
      <p:ext uri="{BB962C8B-B14F-4D97-AF65-F5344CB8AC3E}">
        <p14:creationId xmlns:p14="http://schemas.microsoft.com/office/powerpoint/2010/main" val="237460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99730"/>
            <a:ext cx="11238614" cy="5816009"/>
          </a:xfrm>
          <a:prstGeom prst="rect">
            <a:avLst/>
          </a:prstGeom>
        </p:spPr>
      </p:pic>
      <p:sp>
        <p:nvSpPr>
          <p:cNvPr id="3" name="شكل بيضاوي 2"/>
          <p:cNvSpPr/>
          <p:nvPr/>
        </p:nvSpPr>
        <p:spPr>
          <a:xfrm>
            <a:off x="10264788" y="2472727"/>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
        <p:nvSpPr>
          <p:cNvPr id="4" name="شكل بيضاوي 3"/>
          <p:cNvSpPr/>
          <p:nvPr/>
        </p:nvSpPr>
        <p:spPr>
          <a:xfrm>
            <a:off x="10264788" y="5802950"/>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extLst>
      <p:ext uri="{BB962C8B-B14F-4D97-AF65-F5344CB8AC3E}">
        <p14:creationId xmlns:p14="http://schemas.microsoft.com/office/powerpoint/2010/main" val="24316485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169" y="481263"/>
            <a:ext cx="11237494" cy="5931569"/>
          </a:xfrm>
          <a:prstGeom prst="rect">
            <a:avLst/>
          </a:prstGeom>
        </p:spPr>
      </p:pic>
      <p:sp>
        <p:nvSpPr>
          <p:cNvPr id="3" name="مربع نص 2"/>
          <p:cNvSpPr txBox="1"/>
          <p:nvPr/>
        </p:nvSpPr>
        <p:spPr>
          <a:xfrm>
            <a:off x="970844" y="1121249"/>
            <a:ext cx="10216445" cy="1938992"/>
          </a:xfrm>
          <a:prstGeom prst="rect">
            <a:avLst/>
          </a:prstGeom>
          <a:noFill/>
        </p:spPr>
        <p:txBody>
          <a:bodyPr wrap="square" rtlCol="1">
            <a:spAutoFit/>
          </a:bodyPr>
          <a:lstStyle/>
          <a:p>
            <a:pPr algn="ctr"/>
            <a:r>
              <a:rPr lang="ar-AE" sz="2400" b="1" dirty="0">
                <a:solidFill>
                  <a:srgbClr val="FF0000"/>
                </a:solidFill>
              </a:rPr>
              <a:t>أ</a:t>
            </a:r>
            <a:r>
              <a:rPr lang="ar-AE" sz="2400" b="1" dirty="0" smtClean="0">
                <a:solidFill>
                  <a:srgbClr val="FF0000"/>
                </a:solidFill>
              </a:rPr>
              <a:t>ن تكون دولة الإمارات ضمن أفضل دول العالم بحلول اليوبيل الذهبي للاتحاد. لأن تطوير وتنمية قطاع خدمي وحيوي مثل قطاع السياحة هي مهمة لا يمكن حصر مسؤولياتها على جهة بعينها، فإن الجميع يعد شريكاً فاعلاً ضمن منظومة عمل مشتركة تتساعد فيها جهود الدوائر والمؤسسات الحكومية بالتكامل مع شركات القطاع الخاص العاملة في قطاعات الطيران والسياحة والفنادق، ويجب على الجميع دعم هذه الرؤية في إطار تعاوني مبني على الشراكة كنهج  جديد من العمل شعاره الابتكار والإبداع</a:t>
            </a:r>
            <a:endParaRPr lang="ar-AE" sz="2400" b="1" dirty="0">
              <a:solidFill>
                <a:srgbClr val="FF0000"/>
              </a:solidFill>
            </a:endParaRPr>
          </a:p>
        </p:txBody>
      </p:sp>
      <p:sp>
        <p:nvSpPr>
          <p:cNvPr id="5" name="مربع نص 4"/>
          <p:cNvSpPr txBox="1"/>
          <p:nvPr/>
        </p:nvSpPr>
        <p:spPr>
          <a:xfrm>
            <a:off x="4483436" y="4250018"/>
            <a:ext cx="4598640" cy="2246769"/>
          </a:xfrm>
          <a:prstGeom prst="rect">
            <a:avLst/>
          </a:prstGeom>
          <a:noFill/>
        </p:spPr>
        <p:txBody>
          <a:bodyPr wrap="square" rtlCol="1">
            <a:spAutoFit/>
          </a:bodyPr>
          <a:lstStyle/>
          <a:p>
            <a:pPr marL="457200" indent="-457200">
              <a:buFont typeface="Wingdings" panose="05000000000000000000" pitchFamily="2" charset="2"/>
              <a:buChar char="q"/>
            </a:pPr>
            <a:r>
              <a:rPr lang="ar-AE" sz="2800" b="1" dirty="0" smtClean="0">
                <a:solidFill>
                  <a:srgbClr val="7030A0"/>
                </a:solidFill>
                <a:effectLst>
                  <a:outerShdw blurRad="38100" dist="38100" dir="2700000" algn="tl">
                    <a:srgbClr val="000000">
                      <a:alpha val="43137"/>
                    </a:srgbClr>
                  </a:outerShdw>
                </a:effectLst>
                <a:latin typeface="Times New Roman"/>
                <a:ea typeface="Times New Roman"/>
              </a:rPr>
              <a:t>قطاع الصناعات التحويلية </a:t>
            </a:r>
          </a:p>
          <a:p>
            <a:pPr marL="457200" indent="-457200">
              <a:buFont typeface="Wingdings" panose="05000000000000000000" pitchFamily="2" charset="2"/>
              <a:buChar char="q"/>
            </a:pPr>
            <a:r>
              <a:rPr lang="ar-AE" sz="2800" b="1" dirty="0" smtClean="0">
                <a:solidFill>
                  <a:srgbClr val="7030A0"/>
                </a:solidFill>
                <a:effectLst>
                  <a:outerShdw blurRad="38100" dist="38100" dir="2700000" algn="tl">
                    <a:srgbClr val="000000">
                      <a:alpha val="43137"/>
                    </a:srgbClr>
                  </a:outerShdw>
                </a:effectLst>
                <a:latin typeface="Times New Roman"/>
                <a:ea typeface="Times New Roman"/>
              </a:rPr>
              <a:t>قطاع التجارة </a:t>
            </a:r>
          </a:p>
          <a:p>
            <a:pPr marL="457200" indent="-457200">
              <a:buFont typeface="Wingdings" panose="05000000000000000000" pitchFamily="2" charset="2"/>
              <a:buChar char="q"/>
            </a:pPr>
            <a:r>
              <a:rPr lang="ar-AE" sz="2800" b="1" dirty="0" smtClean="0">
                <a:solidFill>
                  <a:srgbClr val="7030A0"/>
                </a:solidFill>
                <a:effectLst>
                  <a:outerShdw blurRad="38100" dist="38100" dir="2700000" algn="tl">
                    <a:srgbClr val="000000">
                      <a:alpha val="43137"/>
                    </a:srgbClr>
                  </a:outerShdw>
                </a:effectLst>
                <a:latin typeface="Times New Roman"/>
                <a:ea typeface="Times New Roman"/>
              </a:rPr>
              <a:t>القطاع المالي والعقاري </a:t>
            </a:r>
          </a:p>
          <a:p>
            <a:pPr marL="457200" indent="-457200">
              <a:buFont typeface="Wingdings" panose="05000000000000000000" pitchFamily="2" charset="2"/>
              <a:buChar char="q"/>
            </a:pPr>
            <a:r>
              <a:rPr lang="ar-AE" sz="2800" b="1" dirty="0" smtClean="0">
                <a:solidFill>
                  <a:srgbClr val="7030A0"/>
                </a:solidFill>
                <a:effectLst>
                  <a:outerShdw blurRad="38100" dist="38100" dir="2700000" algn="tl">
                    <a:srgbClr val="000000">
                      <a:alpha val="43137"/>
                    </a:srgbClr>
                  </a:outerShdw>
                </a:effectLst>
                <a:latin typeface="Times New Roman"/>
                <a:ea typeface="Times New Roman"/>
              </a:rPr>
              <a:t>القطاع الفندقي </a:t>
            </a:r>
          </a:p>
          <a:p>
            <a:pPr marL="457200" indent="-457200">
              <a:buFont typeface="Wingdings" panose="05000000000000000000" pitchFamily="2" charset="2"/>
              <a:buChar char="q"/>
            </a:pPr>
            <a:r>
              <a:rPr lang="ar-AE" sz="2800" b="1" dirty="0" smtClean="0">
                <a:solidFill>
                  <a:srgbClr val="7030A0"/>
                </a:solidFill>
                <a:effectLst>
                  <a:outerShdw blurRad="38100" dist="38100" dir="2700000" algn="tl">
                    <a:srgbClr val="000000">
                      <a:alpha val="43137"/>
                    </a:srgbClr>
                  </a:outerShdw>
                </a:effectLst>
                <a:latin typeface="Times New Roman"/>
                <a:ea typeface="Times New Roman"/>
              </a:rPr>
              <a:t> قطاع الطيران والنقل</a:t>
            </a:r>
            <a:endParaRPr lang="en-US" sz="2800" b="1" dirty="0">
              <a:solidFill>
                <a:srgbClr val="7030A0"/>
              </a:solidFill>
              <a:effectLst>
                <a:outerShdw blurRad="38100" dist="38100" dir="2700000" algn="tl">
                  <a:srgbClr val="000000">
                    <a:alpha val="43137"/>
                  </a:srgbClr>
                </a:outerShdw>
              </a:effectLst>
              <a:latin typeface="Times New Roman"/>
              <a:ea typeface="Times New Roman"/>
            </a:endParaRPr>
          </a:p>
        </p:txBody>
      </p:sp>
    </p:spTree>
    <p:extLst>
      <p:ext uri="{BB962C8B-B14F-4D97-AF65-F5344CB8AC3E}">
        <p14:creationId xmlns:p14="http://schemas.microsoft.com/office/powerpoint/2010/main" val="649408547"/>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32" y="457200"/>
            <a:ext cx="11237493" cy="5919537"/>
          </a:xfrm>
          <a:prstGeom prst="rect">
            <a:avLst/>
          </a:prstGeom>
        </p:spPr>
      </p:pic>
      <p:sp>
        <p:nvSpPr>
          <p:cNvPr id="4" name="مربع نص 3"/>
          <p:cNvSpPr txBox="1"/>
          <p:nvPr/>
        </p:nvSpPr>
        <p:spPr>
          <a:xfrm>
            <a:off x="469232" y="2460978"/>
            <a:ext cx="10932545" cy="1200329"/>
          </a:xfrm>
          <a:prstGeom prst="rect">
            <a:avLst/>
          </a:prstGeom>
          <a:noFill/>
        </p:spPr>
        <p:txBody>
          <a:bodyPr wrap="square" rtlCol="1">
            <a:spAutoFit/>
          </a:bodyPr>
          <a:lstStyle/>
          <a:p>
            <a:pPr marL="285750" indent="-285750">
              <a:buFont typeface="Wingdings" panose="05000000000000000000" pitchFamily="2" charset="2"/>
              <a:buChar char="v"/>
            </a:pPr>
            <a:r>
              <a:rPr lang="ar-AE" b="1" u="sng" dirty="0">
                <a:solidFill>
                  <a:srgbClr val="FF0000"/>
                </a:solidFill>
              </a:rPr>
              <a:t>سياحة الفعاليات والمهرجانات </a:t>
            </a:r>
            <a:r>
              <a:rPr lang="ar-AE" b="1" dirty="0"/>
              <a:t>(مهرجان دبي للتسوق، مهرجان دبي السينمائي، مفاجآت صيف دبي، مهرجان الشارقة المائي، مهرجان أضواء الشارقة ) </a:t>
            </a:r>
          </a:p>
          <a:p>
            <a:pPr marL="285750" indent="-285750">
              <a:buFont typeface="Wingdings" panose="05000000000000000000" pitchFamily="2" charset="2"/>
              <a:buChar char="v"/>
            </a:pPr>
            <a:r>
              <a:rPr lang="ar-AE" b="1" dirty="0">
                <a:solidFill>
                  <a:srgbClr val="FF0000"/>
                </a:solidFill>
              </a:rPr>
              <a:t> </a:t>
            </a:r>
            <a:r>
              <a:rPr lang="ar-AE" b="1" u="sng" dirty="0">
                <a:solidFill>
                  <a:srgbClr val="FF0000"/>
                </a:solidFill>
              </a:rPr>
              <a:t>سياحة المتاحف والمناطق الأثرية</a:t>
            </a:r>
            <a:r>
              <a:rPr lang="ar-AE" b="1" dirty="0">
                <a:solidFill>
                  <a:srgbClr val="FF0000"/>
                </a:solidFill>
              </a:rPr>
              <a:t>  </a:t>
            </a:r>
            <a:r>
              <a:rPr lang="ar-AE" b="1" dirty="0"/>
              <a:t>( هيلي، حفيت )</a:t>
            </a:r>
          </a:p>
          <a:p>
            <a:pPr marL="285750" indent="-285750">
              <a:buFont typeface="Wingdings" panose="05000000000000000000" pitchFamily="2" charset="2"/>
              <a:buChar char="v"/>
            </a:pPr>
            <a:r>
              <a:rPr lang="ar-AE" b="1" dirty="0">
                <a:solidFill>
                  <a:srgbClr val="FF0000"/>
                </a:solidFill>
              </a:rPr>
              <a:t> </a:t>
            </a:r>
            <a:r>
              <a:rPr lang="ar-AE" b="1" u="sng" dirty="0">
                <a:solidFill>
                  <a:srgbClr val="FF0000"/>
                </a:solidFill>
              </a:rPr>
              <a:t>سياحة التسوق</a:t>
            </a:r>
            <a:r>
              <a:rPr lang="ar-AE" b="1" dirty="0">
                <a:solidFill>
                  <a:srgbClr val="FF0000"/>
                </a:solidFill>
              </a:rPr>
              <a:t> </a:t>
            </a:r>
            <a:r>
              <a:rPr lang="ar-AE" b="1" dirty="0"/>
              <a:t>( مول الإمارات ، </a:t>
            </a:r>
            <a:r>
              <a:rPr lang="ar-AE" b="1" dirty="0" err="1"/>
              <a:t>المارينامول</a:t>
            </a:r>
            <a:r>
              <a:rPr lang="ar-AE" b="1" dirty="0"/>
              <a:t> ........</a:t>
            </a:r>
          </a:p>
        </p:txBody>
      </p:sp>
      <p:sp>
        <p:nvSpPr>
          <p:cNvPr id="5" name="مستطيل 4"/>
          <p:cNvSpPr/>
          <p:nvPr/>
        </p:nvSpPr>
        <p:spPr>
          <a:xfrm>
            <a:off x="2115720" y="4892493"/>
            <a:ext cx="9015123" cy="1200329"/>
          </a:xfrm>
          <a:prstGeom prst="rect">
            <a:avLst/>
          </a:prstGeom>
        </p:spPr>
        <p:txBody>
          <a:bodyPr wrap="square">
            <a:spAutoFit/>
          </a:bodyPr>
          <a:lstStyle/>
          <a:p>
            <a:pPr marL="285750" indent="-285750">
              <a:buFont typeface="Wingdings" panose="05000000000000000000" pitchFamily="2" charset="2"/>
              <a:buChar char="q"/>
            </a:pPr>
            <a:r>
              <a:rPr lang="ar-AE" sz="2400" b="1" dirty="0" smtClean="0">
                <a:solidFill>
                  <a:srgbClr val="7030A0"/>
                </a:solidFill>
              </a:rPr>
              <a:t>المساهمة في تطويره من خلال ابداع وابتكار كل ما هو جاذب للسائح .</a:t>
            </a:r>
          </a:p>
          <a:p>
            <a:pPr marL="285750" indent="-285750">
              <a:buFont typeface="Wingdings" panose="05000000000000000000" pitchFamily="2" charset="2"/>
              <a:buChar char="q"/>
            </a:pPr>
            <a:r>
              <a:rPr lang="ar-AE" sz="2400" b="1" dirty="0" smtClean="0">
                <a:solidFill>
                  <a:srgbClr val="7030A0"/>
                </a:solidFill>
              </a:rPr>
              <a:t>تصميم مواقع على الانترنت  تعرض أهم المعالم السياحية في الإمارات .</a:t>
            </a:r>
          </a:p>
          <a:p>
            <a:pPr marL="285750" indent="-285750">
              <a:buFont typeface="Wingdings" panose="05000000000000000000" pitchFamily="2" charset="2"/>
              <a:buChar char="q"/>
            </a:pPr>
            <a:r>
              <a:rPr lang="ar-AE" sz="2400" b="1" dirty="0" smtClean="0">
                <a:solidFill>
                  <a:srgbClr val="7030A0"/>
                </a:solidFill>
              </a:rPr>
              <a:t>حسن استقبال ضيوف الوطن ومعاملتهم معاملة حسنة .</a:t>
            </a:r>
          </a:p>
        </p:txBody>
      </p:sp>
    </p:spTree>
    <p:extLst>
      <p:ext uri="{BB962C8B-B14F-4D97-AF65-F5344CB8AC3E}">
        <p14:creationId xmlns:p14="http://schemas.microsoft.com/office/powerpoint/2010/main" val="858537404"/>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7" y="493295"/>
            <a:ext cx="11285621" cy="5979693"/>
          </a:xfrm>
          <a:prstGeom prst="rect">
            <a:avLst/>
          </a:prstGeom>
        </p:spPr>
      </p:pic>
      <p:sp>
        <p:nvSpPr>
          <p:cNvPr id="3" name="مستطيل 2"/>
          <p:cNvSpPr/>
          <p:nvPr/>
        </p:nvSpPr>
        <p:spPr>
          <a:xfrm>
            <a:off x="643467" y="1300879"/>
            <a:ext cx="10679289" cy="1938992"/>
          </a:xfrm>
          <a:prstGeom prst="rect">
            <a:avLst/>
          </a:prstGeom>
        </p:spPr>
        <p:txBody>
          <a:bodyPr wrap="square">
            <a:spAutoFit/>
          </a:bodyPr>
          <a:lstStyle/>
          <a:p>
            <a:pPr marL="285750" indent="-285750">
              <a:buFont typeface="Wingdings" panose="05000000000000000000" pitchFamily="2" charset="2"/>
              <a:buChar char="q"/>
            </a:pPr>
            <a:r>
              <a:rPr lang="ar-AE" sz="2400" b="1" dirty="0" smtClean="0">
                <a:solidFill>
                  <a:srgbClr val="7030A0"/>
                </a:solidFill>
              </a:rPr>
              <a:t>أهم المعالم السياحية جذبا للسياح  في دولة الإمارات .</a:t>
            </a:r>
          </a:p>
          <a:p>
            <a:pPr marL="285750" indent="-285750">
              <a:buFont typeface="Wingdings" panose="05000000000000000000" pitchFamily="2" charset="2"/>
              <a:buChar char="q"/>
            </a:pPr>
            <a:r>
              <a:rPr lang="ar-AE" sz="2400" b="1" dirty="0" smtClean="0">
                <a:solidFill>
                  <a:srgbClr val="7030A0"/>
                </a:solidFill>
              </a:rPr>
              <a:t>حصول الإمارات على المرتبة التاسعة في قائمة أكثر عشر وجهات سياحية نموا في العالم وفق منظمة السياحة العالمية .</a:t>
            </a:r>
          </a:p>
          <a:p>
            <a:pPr marL="285750" indent="-285750">
              <a:buFont typeface="Wingdings" panose="05000000000000000000" pitchFamily="2" charset="2"/>
              <a:buChar char="q"/>
            </a:pPr>
            <a:r>
              <a:rPr lang="ar-AE" sz="2400" b="1" dirty="0" smtClean="0">
                <a:solidFill>
                  <a:srgbClr val="7030A0"/>
                </a:solidFill>
              </a:rPr>
              <a:t>ارتفاع مستوى الخدمات في القطاع الفندقي والنقل  بفضل </a:t>
            </a:r>
            <a:r>
              <a:rPr lang="ar-AE" sz="2400" b="1" dirty="0" err="1" smtClean="0">
                <a:solidFill>
                  <a:srgbClr val="7030A0"/>
                </a:solidFill>
              </a:rPr>
              <a:t>السياحه</a:t>
            </a:r>
            <a:r>
              <a:rPr lang="ar-AE" sz="2400" b="1" dirty="0" smtClean="0">
                <a:solidFill>
                  <a:srgbClr val="7030A0"/>
                </a:solidFill>
              </a:rPr>
              <a:t> فضلًا عن إقامة الفعاليات والمهرجانات. </a:t>
            </a:r>
          </a:p>
          <a:p>
            <a:pPr marL="285750" indent="-285750">
              <a:buFont typeface="Wingdings" panose="05000000000000000000" pitchFamily="2" charset="2"/>
              <a:buChar char="q"/>
            </a:pPr>
            <a:r>
              <a:rPr lang="ar-AE" sz="2400" b="1" dirty="0" smtClean="0">
                <a:solidFill>
                  <a:srgbClr val="7030A0"/>
                </a:solidFill>
              </a:rPr>
              <a:t>اعتبارها الوجهة السياحية الأولى الأكثر استقطاباً للعائلات عام 2013 .</a:t>
            </a:r>
          </a:p>
        </p:txBody>
      </p:sp>
      <p:sp>
        <p:nvSpPr>
          <p:cNvPr id="4" name="مربع نص 3"/>
          <p:cNvSpPr txBox="1"/>
          <p:nvPr/>
        </p:nvSpPr>
        <p:spPr>
          <a:xfrm>
            <a:off x="1840089" y="4131733"/>
            <a:ext cx="8884355" cy="1200329"/>
          </a:xfrm>
          <a:prstGeom prst="rect">
            <a:avLst/>
          </a:prstGeom>
          <a:noFill/>
        </p:spPr>
        <p:txBody>
          <a:bodyPr wrap="square" rtlCol="1">
            <a:spAutoFit/>
          </a:bodyPr>
          <a:lstStyle/>
          <a:p>
            <a:pPr algn="ctr"/>
            <a:r>
              <a:rPr lang="ar-AE" sz="7200" b="1" dirty="0" smtClean="0">
                <a:solidFill>
                  <a:srgbClr val="FF0000"/>
                </a:solidFill>
              </a:rPr>
              <a:t>نشاط  لا صفي</a:t>
            </a:r>
            <a:endParaRPr lang="ar-AE" sz="7200" b="1" dirty="0">
              <a:solidFill>
                <a:srgbClr val="FF0000"/>
              </a:solidFill>
            </a:endParaRPr>
          </a:p>
        </p:txBody>
      </p:sp>
    </p:spTree>
    <p:extLst>
      <p:ext uri="{BB962C8B-B14F-4D97-AF65-F5344CB8AC3E}">
        <p14:creationId xmlns:p14="http://schemas.microsoft.com/office/powerpoint/2010/main" val="335855977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 y="461548"/>
            <a:ext cx="11269979" cy="5934903"/>
          </a:xfrm>
          <a:prstGeom prst="rect">
            <a:avLst/>
          </a:prstGeom>
        </p:spPr>
      </p:pic>
    </p:spTree>
    <p:extLst>
      <p:ext uri="{BB962C8B-B14F-4D97-AF65-F5344CB8AC3E}">
        <p14:creationId xmlns:p14="http://schemas.microsoft.com/office/powerpoint/2010/main" val="38052012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 y="457200"/>
            <a:ext cx="11359108" cy="6046470"/>
          </a:xfrm>
          <a:prstGeom prst="rect">
            <a:avLst/>
          </a:prstGeom>
        </p:spPr>
      </p:pic>
    </p:spTree>
    <p:extLst>
      <p:ext uri="{BB962C8B-B14F-4D97-AF65-F5344CB8AC3E}">
        <p14:creationId xmlns:p14="http://schemas.microsoft.com/office/powerpoint/2010/main" val="2877019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594361"/>
            <a:ext cx="11521440" cy="6093544"/>
          </a:xfrm>
          <a:prstGeom prst="rect">
            <a:avLst/>
          </a:prstGeom>
        </p:spPr>
      </p:pic>
    </p:spTree>
    <p:extLst>
      <p:ext uri="{BB962C8B-B14F-4D97-AF65-F5344CB8AC3E}">
        <p14:creationId xmlns:p14="http://schemas.microsoft.com/office/powerpoint/2010/main" val="1830586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99" y="467833"/>
            <a:ext cx="11185450" cy="5964865"/>
          </a:xfrm>
          <a:prstGeom prst="rect">
            <a:avLst/>
          </a:prstGeom>
        </p:spPr>
      </p:pic>
    </p:spTree>
    <p:extLst>
      <p:ext uri="{BB962C8B-B14F-4D97-AF65-F5344CB8AC3E}">
        <p14:creationId xmlns:p14="http://schemas.microsoft.com/office/powerpoint/2010/main" val="40142369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31" y="435934"/>
            <a:ext cx="11249246" cy="5932967"/>
          </a:xfrm>
          <a:prstGeom prst="rect">
            <a:avLst/>
          </a:prstGeom>
        </p:spPr>
      </p:pic>
    </p:spTree>
    <p:extLst>
      <p:ext uri="{BB962C8B-B14F-4D97-AF65-F5344CB8AC3E}">
        <p14:creationId xmlns:p14="http://schemas.microsoft.com/office/powerpoint/2010/main" val="23460782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67" y="478465"/>
            <a:ext cx="11238613" cy="5986130"/>
          </a:xfrm>
          <a:prstGeom prst="rect">
            <a:avLst/>
          </a:prstGeom>
        </p:spPr>
      </p:pic>
    </p:spTree>
    <p:extLst>
      <p:ext uri="{BB962C8B-B14F-4D97-AF65-F5344CB8AC3E}">
        <p14:creationId xmlns:p14="http://schemas.microsoft.com/office/powerpoint/2010/main" val="1286678177"/>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567" y="435935"/>
            <a:ext cx="11249247" cy="6018028"/>
          </a:xfrm>
          <a:prstGeom prst="rect">
            <a:avLst/>
          </a:prstGeom>
        </p:spPr>
      </p:pic>
      <p:sp>
        <p:nvSpPr>
          <p:cNvPr id="3" name="مربع نص 2"/>
          <p:cNvSpPr txBox="1"/>
          <p:nvPr/>
        </p:nvSpPr>
        <p:spPr>
          <a:xfrm>
            <a:off x="1174044" y="4639733"/>
            <a:ext cx="7168445" cy="461665"/>
          </a:xfrm>
          <a:prstGeom prst="rect">
            <a:avLst/>
          </a:prstGeom>
          <a:noFill/>
        </p:spPr>
        <p:txBody>
          <a:bodyPr wrap="square" rtlCol="1">
            <a:spAutoFit/>
          </a:bodyPr>
          <a:lstStyle/>
          <a:p>
            <a:r>
              <a:rPr lang="ar-AE" sz="2400" b="1" dirty="0" smtClean="0">
                <a:solidFill>
                  <a:srgbClr val="FF0000"/>
                </a:solidFill>
              </a:rPr>
              <a:t>الاهتمام بالقطاع السياحي ووضع الخطط المستقبلية له .</a:t>
            </a:r>
            <a:endParaRPr lang="ar-AE" sz="2400" b="1" dirty="0">
              <a:solidFill>
                <a:srgbClr val="FF0000"/>
              </a:solidFill>
            </a:endParaRPr>
          </a:p>
        </p:txBody>
      </p:sp>
      <p:sp>
        <p:nvSpPr>
          <p:cNvPr id="4" name="مربع نص 3"/>
          <p:cNvSpPr txBox="1"/>
          <p:nvPr/>
        </p:nvSpPr>
        <p:spPr>
          <a:xfrm>
            <a:off x="682977" y="4984044"/>
            <a:ext cx="7168445" cy="461665"/>
          </a:xfrm>
          <a:prstGeom prst="rect">
            <a:avLst/>
          </a:prstGeom>
          <a:noFill/>
        </p:spPr>
        <p:txBody>
          <a:bodyPr wrap="square" rtlCol="1">
            <a:spAutoFit/>
          </a:bodyPr>
          <a:lstStyle/>
          <a:p>
            <a:r>
              <a:rPr lang="ar-AE" sz="2400" b="1" dirty="0" smtClean="0">
                <a:solidFill>
                  <a:srgbClr val="7030A0"/>
                </a:solidFill>
              </a:rPr>
              <a:t>السياحة رافد أساسي لاقتصاد الدولة .</a:t>
            </a:r>
            <a:endParaRPr lang="ar-AE" sz="2400" b="1" dirty="0">
              <a:solidFill>
                <a:srgbClr val="7030A0"/>
              </a:solidFill>
            </a:endParaRPr>
          </a:p>
        </p:txBody>
      </p:sp>
      <p:sp>
        <p:nvSpPr>
          <p:cNvPr id="5" name="مربع نص 4"/>
          <p:cNvSpPr txBox="1"/>
          <p:nvPr/>
        </p:nvSpPr>
        <p:spPr>
          <a:xfrm>
            <a:off x="682977" y="5458832"/>
            <a:ext cx="7168445" cy="461665"/>
          </a:xfrm>
          <a:prstGeom prst="rect">
            <a:avLst/>
          </a:prstGeom>
          <a:noFill/>
        </p:spPr>
        <p:txBody>
          <a:bodyPr wrap="square" rtlCol="1">
            <a:spAutoFit/>
          </a:bodyPr>
          <a:lstStyle/>
          <a:p>
            <a:r>
              <a:rPr lang="ar-AE" sz="2400" b="1" dirty="0" smtClean="0">
                <a:solidFill>
                  <a:srgbClr val="7030A0"/>
                </a:solidFill>
              </a:rPr>
              <a:t> مكونات السياحة في الدولة.</a:t>
            </a:r>
            <a:endParaRPr lang="ar-AE" sz="2400" b="1" dirty="0">
              <a:solidFill>
                <a:srgbClr val="7030A0"/>
              </a:solidFill>
            </a:endParaRPr>
          </a:p>
        </p:txBody>
      </p:sp>
      <p:sp>
        <p:nvSpPr>
          <p:cNvPr id="6" name="مربع نص 5"/>
          <p:cNvSpPr txBox="1"/>
          <p:nvPr/>
        </p:nvSpPr>
        <p:spPr>
          <a:xfrm>
            <a:off x="682977" y="5933621"/>
            <a:ext cx="7168445" cy="461665"/>
          </a:xfrm>
          <a:prstGeom prst="rect">
            <a:avLst/>
          </a:prstGeom>
          <a:noFill/>
        </p:spPr>
        <p:txBody>
          <a:bodyPr wrap="square" rtlCol="1">
            <a:spAutoFit/>
          </a:bodyPr>
          <a:lstStyle/>
          <a:p>
            <a:r>
              <a:rPr lang="ar-AE" sz="2400" b="1" dirty="0" smtClean="0">
                <a:solidFill>
                  <a:srgbClr val="7030A0"/>
                </a:solidFill>
              </a:rPr>
              <a:t>مقارنة مدخول الإمارات من السياحة في السنوات السابقة.</a:t>
            </a:r>
            <a:endParaRPr lang="ar-AE" sz="2400" b="1" dirty="0">
              <a:solidFill>
                <a:srgbClr val="7030A0"/>
              </a:solidFill>
            </a:endParaRPr>
          </a:p>
        </p:txBody>
      </p:sp>
    </p:spTree>
    <p:extLst>
      <p:ext uri="{BB962C8B-B14F-4D97-AF65-F5344CB8AC3E}">
        <p14:creationId xmlns:p14="http://schemas.microsoft.com/office/powerpoint/2010/main" val="427986185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65" y="435935"/>
            <a:ext cx="11259879" cy="5932967"/>
          </a:xfrm>
          <a:prstGeom prst="rect">
            <a:avLst/>
          </a:prstGeom>
        </p:spPr>
      </p:pic>
      <p:sp>
        <p:nvSpPr>
          <p:cNvPr id="4" name="مربع نص 3"/>
          <p:cNvSpPr txBox="1"/>
          <p:nvPr/>
        </p:nvSpPr>
        <p:spPr>
          <a:xfrm>
            <a:off x="1885244" y="970844"/>
            <a:ext cx="8850489" cy="461665"/>
          </a:xfrm>
          <a:prstGeom prst="rect">
            <a:avLst/>
          </a:prstGeom>
          <a:noFill/>
        </p:spPr>
        <p:txBody>
          <a:bodyPr wrap="square" rtlCol="1">
            <a:spAutoFit/>
          </a:bodyPr>
          <a:lstStyle/>
          <a:p>
            <a:r>
              <a:rPr lang="ar-AE" sz="2400" b="1" dirty="0" smtClean="0">
                <a:solidFill>
                  <a:srgbClr val="FF0000"/>
                </a:solidFill>
              </a:rPr>
              <a:t>نعم يوجد ترابط : لأن النص يعالج موضوعا واحدا ويحيط بكل جوانبه .</a:t>
            </a:r>
            <a:endParaRPr lang="ar-AE" sz="2400" b="1" dirty="0">
              <a:solidFill>
                <a:srgbClr val="FF0000"/>
              </a:solidFill>
            </a:endParaRPr>
          </a:p>
        </p:txBody>
      </p:sp>
      <p:sp>
        <p:nvSpPr>
          <p:cNvPr id="5" name="مربع نص 4"/>
          <p:cNvSpPr txBox="1"/>
          <p:nvPr/>
        </p:nvSpPr>
        <p:spPr>
          <a:xfrm>
            <a:off x="1557867" y="2325511"/>
            <a:ext cx="9177866" cy="461665"/>
          </a:xfrm>
          <a:prstGeom prst="rect">
            <a:avLst/>
          </a:prstGeom>
          <a:noFill/>
        </p:spPr>
        <p:txBody>
          <a:bodyPr wrap="square" rtlCol="1">
            <a:spAutoFit/>
          </a:bodyPr>
          <a:lstStyle/>
          <a:p>
            <a:r>
              <a:rPr lang="ar-AE" sz="2400" b="1" dirty="0" smtClean="0">
                <a:solidFill>
                  <a:srgbClr val="7030A0"/>
                </a:solidFill>
              </a:rPr>
              <a:t>العِقد : فترة زمنية تقدر بعشر سنوات .</a:t>
            </a:r>
            <a:endParaRPr lang="ar-AE" sz="2400" b="1" dirty="0">
              <a:solidFill>
                <a:srgbClr val="7030A0"/>
              </a:solidFill>
            </a:endParaRPr>
          </a:p>
        </p:txBody>
      </p:sp>
      <p:sp>
        <p:nvSpPr>
          <p:cNvPr id="6" name="شكل بيضاوي 5"/>
          <p:cNvSpPr/>
          <p:nvPr/>
        </p:nvSpPr>
        <p:spPr>
          <a:xfrm>
            <a:off x="10343810" y="4374084"/>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extLst>
      <p:ext uri="{BB962C8B-B14F-4D97-AF65-F5344CB8AC3E}">
        <p14:creationId xmlns:p14="http://schemas.microsoft.com/office/powerpoint/2010/main" val="36122789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131</TotalTime>
  <Words>273</Words>
  <Application>Microsoft Office PowerPoint</Application>
  <PresentationFormat>ملء الشاشة</PresentationFormat>
  <Paragraphs>23</Paragraphs>
  <Slides>13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Arial</vt:lpstr>
      <vt:lpstr>Garamond</vt:lpstr>
      <vt:lpstr>Times New Roman</vt:lpstr>
      <vt:lpstr>Wingdings</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مالك فايز عبيد</dc:creator>
  <cp:lastModifiedBy>مالك فايز عبيد</cp:lastModifiedBy>
  <cp:revision>9</cp:revision>
  <dcterms:created xsi:type="dcterms:W3CDTF">2016-10-13T06:41:50Z</dcterms:created>
  <dcterms:modified xsi:type="dcterms:W3CDTF">2016-10-17T06:35:17Z</dcterms:modified>
</cp:coreProperties>
</file>