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5" r:id="rId8"/>
    <p:sldId id="262" r:id="rId9"/>
    <p:sldId id="261" r:id="rId10"/>
    <p:sldId id="263" r:id="rId11"/>
    <p:sldId id="267" r:id="rId12"/>
  </p:sldIdLst>
  <p:sldSz cx="12192000" cy="6858000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70" d="100"/>
          <a:sy n="70" d="100"/>
        </p:scale>
        <p:origin x="1166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72C6-E241-493D-AA36-73FCA52AAD77}" type="datetimeFigureOut">
              <a:rPr lang="ar-AE" smtClean="0"/>
              <a:t>08/01/1440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E300-5B23-4314-9BCA-28905FB19072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1020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72C6-E241-493D-AA36-73FCA52AAD77}" type="datetimeFigureOut">
              <a:rPr lang="ar-AE" smtClean="0"/>
              <a:t>08/01/1440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E300-5B23-4314-9BCA-28905FB19072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126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72C6-E241-493D-AA36-73FCA52AAD77}" type="datetimeFigureOut">
              <a:rPr lang="ar-AE" smtClean="0"/>
              <a:t>08/01/1440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E300-5B23-4314-9BCA-28905FB19072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9396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72C6-E241-493D-AA36-73FCA52AAD77}" type="datetimeFigureOut">
              <a:rPr lang="ar-AE" smtClean="0"/>
              <a:t>08/01/1440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E300-5B23-4314-9BCA-28905FB19072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3366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72C6-E241-493D-AA36-73FCA52AAD77}" type="datetimeFigureOut">
              <a:rPr lang="ar-AE" smtClean="0"/>
              <a:t>08/01/1440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E300-5B23-4314-9BCA-28905FB19072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9148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72C6-E241-493D-AA36-73FCA52AAD77}" type="datetimeFigureOut">
              <a:rPr lang="ar-AE" smtClean="0"/>
              <a:t>08/01/1440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E300-5B23-4314-9BCA-28905FB19072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9212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72C6-E241-493D-AA36-73FCA52AAD77}" type="datetimeFigureOut">
              <a:rPr lang="ar-AE" smtClean="0"/>
              <a:t>08/01/1440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E300-5B23-4314-9BCA-28905FB19072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0391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72C6-E241-493D-AA36-73FCA52AAD77}" type="datetimeFigureOut">
              <a:rPr lang="ar-AE" smtClean="0"/>
              <a:t>08/01/1440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E300-5B23-4314-9BCA-28905FB19072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6624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72C6-E241-493D-AA36-73FCA52AAD77}" type="datetimeFigureOut">
              <a:rPr lang="ar-AE" smtClean="0"/>
              <a:t>08/01/1440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E300-5B23-4314-9BCA-28905FB19072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6442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72C6-E241-493D-AA36-73FCA52AAD77}" type="datetimeFigureOut">
              <a:rPr lang="ar-AE" smtClean="0"/>
              <a:t>08/01/1440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E300-5B23-4314-9BCA-28905FB19072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4911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72C6-E241-493D-AA36-73FCA52AAD77}" type="datetimeFigureOut">
              <a:rPr lang="ar-AE" smtClean="0"/>
              <a:t>08/01/1440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E300-5B23-4314-9BCA-28905FB19072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828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A72C6-E241-493D-AA36-73FCA52AAD77}" type="datetimeFigureOut">
              <a:rPr lang="ar-AE" smtClean="0"/>
              <a:t>08/01/1440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3E300-5B23-4314-9BCA-28905FB19072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29151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9" y="214604"/>
            <a:ext cx="11308702" cy="63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849" t="35095" r="36250" b="38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781" y="810886"/>
            <a:ext cx="1168879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  <a:cs typeface="+mj-cs"/>
              </a:rPr>
              <a:t>أن الود بين الزوجين أساس الترابط الأسري بين بقية أفراد الأسرة و الود طريق بناء النفوس السعيدة </a:t>
            </a:r>
            <a:endParaRPr lang="ar-AE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781" y="2846715"/>
            <a:ext cx="11688793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  <a:cs typeface="+mj-cs"/>
              </a:rPr>
              <a:t>أن الأم : تريد المصروف آنيا لكي يتسنى لها الإنفاق على أولادها و شراء احتياجاتهم</a:t>
            </a:r>
          </a:p>
          <a:p>
            <a:r>
              <a:rPr lang="ar-SA" sz="3600" b="1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بينما الأب : يفضل الادخار للمستقبل لإنفاقها في أوجه أخرى  </a:t>
            </a:r>
            <a:endParaRPr lang="ar-AE" sz="3600" b="1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82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2" t="10349" r="22058" b="5161"/>
          <a:stretch>
            <a:fillRect/>
          </a:stretch>
        </p:blipFill>
        <p:spPr bwMode="auto">
          <a:xfrm>
            <a:off x="6119446" y="291955"/>
            <a:ext cx="5863223" cy="602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7" t="16554" r="13721" b="44820"/>
          <a:stretch/>
        </p:blipFill>
        <p:spPr bwMode="auto">
          <a:xfrm>
            <a:off x="144096" y="291955"/>
            <a:ext cx="5975350" cy="2381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78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4104" t="1635" r="28962" b="58113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104" t="48679" r="28962" b="198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991" t="12831" r="36107" b="690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751" t="33963" r="33631" b="2436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71803" y="4097550"/>
            <a:ext cx="3795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  <a:cs typeface="+mj-cs"/>
              </a:rPr>
              <a:t>√</a:t>
            </a:r>
            <a:endParaRPr lang="ar-AE" sz="24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68930" y="5932088"/>
            <a:ext cx="3795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  <a:cs typeface="+mj-cs"/>
              </a:rPr>
              <a:t>√</a:t>
            </a:r>
            <a:endParaRPr lang="ar-AE" sz="24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519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8630" y="-34502"/>
            <a:ext cx="12192002" cy="6885531"/>
            <a:chOff x="-8630" y="-34502"/>
            <a:chExt cx="12192002" cy="68855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36579" t="12327" r="30803" b="71314"/>
            <a:stretch/>
          </p:blipFill>
          <p:spPr>
            <a:xfrm>
              <a:off x="-8628" y="3493698"/>
              <a:ext cx="12192000" cy="335733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33751" t="75637" r="33631" b="9308"/>
            <a:stretch/>
          </p:blipFill>
          <p:spPr>
            <a:xfrm>
              <a:off x="-8630" y="-34502"/>
              <a:ext cx="12192000" cy="35282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9445925" y="776390"/>
            <a:ext cx="3795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  <a:cs typeface="+mj-cs"/>
              </a:rPr>
              <a:t>√</a:t>
            </a:r>
            <a:endParaRPr lang="ar-AE" sz="24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72459" y="4278705"/>
            <a:ext cx="3795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0000"/>
                </a:solidFill>
                <a:cs typeface="+mj-cs"/>
              </a:rPr>
              <a:t>√</a:t>
            </a:r>
            <a:endParaRPr lang="ar-AE" sz="24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5130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579" t="28838" r="30803" b="480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0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579" t="53299" r="30803" b="1283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781" y="1621769"/>
            <a:ext cx="1168879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  <a:cs typeface="+mj-cs"/>
              </a:rPr>
              <a:t>حتى لا يشعرا أولادهما بثقل الحمل و المصروفات و أيضا من باب الدعابة </a:t>
            </a:r>
          </a:p>
          <a:p>
            <a:r>
              <a:rPr lang="ar-SA" sz="3600" b="1" dirty="0" smtClean="0">
                <a:solidFill>
                  <a:srgbClr val="FF0000"/>
                </a:solidFill>
                <a:cs typeface="+mj-cs"/>
              </a:rPr>
              <a:t>كما أنها من الممكن أن تكون طريقة تودد كل منهما للآخر </a:t>
            </a:r>
            <a:endParaRPr lang="ar-AE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532" y="3542581"/>
            <a:ext cx="116887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  <a:cs typeface="+mj-cs"/>
              </a:rPr>
              <a:t>لأن الأم كانت تعدد أوجه الإنفاق و كان الأب يرد عليها في كل وجه بما يليق .</a:t>
            </a:r>
            <a:endParaRPr lang="ar-AE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181" y="5543905"/>
            <a:ext cx="116887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  <a:cs typeface="+mj-cs"/>
              </a:rPr>
              <a:t>فسره  أن طمأنينة الطفولة بين الوالدين هي منبع كل ود لاحق في النفوس</a:t>
            </a:r>
            <a:endParaRPr lang="ar-AE" sz="36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517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849" t="14969" r="36250" b="645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781" y="1621769"/>
            <a:ext cx="116887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  <a:cs typeface="+mj-cs"/>
              </a:rPr>
              <a:t>تتسم بالود و التآلف و الحميمية فيما بينهم </a:t>
            </a:r>
            <a:endParaRPr lang="ar-AE" sz="3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781" y="5141336"/>
            <a:ext cx="116887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  <a:cs typeface="+mj-cs"/>
              </a:rPr>
              <a:t>يكمن الأثر في النفوس فيزداد الود بين أفراد الأسرة و التآلف و قوة الترابط </a:t>
            </a:r>
            <a:endParaRPr lang="ar-AE" sz="36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091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122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شما الزعابي</dc:creator>
  <cp:lastModifiedBy>شما الزعابي</cp:lastModifiedBy>
  <cp:revision>8</cp:revision>
  <dcterms:created xsi:type="dcterms:W3CDTF">2018-09-18T18:11:00Z</dcterms:created>
  <dcterms:modified xsi:type="dcterms:W3CDTF">2018-09-18T19:40:17Z</dcterms:modified>
</cp:coreProperties>
</file>