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8" r:id="rId4"/>
    <p:sldId id="277" r:id="rId5"/>
    <p:sldId id="280" r:id="rId6"/>
    <p:sldId id="279" r:id="rId7"/>
    <p:sldId id="276" r:id="rId8"/>
    <p:sldId id="281" r:id="rId9"/>
    <p:sldId id="28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2C3D9-CA36-4048-968C-7AEAD09FC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409203-78C6-4D2E-8AB3-BBFB194A0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EA034-BF20-4D61-AB3E-E382C55FF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96EE4-DAED-4274-A475-7539DE297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22300-8D6D-4E3C-B542-CEDFC6449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1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A0DF4-7BAC-4D9A-8049-20B6D3CC9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CDD9A0-0471-4CA9-AC49-047DC8296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D44D9-B1E2-44D8-B0A0-1E0CA2231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2FF31-0B06-4962-9B4B-5A4FC797E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C5EBF-2922-493C-8A15-03871238F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2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0E1241-0871-4B56-A2E3-A4304858C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D8DD0-4A4F-4569-8968-A84439956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8C622-BDC7-4563-95C8-ABADD6A5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801FA-FC73-4940-AEBC-796AF85B9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3F8E8-6D1B-45F1-A5F9-1995975AE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8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4832D-636B-47DD-95A1-E805129F7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260B2-A0D1-49C6-9211-EBFE1E023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5F35D-E039-47CA-8121-CBD25E46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A6AD5-CCA6-4481-9844-C1BD8CDD5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9C60F-0B50-45F4-ACB1-1D67ABF9C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6D38F-26A7-4AED-BC4B-A0ADD9BF4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CACE01-5B8E-4B52-89DC-1A1BAD68E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17D91-EDE1-4075-B9F4-87CFF85AB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C4C1F-B192-43AC-8F2C-70978070E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B0957-2E3C-484E-9147-63B60278F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1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64FDD-E77B-4839-BA1E-862FB64B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CB49F-D83A-41C5-996D-ABE195655F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19B658-E947-4B61-BBC8-58951EFAE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282834-D3E2-4723-BDBD-A61969B6A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B9C6A-84DE-420E-8473-770D50863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552529-47E2-4EC7-9810-A5A23F9E6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3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4F03E-0BFC-484D-B074-4AEEBD68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80E91-F038-46AB-A725-9C3CC856C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03A5A0-3467-4374-B75A-515E2C9DB4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417740-D72E-4F50-AE34-DF53B4D022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591C3B-D142-49D2-8630-B24B1F5DE6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CCDCA-9232-46BE-A512-D5ADF4A1B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D0BFDB-FBCB-49BE-8114-DB21A2A39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694E20-1728-4B61-A95C-0A22DE765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5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B5067-23E1-4AA1-8A97-61B105CCE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22F42-0800-4256-9E59-8FA9F3789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5714E9-A6EC-47D0-85E8-420D60242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FE8F91-1EE7-4B16-80D5-3C24513B9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F1CBF0-C98F-408C-89C8-489DEEFCE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EBF130-3480-47C6-9420-578B5A2F5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DF5CF5-B793-41DC-B436-9B1AB0E95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1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7A699-B13E-4EB1-830F-4BD975BD3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6B493-FAD3-4CC6-88B5-25DCFED4B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52EE78-B796-4730-AC4D-AF36595E0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5C7116-D4B9-49E9-9DFC-007DCF76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97208-1C3A-4DA8-9B2A-DA683D150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66D39B-6952-4D0A-B904-DB5A8FAD6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7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4D06-EF8A-409E-829C-B9E6993DF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DA920E-B163-4A7D-B744-9A3143E39F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78C43F-79C2-40CC-B503-156374699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5EA1B-CE66-453C-955A-9B03B45A9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6510E0-ACF0-4FF9-BAD7-8FC1C5F0D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02B4B4-EBBA-48A7-9D93-029C93186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CD09E8-C477-4591-BEF0-221939BDE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A51932-9A00-4A68-9B14-3F1BC9EA1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1A034-37B6-4D95-AAB0-8D3AB74002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9D09-2018-4BA6-BE3B-58A030EB1B47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DFB27-41B3-459B-B972-3AF7A69C3D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1FB52-B0C7-4BAE-B7B8-63518B1F0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3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512F731-FEE4-4FED-8F14-644B459BF0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</p:spTree>
    <p:extLst>
      <p:ext uri="{BB962C8B-B14F-4D97-AF65-F5344CB8AC3E}">
        <p14:creationId xmlns:p14="http://schemas.microsoft.com/office/powerpoint/2010/main" val="17655233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AF73F89-8BFB-4566-9CA4-9B50E25E2F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C84EBF6-820D-4104-99C0-1AD5ED7068BE}"/>
              </a:ext>
            </a:extLst>
          </p:cNvPr>
          <p:cNvSpPr txBox="1"/>
          <p:nvPr/>
        </p:nvSpPr>
        <p:spPr>
          <a:xfrm>
            <a:off x="1577009" y="3140766"/>
            <a:ext cx="834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أَفْعَلُ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3E7227-20E9-4586-A862-8A1EEAFB9F33}"/>
              </a:ext>
            </a:extLst>
          </p:cNvPr>
          <p:cNvSpPr txBox="1"/>
          <p:nvPr/>
        </p:nvSpPr>
        <p:spPr>
          <a:xfrm>
            <a:off x="2259497" y="3478695"/>
            <a:ext cx="834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فَعِلَ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D0CFE1-3765-410B-AF23-21FC9786518B}"/>
              </a:ext>
            </a:extLst>
          </p:cNvPr>
          <p:cNvSpPr txBox="1"/>
          <p:nvPr/>
        </p:nvSpPr>
        <p:spPr>
          <a:xfrm>
            <a:off x="3710741" y="4278913"/>
            <a:ext cx="904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عَطْشَانُ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62A0AB-BB2B-403D-BBA3-CAB7E696E58D}"/>
              </a:ext>
            </a:extLst>
          </p:cNvPr>
          <p:cNvSpPr txBox="1"/>
          <p:nvPr/>
        </p:nvSpPr>
        <p:spPr>
          <a:xfrm>
            <a:off x="1921565" y="4288757"/>
            <a:ext cx="834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فَعْلَانُ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F28071-088E-41CB-A12F-425DE4A26391}"/>
              </a:ext>
            </a:extLst>
          </p:cNvPr>
          <p:cNvSpPr txBox="1"/>
          <p:nvPr/>
        </p:nvSpPr>
        <p:spPr>
          <a:xfrm>
            <a:off x="4207631" y="4596964"/>
            <a:ext cx="834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عَطِشَ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7CE0EA-075F-4EAB-BF36-6581415985C5}"/>
              </a:ext>
            </a:extLst>
          </p:cNvPr>
          <p:cNvSpPr txBox="1"/>
          <p:nvPr/>
        </p:nvSpPr>
        <p:spPr>
          <a:xfrm>
            <a:off x="2418455" y="4618596"/>
            <a:ext cx="834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فَعِلَ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17F39BB-B719-471D-AD84-2B9B9EDCA5AE}"/>
              </a:ext>
            </a:extLst>
          </p:cNvPr>
          <p:cNvSpPr txBox="1"/>
          <p:nvPr/>
        </p:nvSpPr>
        <p:spPr>
          <a:xfrm>
            <a:off x="3220345" y="5435285"/>
            <a:ext cx="834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جَمِيلٌ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81050FE-B72E-4EC7-84CD-9EA478BB9ACC}"/>
              </a:ext>
            </a:extLst>
          </p:cNvPr>
          <p:cNvSpPr txBox="1"/>
          <p:nvPr/>
        </p:nvSpPr>
        <p:spPr>
          <a:xfrm>
            <a:off x="1451113" y="5436749"/>
            <a:ext cx="834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فَعِيلٌ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39D909-C261-4BE7-94EE-EF0C7735715A}"/>
              </a:ext>
            </a:extLst>
          </p:cNvPr>
          <p:cNvSpPr txBox="1"/>
          <p:nvPr/>
        </p:nvSpPr>
        <p:spPr>
          <a:xfrm>
            <a:off x="2425214" y="5744766"/>
            <a:ext cx="834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فَعُلَ</a:t>
            </a:r>
            <a:endParaRPr lang="en-US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8838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A69855A-9CFC-4EB4-ACC1-47B371240A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13799"/>
            <a:ext cx="11237976" cy="589788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EC37D48-5860-4A4E-B04B-5D5EEE65FD0B}"/>
              </a:ext>
            </a:extLst>
          </p:cNvPr>
          <p:cNvSpPr txBox="1"/>
          <p:nvPr/>
        </p:nvSpPr>
        <p:spPr>
          <a:xfrm>
            <a:off x="1789044" y="795131"/>
            <a:ext cx="834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صَعْبٌ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31F388-435D-47A1-8DE5-1625BC46C025}"/>
              </a:ext>
            </a:extLst>
          </p:cNvPr>
          <p:cNvSpPr txBox="1"/>
          <p:nvPr/>
        </p:nvSpPr>
        <p:spPr>
          <a:xfrm>
            <a:off x="5642146" y="1092186"/>
            <a:ext cx="834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فَعْلٌ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463EAD-463D-415B-A5FE-118101ADD2AC}"/>
              </a:ext>
            </a:extLst>
          </p:cNvPr>
          <p:cNvSpPr txBox="1"/>
          <p:nvPr/>
        </p:nvSpPr>
        <p:spPr>
          <a:xfrm>
            <a:off x="1954700" y="1152321"/>
            <a:ext cx="834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صَعُبَ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47A9FB-2CF7-426C-B6AB-037C4E2790DF}"/>
              </a:ext>
            </a:extLst>
          </p:cNvPr>
          <p:cNvSpPr txBox="1"/>
          <p:nvPr/>
        </p:nvSpPr>
        <p:spPr>
          <a:xfrm>
            <a:off x="5678556" y="1413646"/>
            <a:ext cx="834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فَعُلَ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4F14C2-C003-4276-8E79-22E427C93AD8}"/>
              </a:ext>
            </a:extLst>
          </p:cNvPr>
          <p:cNvSpPr txBox="1"/>
          <p:nvPr/>
        </p:nvSpPr>
        <p:spPr>
          <a:xfrm>
            <a:off x="3750398" y="2309821"/>
            <a:ext cx="834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جَبَانٌ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8ACC5E-0D83-4A5C-8EAE-94EE171F12DA}"/>
              </a:ext>
            </a:extLst>
          </p:cNvPr>
          <p:cNvSpPr txBox="1"/>
          <p:nvPr/>
        </p:nvSpPr>
        <p:spPr>
          <a:xfrm>
            <a:off x="1447801" y="2340115"/>
            <a:ext cx="834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فَعَالٌ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ED3F7A-8427-4035-8CB2-3517B45B6BFD}"/>
              </a:ext>
            </a:extLst>
          </p:cNvPr>
          <p:cNvSpPr txBox="1"/>
          <p:nvPr/>
        </p:nvSpPr>
        <p:spPr>
          <a:xfrm>
            <a:off x="3929335" y="2657991"/>
            <a:ext cx="834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جَبُنَ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FA148EA-CB16-4F13-A7C3-99DA32EA54D7}"/>
              </a:ext>
            </a:extLst>
          </p:cNvPr>
          <p:cNvSpPr txBox="1"/>
          <p:nvPr/>
        </p:nvSpPr>
        <p:spPr>
          <a:xfrm>
            <a:off x="1994452" y="2657681"/>
            <a:ext cx="834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فَعُلَ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A7385D-7133-40CA-9825-AF08BE7A16AB}"/>
              </a:ext>
            </a:extLst>
          </p:cNvPr>
          <p:cNvSpPr txBox="1"/>
          <p:nvPr/>
        </p:nvSpPr>
        <p:spPr>
          <a:xfrm>
            <a:off x="2994926" y="3753967"/>
            <a:ext cx="834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ضَخْمٌ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5845F5C-5C95-4AEF-B4D4-BFF934E50D1B}"/>
              </a:ext>
            </a:extLst>
          </p:cNvPr>
          <p:cNvSpPr txBox="1"/>
          <p:nvPr/>
        </p:nvSpPr>
        <p:spPr>
          <a:xfrm>
            <a:off x="1126502" y="3785856"/>
            <a:ext cx="834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فَعْلٌ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2C0486-E83A-40D8-A89E-D772256AF243}"/>
              </a:ext>
            </a:extLst>
          </p:cNvPr>
          <p:cNvSpPr txBox="1"/>
          <p:nvPr/>
        </p:nvSpPr>
        <p:spPr>
          <a:xfrm>
            <a:off x="3578087" y="4042299"/>
            <a:ext cx="834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ضَخُمَ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43C2E84-DE19-440E-9123-447CF2F22A0C}"/>
              </a:ext>
            </a:extLst>
          </p:cNvPr>
          <p:cNvSpPr txBox="1"/>
          <p:nvPr/>
        </p:nvSpPr>
        <p:spPr>
          <a:xfrm>
            <a:off x="1676400" y="4097328"/>
            <a:ext cx="834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فَعُلَ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FA90B71-2AF0-4476-97E2-8D21B23D96F6}"/>
              </a:ext>
            </a:extLst>
          </p:cNvPr>
          <p:cNvSpPr txBox="1"/>
          <p:nvPr/>
        </p:nvSpPr>
        <p:spPr>
          <a:xfrm>
            <a:off x="3621225" y="5194851"/>
            <a:ext cx="834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حُلْوٌ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9EBDA30-835E-40C4-A931-457DEDAC1B5D}"/>
              </a:ext>
            </a:extLst>
          </p:cNvPr>
          <p:cNvSpPr txBox="1"/>
          <p:nvPr/>
        </p:nvSpPr>
        <p:spPr>
          <a:xfrm>
            <a:off x="1394792" y="5264138"/>
            <a:ext cx="834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فُعْلٌ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B0EAC86-7553-40C0-8127-8DA601492F9A}"/>
              </a:ext>
            </a:extLst>
          </p:cNvPr>
          <p:cNvSpPr txBox="1"/>
          <p:nvPr/>
        </p:nvSpPr>
        <p:spPr>
          <a:xfrm>
            <a:off x="3982346" y="5496435"/>
            <a:ext cx="834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حَلُوَ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2114319-635F-48BA-B0FF-D7490D16FDA4}"/>
              </a:ext>
            </a:extLst>
          </p:cNvPr>
          <p:cNvSpPr txBox="1"/>
          <p:nvPr/>
        </p:nvSpPr>
        <p:spPr>
          <a:xfrm>
            <a:off x="1789044" y="5529373"/>
            <a:ext cx="8348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فَعُلَ</a:t>
            </a:r>
            <a:endParaRPr lang="en-US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4031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1CB3145-D7FF-474B-BBE4-AB85FC70D5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40304"/>
            <a:ext cx="11237975" cy="5897879"/>
          </a:xfr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7CCAE1D-5BA7-4FFB-8A3B-03838225659D}"/>
              </a:ext>
            </a:extLst>
          </p:cNvPr>
          <p:cNvSpPr/>
          <p:nvPr/>
        </p:nvSpPr>
        <p:spPr>
          <a:xfrm>
            <a:off x="8852387" y="2555221"/>
            <a:ext cx="19481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2800" b="1" dirty="0">
                <a:solidFill>
                  <a:srgbClr val="FF0000"/>
                </a:solidFill>
              </a:rPr>
              <a:t>ثلاثة حروف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8C73EBC-85CE-4ADD-BB74-55785EB84B60}"/>
              </a:ext>
            </a:extLst>
          </p:cNvPr>
          <p:cNvSpPr/>
          <p:nvPr/>
        </p:nvSpPr>
        <p:spPr>
          <a:xfrm>
            <a:off x="3048000" y="2852772"/>
            <a:ext cx="9276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3200" b="1" dirty="0">
                <a:solidFill>
                  <a:srgbClr val="FF0000"/>
                </a:solidFill>
              </a:rPr>
              <a:t>فَعِلَ</a:t>
            </a:r>
            <a:endParaRPr lang="en-US" sz="3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BAC21B-87B0-4850-B5EE-BFC42BCF9DD9}"/>
              </a:ext>
            </a:extLst>
          </p:cNvPr>
          <p:cNvSpPr/>
          <p:nvPr/>
        </p:nvSpPr>
        <p:spPr>
          <a:xfrm>
            <a:off x="1318558" y="2886818"/>
            <a:ext cx="927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2800" b="1" dirty="0">
                <a:solidFill>
                  <a:srgbClr val="FF0000"/>
                </a:solidFill>
              </a:rPr>
              <a:t>قَلِقَ</a:t>
            </a:r>
            <a:endParaRPr lang="en-US" sz="2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0414C6E-2988-4D3F-AE5E-48AECD6A3580}"/>
              </a:ext>
            </a:extLst>
          </p:cNvPr>
          <p:cNvSpPr/>
          <p:nvPr/>
        </p:nvSpPr>
        <p:spPr>
          <a:xfrm>
            <a:off x="9806609" y="3296891"/>
            <a:ext cx="927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2800" b="1" dirty="0">
                <a:solidFill>
                  <a:srgbClr val="FF0000"/>
                </a:solidFill>
              </a:rPr>
              <a:t>خَضِرَ</a:t>
            </a:r>
            <a:endParaRPr lang="en-US" sz="2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D604805-16A4-47CF-AA2E-14939AA7A32D}"/>
              </a:ext>
            </a:extLst>
          </p:cNvPr>
          <p:cNvSpPr/>
          <p:nvPr/>
        </p:nvSpPr>
        <p:spPr>
          <a:xfrm>
            <a:off x="8176526" y="3283639"/>
            <a:ext cx="927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2800" b="1" dirty="0">
                <a:solidFill>
                  <a:srgbClr val="FF0000"/>
                </a:solidFill>
              </a:rPr>
              <a:t>عَطِشَ</a:t>
            </a:r>
            <a:endParaRPr lang="en-US" sz="28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AC180F9-C684-4554-BB84-D68776DB2977}"/>
              </a:ext>
            </a:extLst>
          </p:cNvPr>
          <p:cNvSpPr/>
          <p:nvPr/>
        </p:nvSpPr>
        <p:spPr>
          <a:xfrm>
            <a:off x="1232452" y="3296891"/>
            <a:ext cx="927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2800" b="1" dirty="0">
                <a:solidFill>
                  <a:srgbClr val="FF0000"/>
                </a:solidFill>
              </a:rPr>
              <a:t>جَمُلَ</a:t>
            </a:r>
            <a:endParaRPr lang="en-US" sz="2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16D724F-12BF-4B79-A4EF-B2FBB9D3DE8F}"/>
              </a:ext>
            </a:extLst>
          </p:cNvPr>
          <p:cNvSpPr/>
          <p:nvPr/>
        </p:nvSpPr>
        <p:spPr>
          <a:xfrm>
            <a:off x="9806609" y="3708160"/>
            <a:ext cx="927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2800" b="1" dirty="0">
                <a:solidFill>
                  <a:srgbClr val="FF0000"/>
                </a:solidFill>
              </a:rPr>
              <a:t>صَعُبَ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41176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3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FE4523F-CD3C-4E84-B1D6-0D87E9E8C1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00546"/>
            <a:ext cx="11237976" cy="5897880"/>
          </a:xfr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41B3EC8-826A-4B83-A3F7-4D485FEE370E}"/>
              </a:ext>
            </a:extLst>
          </p:cNvPr>
          <p:cNvSpPr/>
          <p:nvPr/>
        </p:nvSpPr>
        <p:spPr>
          <a:xfrm>
            <a:off x="8825981" y="2217971"/>
            <a:ext cx="9276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3200" b="1" dirty="0">
                <a:solidFill>
                  <a:srgbClr val="FF0000"/>
                </a:solidFill>
              </a:rPr>
              <a:t>فَعُلَ</a:t>
            </a:r>
            <a:endParaRPr lang="en-US" sz="3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DF443A-BC7E-4DDE-B09C-04DCECCB0EC4}"/>
              </a:ext>
            </a:extLst>
          </p:cNvPr>
          <p:cNvSpPr/>
          <p:nvPr/>
        </p:nvSpPr>
        <p:spPr>
          <a:xfrm>
            <a:off x="8825981" y="2819338"/>
            <a:ext cx="9276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3200" b="1" dirty="0">
                <a:solidFill>
                  <a:srgbClr val="FF0000"/>
                </a:solidFill>
              </a:rPr>
              <a:t>فَعِلَ</a:t>
            </a:r>
            <a:endParaRPr lang="en-US" sz="3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F7B0B9-047D-41DF-885C-F754D0DB93A8}"/>
              </a:ext>
            </a:extLst>
          </p:cNvPr>
          <p:cNvSpPr/>
          <p:nvPr/>
        </p:nvSpPr>
        <p:spPr>
          <a:xfrm>
            <a:off x="1166190" y="3364107"/>
            <a:ext cx="29021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2800" b="1" dirty="0">
                <a:solidFill>
                  <a:srgbClr val="FF0000"/>
                </a:solidFill>
              </a:rPr>
              <a:t>الأخلاق الحميدة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EEA190-8672-4EA2-A80D-0D3B8D57D7D4}"/>
              </a:ext>
            </a:extLst>
          </p:cNvPr>
          <p:cNvSpPr/>
          <p:nvPr/>
        </p:nvSpPr>
        <p:spPr>
          <a:xfrm>
            <a:off x="8819322" y="3746274"/>
            <a:ext cx="9276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3200" b="1" dirty="0">
                <a:solidFill>
                  <a:srgbClr val="FF0000"/>
                </a:solidFill>
              </a:rPr>
              <a:t>فَعُلَ</a:t>
            </a:r>
            <a:endParaRPr lang="en-US" sz="32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B7EB0C1-4381-4DAE-A948-7FF853E23179}"/>
              </a:ext>
            </a:extLst>
          </p:cNvPr>
          <p:cNvSpPr/>
          <p:nvPr/>
        </p:nvSpPr>
        <p:spPr>
          <a:xfrm>
            <a:off x="1099997" y="3821307"/>
            <a:ext cx="31009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2400" b="1" dirty="0">
                <a:solidFill>
                  <a:srgbClr val="FF0000"/>
                </a:solidFill>
              </a:rPr>
              <a:t>الحجم أو الخُلُق أو الصعوبة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470C8E-7143-4083-A814-6B8D427BF4E4}"/>
              </a:ext>
            </a:extLst>
          </p:cNvPr>
          <p:cNvSpPr/>
          <p:nvPr/>
        </p:nvSpPr>
        <p:spPr>
          <a:xfrm>
            <a:off x="8819322" y="4284378"/>
            <a:ext cx="9276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3200" b="1" dirty="0">
                <a:solidFill>
                  <a:srgbClr val="FF0000"/>
                </a:solidFill>
              </a:rPr>
              <a:t>فَعُلَ</a:t>
            </a:r>
            <a:endParaRPr lang="en-US" sz="32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E28D75D-329B-49E4-B880-4FE7DF91BCA6}"/>
              </a:ext>
            </a:extLst>
          </p:cNvPr>
          <p:cNvSpPr/>
          <p:nvPr/>
        </p:nvSpPr>
        <p:spPr>
          <a:xfrm>
            <a:off x="1391477" y="4355501"/>
            <a:ext cx="24781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3200" b="1" dirty="0">
                <a:solidFill>
                  <a:srgbClr val="FF0000"/>
                </a:solidFill>
              </a:rPr>
              <a:t>الجبن أوالعفّة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23A8B2-09BD-4DA8-AFA7-46350B4522E4}"/>
              </a:ext>
            </a:extLst>
          </p:cNvPr>
          <p:cNvSpPr/>
          <p:nvPr/>
        </p:nvSpPr>
        <p:spPr>
          <a:xfrm>
            <a:off x="8819322" y="4842650"/>
            <a:ext cx="9276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3200" b="1" dirty="0">
                <a:solidFill>
                  <a:srgbClr val="FF0000"/>
                </a:solidFill>
              </a:rPr>
              <a:t>فَعُلَ</a:t>
            </a:r>
            <a:endParaRPr lang="en-US" sz="32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7F21A71-967F-40B7-AD19-F4E32488B9B0}"/>
              </a:ext>
            </a:extLst>
          </p:cNvPr>
          <p:cNvSpPr/>
          <p:nvPr/>
        </p:nvSpPr>
        <p:spPr>
          <a:xfrm>
            <a:off x="1318592" y="4871606"/>
            <a:ext cx="23058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3200" b="1" dirty="0">
                <a:solidFill>
                  <a:srgbClr val="FF0000"/>
                </a:solidFill>
              </a:rPr>
              <a:t>الحُسْن أوالقوة</a:t>
            </a:r>
            <a:endParaRPr lang="en-US" sz="32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96E47F6-4663-4191-9F56-608ACB9AAA3C}"/>
              </a:ext>
            </a:extLst>
          </p:cNvPr>
          <p:cNvSpPr/>
          <p:nvPr/>
        </p:nvSpPr>
        <p:spPr>
          <a:xfrm>
            <a:off x="8819322" y="5378169"/>
            <a:ext cx="9276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3200" b="1" dirty="0">
                <a:solidFill>
                  <a:srgbClr val="FF0000"/>
                </a:solidFill>
              </a:rPr>
              <a:t>فَعُلَ</a:t>
            </a:r>
            <a:endParaRPr lang="en-US" sz="32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76B4A1F-4A3C-4D78-83C7-350D92D40BC5}"/>
              </a:ext>
            </a:extLst>
          </p:cNvPr>
          <p:cNvSpPr/>
          <p:nvPr/>
        </p:nvSpPr>
        <p:spPr>
          <a:xfrm>
            <a:off x="1424608" y="5378170"/>
            <a:ext cx="2392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2800" b="1" dirty="0">
                <a:solidFill>
                  <a:srgbClr val="FF0000"/>
                </a:solidFill>
              </a:rPr>
              <a:t>الصلابة أو المذاق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1189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08C25E5-566D-493A-B82F-851194569A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334286"/>
            <a:ext cx="11237975" cy="5897880"/>
          </a:xfr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2A32A5C-D0AF-4A4D-A215-F892037A71BA}"/>
              </a:ext>
            </a:extLst>
          </p:cNvPr>
          <p:cNvSpPr/>
          <p:nvPr/>
        </p:nvSpPr>
        <p:spPr>
          <a:xfrm>
            <a:off x="7434471" y="1395033"/>
            <a:ext cx="4161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بيض : ج ( أَبْيَض ) على وزن ( أَفْعَل ) </a:t>
            </a:r>
            <a:endParaRPr lang="en-US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EF80815-92F9-436F-B8F7-30D4C1A00C58}"/>
              </a:ext>
            </a:extLst>
          </p:cNvPr>
          <p:cNvSpPr/>
          <p:nvPr/>
        </p:nvSpPr>
        <p:spPr>
          <a:xfrm>
            <a:off x="4982817" y="1391719"/>
            <a:ext cx="23588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كَرِيمَةٌ : فَعِيلَةٌ</a:t>
            </a:r>
            <a:endParaRPr lang="en-US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5C23ED3-482C-4C4F-AE75-B4CF915658B8}"/>
              </a:ext>
            </a:extLst>
          </p:cNvPr>
          <p:cNvSpPr/>
          <p:nvPr/>
        </p:nvSpPr>
        <p:spPr>
          <a:xfrm>
            <a:off x="1404732" y="1395032"/>
            <a:ext cx="4015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2400" b="1" dirty="0">
                <a:solidFill>
                  <a:srgbClr val="FF0000"/>
                </a:solidFill>
              </a:rPr>
              <a:t>شُمُّ : ج ( أَشَمَ ) على وزن ( أَفْعَل)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6A9A203-48D2-49DC-9D14-45A0CF5BF4A6}"/>
              </a:ext>
            </a:extLst>
          </p:cNvPr>
          <p:cNvSpPr/>
          <p:nvPr/>
        </p:nvSpPr>
        <p:spPr>
          <a:xfrm>
            <a:off x="7858541" y="2163658"/>
            <a:ext cx="30480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3200" b="1" dirty="0">
                <a:solidFill>
                  <a:srgbClr val="FF0000"/>
                </a:solidFill>
              </a:rPr>
              <a:t> شَبِيهَةٌ : فَعِيلَةٌ    </a:t>
            </a:r>
            <a:endParaRPr lang="en-US" sz="32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9E9BA1-A9CC-4747-B8B0-B53BF4A983D3}"/>
              </a:ext>
            </a:extLst>
          </p:cNvPr>
          <p:cNvSpPr/>
          <p:nvPr/>
        </p:nvSpPr>
        <p:spPr>
          <a:xfrm>
            <a:off x="8653670" y="3025576"/>
            <a:ext cx="21601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3200" b="1" dirty="0">
                <a:solidFill>
                  <a:srgbClr val="FF0000"/>
                </a:solidFill>
              </a:rPr>
              <a:t>قَلِيلٌ : فَعِيلٌ</a:t>
            </a:r>
            <a:endParaRPr lang="en-US" sz="32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70A242-71AE-455D-B759-35071611E9C0}"/>
              </a:ext>
            </a:extLst>
          </p:cNvPr>
          <p:cNvSpPr/>
          <p:nvPr/>
        </p:nvSpPr>
        <p:spPr>
          <a:xfrm>
            <a:off x="2305878" y="2990840"/>
            <a:ext cx="5393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2800" b="1" dirty="0">
                <a:solidFill>
                  <a:srgbClr val="FF0000"/>
                </a:solidFill>
              </a:rPr>
              <a:t>الكرام : جمع ( كَرِيم) على وزن ( فَعِيل )</a:t>
            </a:r>
            <a:endParaRPr lang="en-US" sz="2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20CE9EB-6E1D-499A-953D-EF0D69C47E71}"/>
              </a:ext>
            </a:extLst>
          </p:cNvPr>
          <p:cNvSpPr/>
          <p:nvPr/>
        </p:nvSpPr>
        <p:spPr>
          <a:xfrm>
            <a:off x="7686265" y="3753922"/>
            <a:ext cx="306125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3200" b="1" dirty="0">
                <a:solidFill>
                  <a:srgbClr val="FF0000"/>
                </a:solidFill>
              </a:rPr>
              <a:t>رَطِباً : فَعِلاً</a:t>
            </a:r>
            <a:endParaRPr lang="en-US" sz="32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37307A-B692-4A29-B193-F0FA3580A494}"/>
              </a:ext>
            </a:extLst>
          </p:cNvPr>
          <p:cNvSpPr/>
          <p:nvPr/>
        </p:nvSpPr>
        <p:spPr>
          <a:xfrm>
            <a:off x="4479237" y="3753921"/>
            <a:ext cx="31805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3200" b="1" dirty="0">
                <a:solidFill>
                  <a:srgbClr val="FF0000"/>
                </a:solidFill>
              </a:rPr>
              <a:t>صُلْباً : فُعْلاً</a:t>
            </a:r>
            <a:endParaRPr lang="en-US" sz="32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B08C92C-E7FB-465F-9108-E017BBC92A95}"/>
              </a:ext>
            </a:extLst>
          </p:cNvPr>
          <p:cNvSpPr/>
          <p:nvPr/>
        </p:nvSpPr>
        <p:spPr>
          <a:xfrm>
            <a:off x="8030820" y="4509290"/>
            <a:ext cx="26636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3200" b="1" dirty="0">
                <a:solidFill>
                  <a:srgbClr val="FF0000"/>
                </a:solidFill>
              </a:rPr>
              <a:t>شَهْماً : فَعْلاً</a:t>
            </a:r>
            <a:endParaRPr lang="en-US" sz="32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D0494C0-F00E-4824-A492-6FAE49A85621}"/>
              </a:ext>
            </a:extLst>
          </p:cNvPr>
          <p:cNvCxnSpPr>
            <a:cxnSpLocks/>
          </p:cNvCxnSpPr>
          <p:nvPr/>
        </p:nvCxnSpPr>
        <p:spPr>
          <a:xfrm flipH="1">
            <a:off x="8786192" y="5738191"/>
            <a:ext cx="71561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4F6F2D9B-2E89-4D8A-9BDD-5EAEADCA6510}"/>
              </a:ext>
            </a:extLst>
          </p:cNvPr>
          <p:cNvSpPr/>
          <p:nvPr/>
        </p:nvSpPr>
        <p:spPr>
          <a:xfrm>
            <a:off x="2358887" y="5728492"/>
            <a:ext cx="83886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3200" b="1" dirty="0">
                <a:solidFill>
                  <a:srgbClr val="FF0000"/>
                </a:solidFill>
              </a:rPr>
              <a:t>مفعول به منصوب وعلامة نصبه الفتحة الظاهرة على آخره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244310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5" grpId="0"/>
      <p:bldP spid="16" grpId="0"/>
      <p:bldP spid="17" grpId="0"/>
      <p:bldP spid="18" grpId="0"/>
      <p:bldP spid="19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24D1627-721A-4297-BF04-75DDB1C9E0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53555"/>
            <a:ext cx="11237976" cy="5897880"/>
          </a:xfr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41B5599-3680-4F89-A3D1-831E205ECF82}"/>
              </a:ext>
            </a:extLst>
          </p:cNvPr>
          <p:cNvCxnSpPr>
            <a:cxnSpLocks/>
          </p:cNvCxnSpPr>
          <p:nvPr/>
        </p:nvCxnSpPr>
        <p:spPr>
          <a:xfrm flipH="1">
            <a:off x="8706680" y="795130"/>
            <a:ext cx="71561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D9DEF89-C3D5-4841-8FAE-50D07B6AF8A5}"/>
              </a:ext>
            </a:extLst>
          </p:cNvPr>
          <p:cNvCxnSpPr>
            <a:cxnSpLocks/>
          </p:cNvCxnSpPr>
          <p:nvPr/>
        </p:nvCxnSpPr>
        <p:spPr>
          <a:xfrm flipH="1">
            <a:off x="8044071" y="2531168"/>
            <a:ext cx="71561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F14B93-B613-404E-8BF0-C70522601A30}"/>
              </a:ext>
            </a:extLst>
          </p:cNvPr>
          <p:cNvCxnSpPr>
            <a:cxnSpLocks/>
          </p:cNvCxnSpPr>
          <p:nvPr/>
        </p:nvCxnSpPr>
        <p:spPr>
          <a:xfrm flipH="1">
            <a:off x="8607284" y="1676398"/>
            <a:ext cx="71561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D83B5A5-AA73-436E-A866-4A7C5F309878}"/>
              </a:ext>
            </a:extLst>
          </p:cNvPr>
          <p:cNvSpPr/>
          <p:nvPr/>
        </p:nvSpPr>
        <p:spPr>
          <a:xfrm>
            <a:off x="2869099" y="907587"/>
            <a:ext cx="80241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3200" b="1" dirty="0">
                <a:solidFill>
                  <a:srgbClr val="FF0000"/>
                </a:solidFill>
              </a:rPr>
              <a:t>خبر كان منصوب وعلامة نصبه الفتحة الظاهرة على آخره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6A0381-F45D-4D72-AD80-B0724A829ADD}"/>
              </a:ext>
            </a:extLst>
          </p:cNvPr>
          <p:cNvSpPr/>
          <p:nvPr/>
        </p:nvSpPr>
        <p:spPr>
          <a:xfrm>
            <a:off x="2869099" y="2627480"/>
            <a:ext cx="794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3200" dirty="0">
                <a:solidFill>
                  <a:srgbClr val="FF0000"/>
                </a:solidFill>
              </a:rPr>
              <a:t>خبر كان منصوب وعلامة نصبه الفتحة الظاهرة على آخره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4271F86-3B35-4183-A502-EF3CBCA7BE8B}"/>
              </a:ext>
            </a:extLst>
          </p:cNvPr>
          <p:cNvSpPr/>
          <p:nvPr/>
        </p:nvSpPr>
        <p:spPr>
          <a:xfrm>
            <a:off x="2610681" y="1759462"/>
            <a:ext cx="82627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3200" b="1" dirty="0">
                <a:solidFill>
                  <a:srgbClr val="FF0000"/>
                </a:solidFill>
              </a:rPr>
              <a:t>نائب فاعل مرفوع وعلامة رفعه الضمة الظاهرة على آخره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2819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1111073-7B02-4E19-ADFF-559610EEB9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13799"/>
            <a:ext cx="11237976" cy="5897879"/>
          </a:xfr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05AFB31-05E3-4201-9CBF-894E577D8238}"/>
              </a:ext>
            </a:extLst>
          </p:cNvPr>
          <p:cNvSpPr/>
          <p:nvPr/>
        </p:nvSpPr>
        <p:spPr>
          <a:xfrm>
            <a:off x="7328452" y="4390022"/>
            <a:ext cx="2067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3200" b="1" dirty="0">
                <a:solidFill>
                  <a:srgbClr val="FF0000"/>
                </a:solidFill>
              </a:rPr>
              <a:t>الأسود</a:t>
            </a:r>
            <a:endParaRPr lang="en-US" sz="3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BECBA5-0874-4914-BDF5-2B186A365320}"/>
              </a:ext>
            </a:extLst>
          </p:cNvPr>
          <p:cNvSpPr/>
          <p:nvPr/>
        </p:nvSpPr>
        <p:spPr>
          <a:xfrm>
            <a:off x="4764156" y="4343639"/>
            <a:ext cx="2067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3200" b="1" dirty="0">
                <a:solidFill>
                  <a:srgbClr val="FF0000"/>
                </a:solidFill>
              </a:rPr>
              <a:t>الأَفْعَل</a:t>
            </a:r>
            <a:endParaRPr lang="en-US" sz="3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A534DF5-2095-4199-9E07-9767015ADCCF}"/>
              </a:ext>
            </a:extLst>
          </p:cNvPr>
          <p:cNvSpPr/>
          <p:nvPr/>
        </p:nvSpPr>
        <p:spPr>
          <a:xfrm>
            <a:off x="1948063" y="4390024"/>
            <a:ext cx="2067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3200" b="1" dirty="0">
                <a:solidFill>
                  <a:srgbClr val="FF0000"/>
                </a:solidFill>
              </a:rPr>
              <a:t>سود</a:t>
            </a:r>
            <a:endParaRPr lang="en-US" sz="3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039804-8DA2-44E2-B0F3-568F9739C3AF}"/>
              </a:ext>
            </a:extLst>
          </p:cNvPr>
          <p:cNvSpPr/>
          <p:nvPr/>
        </p:nvSpPr>
        <p:spPr>
          <a:xfrm>
            <a:off x="7308575" y="4847222"/>
            <a:ext cx="2067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3200" b="1" dirty="0">
                <a:solidFill>
                  <a:srgbClr val="FF0000"/>
                </a:solidFill>
              </a:rPr>
              <a:t>الضافي</a:t>
            </a:r>
            <a:endParaRPr lang="en-US" sz="32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F514057-E82B-4870-BEA4-F342AF65FEE6}"/>
              </a:ext>
            </a:extLst>
          </p:cNvPr>
          <p:cNvSpPr/>
          <p:nvPr/>
        </p:nvSpPr>
        <p:spPr>
          <a:xfrm>
            <a:off x="4770780" y="4814091"/>
            <a:ext cx="2067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3200" b="1" dirty="0">
                <a:solidFill>
                  <a:srgbClr val="FF0000"/>
                </a:solidFill>
              </a:rPr>
              <a:t>الفاعل</a:t>
            </a:r>
            <a:endParaRPr lang="en-US" sz="32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02BEFA4-5B5E-4558-9BA7-9394F16CC778}"/>
              </a:ext>
            </a:extLst>
          </p:cNvPr>
          <p:cNvSpPr/>
          <p:nvPr/>
        </p:nvSpPr>
        <p:spPr>
          <a:xfrm>
            <a:off x="1981198" y="4794213"/>
            <a:ext cx="2067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3200" b="1" dirty="0">
                <a:solidFill>
                  <a:srgbClr val="FF0000"/>
                </a:solidFill>
              </a:rPr>
              <a:t>ضفا</a:t>
            </a:r>
            <a:endParaRPr lang="en-US" sz="32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789CBA5-FBE0-403E-876B-6FD68BE6D82D}"/>
              </a:ext>
            </a:extLst>
          </p:cNvPr>
          <p:cNvSpPr/>
          <p:nvPr/>
        </p:nvSpPr>
        <p:spPr>
          <a:xfrm>
            <a:off x="7301949" y="5304422"/>
            <a:ext cx="2067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3200" b="1" dirty="0">
                <a:solidFill>
                  <a:srgbClr val="FF0000"/>
                </a:solidFill>
              </a:rPr>
              <a:t>كبير       </a:t>
            </a:r>
            <a:endParaRPr lang="en-US" sz="32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D6C5C7-B115-4DD1-B41D-7EC485343FB7}"/>
              </a:ext>
            </a:extLst>
          </p:cNvPr>
          <p:cNvSpPr/>
          <p:nvPr/>
        </p:nvSpPr>
        <p:spPr>
          <a:xfrm>
            <a:off x="4803914" y="5244788"/>
            <a:ext cx="2067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3200" b="1" dirty="0">
                <a:solidFill>
                  <a:srgbClr val="FF0000"/>
                </a:solidFill>
              </a:rPr>
              <a:t> فعيل</a:t>
            </a:r>
            <a:endParaRPr lang="en-US" sz="32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417460E-F125-414C-83D0-FA0021F4E6D9}"/>
              </a:ext>
            </a:extLst>
          </p:cNvPr>
          <p:cNvSpPr/>
          <p:nvPr/>
        </p:nvSpPr>
        <p:spPr>
          <a:xfrm>
            <a:off x="1987788" y="5306009"/>
            <a:ext cx="2067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3200" b="1" dirty="0">
                <a:solidFill>
                  <a:srgbClr val="FF0000"/>
                </a:solidFill>
              </a:rPr>
              <a:t>كبر</a:t>
            </a:r>
            <a:endParaRPr lang="en-US" sz="32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8F12C23-83F5-4A23-8FEB-6F39A0AB352F}"/>
              </a:ext>
            </a:extLst>
          </p:cNvPr>
          <p:cNvSpPr/>
          <p:nvPr/>
        </p:nvSpPr>
        <p:spPr>
          <a:xfrm>
            <a:off x="7255567" y="5708612"/>
            <a:ext cx="2067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3200" b="1" dirty="0">
                <a:solidFill>
                  <a:srgbClr val="FF0000"/>
                </a:solidFill>
              </a:rPr>
              <a:t>رثة</a:t>
            </a:r>
            <a:endParaRPr lang="en-US" sz="32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E3BBF59-183B-4B3E-99DB-5CC46D138D81}"/>
              </a:ext>
            </a:extLst>
          </p:cNvPr>
          <p:cNvSpPr/>
          <p:nvPr/>
        </p:nvSpPr>
        <p:spPr>
          <a:xfrm>
            <a:off x="4810541" y="5741743"/>
            <a:ext cx="2067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3200" b="1" dirty="0">
                <a:solidFill>
                  <a:srgbClr val="FF0000"/>
                </a:solidFill>
              </a:rPr>
              <a:t> فَعْلة</a:t>
            </a:r>
            <a:endParaRPr lang="en-US" sz="32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E2D0FAB-6116-43FE-B730-68B99C041E99}"/>
              </a:ext>
            </a:extLst>
          </p:cNvPr>
          <p:cNvSpPr/>
          <p:nvPr/>
        </p:nvSpPr>
        <p:spPr>
          <a:xfrm>
            <a:off x="2007699" y="5721866"/>
            <a:ext cx="2067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3200" b="1" dirty="0">
                <a:solidFill>
                  <a:srgbClr val="FF0000"/>
                </a:solidFill>
              </a:rPr>
              <a:t>رثّ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721081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8B53337-4877-42DD-B6E9-D77D2BC8E3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53556"/>
            <a:ext cx="11237976" cy="5897880"/>
          </a:xfr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755D930-45AD-4B73-80FA-FDDAB3AAF2CD}"/>
              </a:ext>
            </a:extLst>
          </p:cNvPr>
          <p:cNvSpPr/>
          <p:nvPr/>
        </p:nvSpPr>
        <p:spPr>
          <a:xfrm>
            <a:off x="8030818" y="2587726"/>
            <a:ext cx="2067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2800" b="1" dirty="0">
                <a:solidFill>
                  <a:srgbClr val="FF0000"/>
                </a:solidFill>
              </a:rPr>
              <a:t> التّقِيُّ</a:t>
            </a:r>
            <a:endParaRPr lang="en-US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CB510C9-4811-403A-9843-20FE2584E7CD}"/>
              </a:ext>
            </a:extLst>
          </p:cNvPr>
          <p:cNvSpPr/>
          <p:nvPr/>
        </p:nvSpPr>
        <p:spPr>
          <a:xfrm>
            <a:off x="4969562" y="2627484"/>
            <a:ext cx="2067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3200" b="1" dirty="0">
                <a:solidFill>
                  <a:srgbClr val="FF0000"/>
                </a:solidFill>
              </a:rPr>
              <a:t>الفَعِيلُ</a:t>
            </a:r>
            <a:endParaRPr lang="en-US" sz="3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0D6FA1C-EEFE-4F99-803B-4B7837AF02DC}"/>
              </a:ext>
            </a:extLst>
          </p:cNvPr>
          <p:cNvSpPr/>
          <p:nvPr/>
        </p:nvSpPr>
        <p:spPr>
          <a:xfrm>
            <a:off x="2219734" y="2528090"/>
            <a:ext cx="2067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3200" b="1">
                <a:solidFill>
                  <a:srgbClr val="FF0000"/>
                </a:solidFill>
              </a:rPr>
              <a:t>وَقَى</a:t>
            </a:r>
            <a:endParaRPr lang="en-US" sz="3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7133510-03D3-43D2-BF53-637DFA18EBE0}"/>
              </a:ext>
            </a:extLst>
          </p:cNvPr>
          <p:cNvSpPr/>
          <p:nvPr/>
        </p:nvSpPr>
        <p:spPr>
          <a:xfrm>
            <a:off x="7924801" y="2932281"/>
            <a:ext cx="2067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2800" b="1" dirty="0">
                <a:solidFill>
                  <a:srgbClr val="FF0000"/>
                </a:solidFill>
              </a:rPr>
              <a:t>النّقِيُّ</a:t>
            </a:r>
            <a:endParaRPr lang="en-US" sz="2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F6B5123-C561-4D85-A4EA-41A95FB50254}"/>
              </a:ext>
            </a:extLst>
          </p:cNvPr>
          <p:cNvSpPr/>
          <p:nvPr/>
        </p:nvSpPr>
        <p:spPr>
          <a:xfrm>
            <a:off x="4943062" y="2972043"/>
            <a:ext cx="2067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3200" b="1">
                <a:solidFill>
                  <a:srgbClr val="FF0000"/>
                </a:solidFill>
              </a:rPr>
              <a:t>الفَعِيلُ</a:t>
            </a:r>
            <a:endParaRPr lang="en-US" sz="32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D75B9A6-CF32-4D2C-B146-D5321C036F76}"/>
              </a:ext>
            </a:extLst>
          </p:cNvPr>
          <p:cNvSpPr/>
          <p:nvPr/>
        </p:nvSpPr>
        <p:spPr>
          <a:xfrm>
            <a:off x="2199855" y="2932282"/>
            <a:ext cx="2067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3200" b="1" dirty="0">
                <a:solidFill>
                  <a:srgbClr val="FF0000"/>
                </a:solidFill>
              </a:rPr>
              <a:t>نَقِيَ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40E081D-59A9-4E99-9B5A-C3C18FBEF8D3}"/>
              </a:ext>
            </a:extLst>
          </p:cNvPr>
          <p:cNvSpPr/>
          <p:nvPr/>
        </p:nvSpPr>
        <p:spPr>
          <a:xfrm>
            <a:off x="7911547" y="3338714"/>
            <a:ext cx="2067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3200" b="1" dirty="0">
                <a:solidFill>
                  <a:srgbClr val="FF0000"/>
                </a:solidFill>
              </a:rPr>
              <a:t>الطاهر</a:t>
            </a:r>
            <a:endParaRPr lang="en-US" sz="32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953009-5BAF-4F88-9F0E-3EB8B65B7070}"/>
              </a:ext>
            </a:extLst>
          </p:cNvPr>
          <p:cNvSpPr/>
          <p:nvPr/>
        </p:nvSpPr>
        <p:spPr>
          <a:xfrm>
            <a:off x="4976191" y="3362983"/>
            <a:ext cx="2067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2800" b="1" dirty="0">
                <a:solidFill>
                  <a:srgbClr val="FF0000"/>
                </a:solidFill>
              </a:rPr>
              <a:t>الفاعل</a:t>
            </a:r>
            <a:endParaRPr lang="en-US" sz="28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1439DA-2378-46C2-A2A0-1F3516EBBF9B}"/>
              </a:ext>
            </a:extLst>
          </p:cNvPr>
          <p:cNvSpPr/>
          <p:nvPr/>
        </p:nvSpPr>
        <p:spPr>
          <a:xfrm>
            <a:off x="2219735" y="3389486"/>
            <a:ext cx="2067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2800" b="1" dirty="0">
                <a:solidFill>
                  <a:srgbClr val="FF0000"/>
                </a:solidFill>
              </a:rPr>
              <a:t>طَهُرَ</a:t>
            </a:r>
            <a:endParaRPr lang="en-US" sz="28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585EE8B-38FE-4B1E-B940-4876F5CD36C1}"/>
              </a:ext>
            </a:extLst>
          </p:cNvPr>
          <p:cNvSpPr/>
          <p:nvPr/>
        </p:nvSpPr>
        <p:spPr>
          <a:xfrm>
            <a:off x="7891670" y="3707535"/>
            <a:ext cx="2067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3200" b="1" dirty="0">
                <a:solidFill>
                  <a:srgbClr val="FF0000"/>
                </a:solidFill>
              </a:rPr>
              <a:t>العَلَمُ</a:t>
            </a:r>
            <a:endParaRPr lang="en-US" sz="32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4A54C6A-01C0-429D-8135-064CC8A94EE9}"/>
              </a:ext>
            </a:extLst>
          </p:cNvPr>
          <p:cNvSpPr/>
          <p:nvPr/>
        </p:nvSpPr>
        <p:spPr>
          <a:xfrm>
            <a:off x="5002693" y="3720790"/>
            <a:ext cx="2067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3200" b="1" dirty="0">
                <a:solidFill>
                  <a:srgbClr val="FF0000"/>
                </a:solidFill>
              </a:rPr>
              <a:t>الفَعَلُ</a:t>
            </a:r>
            <a:endParaRPr lang="en-US" sz="32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6B5FDC7-7D70-4D65-8A95-E0B23D8133FD}"/>
              </a:ext>
            </a:extLst>
          </p:cNvPr>
          <p:cNvSpPr/>
          <p:nvPr/>
        </p:nvSpPr>
        <p:spPr>
          <a:xfrm>
            <a:off x="2246241" y="3760544"/>
            <a:ext cx="2067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3200" b="1" dirty="0">
                <a:solidFill>
                  <a:srgbClr val="FF0000"/>
                </a:solidFill>
              </a:rPr>
              <a:t>عَلِمَ</a:t>
            </a:r>
            <a:endParaRPr lang="en-US" sz="32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08FA083-1BF9-4DCF-A7F8-0E1B4799D969}"/>
              </a:ext>
            </a:extLst>
          </p:cNvPr>
          <p:cNvSpPr/>
          <p:nvPr/>
        </p:nvSpPr>
        <p:spPr>
          <a:xfrm>
            <a:off x="7838662" y="4131607"/>
            <a:ext cx="2067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3200" b="1" dirty="0">
                <a:solidFill>
                  <a:srgbClr val="FF0000"/>
                </a:solidFill>
              </a:rPr>
              <a:t>سهل</a:t>
            </a:r>
            <a:endParaRPr lang="en-US" sz="32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CF42F8F-D934-413E-B681-FAD1CEE0B602}"/>
              </a:ext>
            </a:extLst>
          </p:cNvPr>
          <p:cNvSpPr/>
          <p:nvPr/>
        </p:nvSpPr>
        <p:spPr>
          <a:xfrm>
            <a:off x="4936431" y="4144858"/>
            <a:ext cx="2067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3200" b="1" dirty="0">
                <a:solidFill>
                  <a:srgbClr val="FF0000"/>
                </a:solidFill>
              </a:rPr>
              <a:t>فَعْلُ</a:t>
            </a:r>
            <a:endParaRPr lang="en-US" sz="32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79B19D4-DF78-4454-9992-347C3EB104E0}"/>
              </a:ext>
            </a:extLst>
          </p:cNvPr>
          <p:cNvSpPr/>
          <p:nvPr/>
        </p:nvSpPr>
        <p:spPr>
          <a:xfrm>
            <a:off x="2206483" y="4144861"/>
            <a:ext cx="2067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3200" b="1" dirty="0">
                <a:solidFill>
                  <a:srgbClr val="FF0000"/>
                </a:solidFill>
              </a:rPr>
              <a:t>سَهُلَ</a:t>
            </a:r>
            <a:endParaRPr lang="en-US" sz="32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64DB351-B405-4D1B-AF24-92267DFC1CA1}"/>
              </a:ext>
            </a:extLst>
          </p:cNvPr>
          <p:cNvSpPr/>
          <p:nvPr/>
        </p:nvSpPr>
        <p:spPr>
          <a:xfrm>
            <a:off x="7865167" y="4462912"/>
            <a:ext cx="2067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3200" b="1" dirty="0">
                <a:solidFill>
                  <a:srgbClr val="FF0000"/>
                </a:solidFill>
              </a:rPr>
              <a:t>حلو</a:t>
            </a:r>
            <a:endParaRPr lang="en-US" sz="32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3708C7A-CA7B-4C67-A462-3C35C27DCD9F}"/>
              </a:ext>
            </a:extLst>
          </p:cNvPr>
          <p:cNvSpPr/>
          <p:nvPr/>
        </p:nvSpPr>
        <p:spPr>
          <a:xfrm>
            <a:off x="4949686" y="4542422"/>
            <a:ext cx="2067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3200" b="1" dirty="0">
                <a:solidFill>
                  <a:srgbClr val="FF0000"/>
                </a:solidFill>
              </a:rPr>
              <a:t>فُعْلُ</a:t>
            </a:r>
            <a:endParaRPr lang="en-US" sz="32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416F8A6-D3D5-4EDF-81F8-D8D1FF7BA1C4}"/>
              </a:ext>
            </a:extLst>
          </p:cNvPr>
          <p:cNvSpPr/>
          <p:nvPr/>
        </p:nvSpPr>
        <p:spPr>
          <a:xfrm>
            <a:off x="2199855" y="4549050"/>
            <a:ext cx="20673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3200" b="1" dirty="0">
                <a:solidFill>
                  <a:srgbClr val="FF0000"/>
                </a:solidFill>
              </a:rPr>
              <a:t>حَلُوَ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73746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174</Words>
  <Application>Microsoft Office PowerPoint</Application>
  <PresentationFormat>شاشة عريضة</PresentationFormat>
  <Paragraphs>86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مدني مدني</dc:creator>
  <cp:lastModifiedBy>lina safi</cp:lastModifiedBy>
  <cp:revision>88</cp:revision>
  <dcterms:created xsi:type="dcterms:W3CDTF">2018-10-20T11:44:41Z</dcterms:created>
  <dcterms:modified xsi:type="dcterms:W3CDTF">2019-10-13T08:46:17Z</dcterms:modified>
</cp:coreProperties>
</file>