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74" r:id="rId6"/>
    <p:sldId id="260" r:id="rId7"/>
    <p:sldId id="261" r:id="rId8"/>
    <p:sldId id="262" r:id="rId9"/>
    <p:sldId id="271" r:id="rId10"/>
    <p:sldId id="263" r:id="rId11"/>
  </p:sldIdLst>
  <p:sldSz cx="12192000" cy="6858000"/>
  <p:notesSz cx="6858000" cy="9144000"/>
  <p:photoAlbum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24507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93532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34044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349932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66324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401956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94173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203220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37182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144756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193773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07AC-7503-480C-9B2C-44C8C4BB3B97}" type="datetimeFigureOut">
              <a:rPr lang="ar-AE" smtClean="0"/>
              <a:pPr/>
              <a:t>30/11/1436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0ECB-EC18-4B8D-8B0C-8ECF7902EF97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xmlns="" val="325592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مستطيل مستدير الزوايا 3"/>
          <p:cNvSpPr/>
          <p:nvPr/>
        </p:nvSpPr>
        <p:spPr>
          <a:xfrm>
            <a:off x="5811864" y="4866468"/>
            <a:ext cx="89890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</a:rPr>
              <a:t>بالأم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777207" y="5778285"/>
            <a:ext cx="89890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7030A0"/>
                </a:solidFill>
              </a:rPr>
              <a:t>الكاف</a:t>
            </a:r>
            <a:endParaRPr lang="ar-AE" sz="2800" b="1" dirty="0">
              <a:solidFill>
                <a:srgbClr val="7030A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791200" y="6227736"/>
            <a:ext cx="183913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00B050"/>
                </a:solidFill>
              </a:rPr>
              <a:t>الحنان والحنو </a:t>
            </a:r>
            <a:endParaRPr lang="ar-AE" sz="2800" b="1" dirty="0">
              <a:solidFill>
                <a:srgbClr val="00B05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878305" y="5359831"/>
            <a:ext cx="89890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C00000"/>
                </a:solidFill>
              </a:rPr>
              <a:t>نعم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30630" y="5315918"/>
            <a:ext cx="280390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00B0F0"/>
                </a:solidFill>
              </a:rPr>
              <a:t>إيضاح المعنى وتوكيده</a:t>
            </a:r>
            <a:endParaRPr lang="ar-AE" sz="2800" b="1" dirty="0">
              <a:solidFill>
                <a:srgbClr val="00B0F0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09599" y="4866467"/>
            <a:ext cx="898902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C00000"/>
                </a:solidFill>
              </a:rPr>
              <a:t>نعم</a:t>
            </a:r>
            <a:endParaRPr lang="ar-AE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5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511444" y="4241366"/>
            <a:ext cx="10910807" cy="5579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00B050"/>
                </a:solidFill>
              </a:rPr>
              <a:t>ركب الفارس الحصان  وانطلق مسرعا</a:t>
            </a:r>
            <a:endParaRPr lang="ar-AE" sz="4800" b="1" dirty="0">
              <a:solidFill>
                <a:srgbClr val="00B05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11445" y="5169329"/>
            <a:ext cx="10799736" cy="5579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0070C0"/>
                </a:solidFill>
              </a:rPr>
              <a:t>يعالج الطبيب الطفلة مسرورا</a:t>
            </a:r>
            <a:endParaRPr lang="ar-AE" sz="4800" b="1" dirty="0">
              <a:solidFill>
                <a:srgbClr val="0070C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1667" y="6013664"/>
            <a:ext cx="10430359" cy="5579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C00000"/>
                </a:solidFill>
              </a:rPr>
              <a:t>جلس الصياد ينتظر السمك </a:t>
            </a:r>
            <a:endParaRPr lang="ar-AE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63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9483676" y="1647986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</a:rPr>
              <a:t>الوالد خليفة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9581828" y="2887853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B050"/>
                </a:solidFill>
              </a:rPr>
              <a:t>الجندي</a:t>
            </a:r>
            <a:endParaRPr lang="ar-AE" b="1" dirty="0">
              <a:solidFill>
                <a:srgbClr val="00B05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247400" y="2957592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400" b="1" dirty="0" smtClean="0">
                <a:solidFill>
                  <a:srgbClr val="00B050"/>
                </a:solidFill>
              </a:rPr>
              <a:t>الحصن</a:t>
            </a:r>
            <a:endParaRPr lang="ar-AE" sz="4400" b="1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206713" y="2257586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7030A0"/>
                </a:solidFill>
              </a:rPr>
              <a:t>اللؤلؤة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58907" y="2957592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00B050"/>
                </a:solidFill>
              </a:rPr>
              <a:t>يشبه</a:t>
            </a:r>
            <a:endParaRPr lang="ar-AE" sz="4800" b="1" dirty="0">
              <a:solidFill>
                <a:srgbClr val="00B05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989162" y="1647987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400" b="1" dirty="0" smtClean="0">
                <a:solidFill>
                  <a:srgbClr val="FF0000"/>
                </a:solidFill>
              </a:rPr>
              <a:t>مثل</a:t>
            </a:r>
            <a:endParaRPr lang="ar-AE" sz="4400" b="1" dirty="0">
              <a:solidFill>
                <a:srgbClr val="FF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712199" y="2957592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00B050"/>
                </a:solidFill>
              </a:rPr>
              <a:t>المنعة والقوة</a:t>
            </a:r>
            <a:endParaRPr lang="ar-AE" sz="3200" b="1" dirty="0">
              <a:solidFill>
                <a:srgbClr val="00B050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12199" y="2275669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7030A0"/>
                </a:solidFill>
              </a:rPr>
              <a:t>اللمعان والبريق</a:t>
            </a:r>
            <a:endParaRPr lang="ar-AE" sz="2400" b="1" dirty="0">
              <a:solidFill>
                <a:srgbClr val="7030A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2758055" y="1655736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</a:rPr>
              <a:t>الجود</a:t>
            </a:r>
            <a:endParaRPr lang="ar-AE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99080" y="2979550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smtClean="0">
                <a:solidFill>
                  <a:srgbClr val="00B050"/>
                </a:solidFill>
              </a:rPr>
              <a:t>التوضيح والتأكيد</a:t>
            </a:r>
            <a:endParaRPr lang="ar-AE" sz="2400" b="1" dirty="0">
              <a:solidFill>
                <a:srgbClr val="00B05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99080" y="2324746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7030A0"/>
                </a:solidFill>
              </a:rPr>
              <a:t>التوضيح والتأكيد</a:t>
            </a:r>
            <a:endParaRPr lang="ar-AE" sz="2400" b="1" dirty="0">
              <a:solidFill>
                <a:srgbClr val="7030A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84232" y="1637653"/>
            <a:ext cx="1983783" cy="61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التوضيح والتأكيد</a:t>
            </a:r>
            <a:endParaRPr lang="ar-A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0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0481" y="51661"/>
            <a:ext cx="1236248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وجه ضاحك 2"/>
          <p:cNvSpPr/>
          <p:nvPr/>
        </p:nvSpPr>
        <p:spPr>
          <a:xfrm>
            <a:off x="10722243" y="1771328"/>
            <a:ext cx="480447" cy="511444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وجه ضاحك 3"/>
          <p:cNvSpPr/>
          <p:nvPr/>
        </p:nvSpPr>
        <p:spPr>
          <a:xfrm>
            <a:off x="10722243" y="2969217"/>
            <a:ext cx="480447" cy="511444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وجه ضاحك 4"/>
          <p:cNvSpPr/>
          <p:nvPr/>
        </p:nvSpPr>
        <p:spPr>
          <a:xfrm>
            <a:off x="10722244" y="3755758"/>
            <a:ext cx="480447" cy="511444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712922" y="1673818"/>
            <a:ext cx="4664990" cy="1295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0070C0"/>
                </a:solidFill>
              </a:rPr>
              <a:t>تم وضع خط تحت وجه الشبه </a:t>
            </a:r>
            <a:endParaRPr lang="ar-AE" sz="3200" b="1" dirty="0">
              <a:solidFill>
                <a:srgbClr val="0070C0"/>
              </a:solidFill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 flipH="1">
            <a:off x="7764651" y="2282772"/>
            <a:ext cx="1146874" cy="0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6240651" y="4267202"/>
            <a:ext cx="1146874" cy="0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6343973" y="3671809"/>
            <a:ext cx="1043552" cy="14853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مستدير الزوايا 13"/>
          <p:cNvSpPr/>
          <p:nvPr/>
        </p:nvSpPr>
        <p:spPr>
          <a:xfrm>
            <a:off x="6400800" y="5021451"/>
            <a:ext cx="2231756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70C0"/>
                </a:solidFill>
              </a:rPr>
              <a:t>الصفاء</a:t>
            </a:r>
            <a:endParaRPr lang="ar-AE" sz="3600" b="1" dirty="0">
              <a:solidFill>
                <a:srgbClr val="0070C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343973" y="5601992"/>
            <a:ext cx="2231756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C00000"/>
                </a:solidFill>
              </a:rPr>
              <a:t>الرسوخ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323308" y="6298446"/>
            <a:ext cx="1281193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7030A0"/>
                </a:solidFill>
              </a:rPr>
              <a:t>الرسوخ</a:t>
            </a:r>
            <a:endParaRPr lang="ar-AE" b="1" dirty="0">
              <a:solidFill>
                <a:srgbClr val="7030A0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132881" y="5614585"/>
            <a:ext cx="1813302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C00000"/>
                </a:solidFill>
              </a:rPr>
              <a:t>التحدي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132881" y="6298446"/>
            <a:ext cx="1632488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7030A0"/>
                </a:solidFill>
              </a:rPr>
              <a:t>الثبات</a:t>
            </a:r>
            <a:endParaRPr lang="ar-AE" sz="3600" b="1" dirty="0">
              <a:solidFill>
                <a:srgbClr val="7030A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4274949" y="5021451"/>
            <a:ext cx="1671234" cy="5595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70C0"/>
                </a:solidFill>
              </a:rPr>
              <a:t>العطاء</a:t>
            </a:r>
            <a:endParaRPr lang="ar-AE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80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3270142" y="573437"/>
            <a:ext cx="5765370" cy="5734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FF0000"/>
                </a:solidFill>
              </a:rPr>
              <a:t>وطني كوالدي في حبّي له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70142" y="1131375"/>
            <a:ext cx="5765370" cy="5734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chemeClr val="accent1">
                    <a:lumMod val="75000"/>
                  </a:schemeClr>
                </a:solidFill>
              </a:rPr>
              <a:t>صديقي مثل نسمة الهواء لطافة</a:t>
            </a:r>
            <a:endParaRPr lang="ar-AE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270142" y="1704813"/>
            <a:ext cx="5765370" cy="5734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7030A0"/>
                </a:solidFill>
              </a:rPr>
              <a:t>خالد يشبه الساعة في تنظيم حياته</a:t>
            </a:r>
            <a:endParaRPr lang="ar-AE" sz="3600" b="1" dirty="0">
              <a:solidFill>
                <a:srgbClr val="7030A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076054" y="3363132"/>
            <a:ext cx="6710765" cy="30686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002060"/>
                </a:solidFill>
              </a:rPr>
              <a:t>قفز الحوت مشبها القوس في انحناءته من </a:t>
            </a:r>
            <a:r>
              <a:rPr lang="ar-AE" sz="4000" b="1" dirty="0">
                <a:solidFill>
                  <a:srgbClr val="002060"/>
                </a:solidFill>
              </a:rPr>
              <a:t>مياه تضارع الذهب لمعانا ، حيث سقط عليها ضوء </a:t>
            </a:r>
            <a:r>
              <a:rPr lang="ar-AE" sz="4000" b="1" dirty="0" smtClean="0">
                <a:solidFill>
                  <a:srgbClr val="002060"/>
                </a:solidFill>
              </a:rPr>
              <a:t>الشمس ، </a:t>
            </a:r>
            <a:r>
              <a:rPr lang="ar-AE" sz="4000" b="1" dirty="0">
                <a:solidFill>
                  <a:srgbClr val="002060"/>
                </a:solidFill>
              </a:rPr>
              <a:t>تاركا </a:t>
            </a:r>
            <a:r>
              <a:rPr lang="ar-AE" sz="4000" b="1" dirty="0" smtClean="0">
                <a:solidFill>
                  <a:srgbClr val="002060"/>
                </a:solidFill>
              </a:rPr>
              <a:t>خلفه قطرات الماء كأنها نافورة في صعودها .</a:t>
            </a:r>
            <a:endParaRPr lang="ar-AE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1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322753"/>
          </a:xfrm>
        </p:spPr>
        <p:txBody>
          <a:bodyPr>
            <a:normAutofit/>
          </a:bodyPr>
          <a:lstStyle/>
          <a:p>
            <a:r>
              <a:rPr lang="ar-AE" sz="6000" b="1" dirty="0" smtClean="0">
                <a:solidFill>
                  <a:srgbClr val="FF0000"/>
                </a:solidFill>
              </a:rPr>
              <a:t>                </a:t>
            </a:r>
            <a:br>
              <a:rPr lang="ar-AE" sz="6000" b="1" dirty="0" smtClean="0">
                <a:solidFill>
                  <a:srgbClr val="FF0000"/>
                </a:solidFill>
              </a:rPr>
            </a:br>
            <a:r>
              <a:rPr lang="ar-AE" sz="6000" b="1" dirty="0">
                <a:solidFill>
                  <a:srgbClr val="FF0000"/>
                </a:solidFill>
              </a:rPr>
              <a:t> </a:t>
            </a:r>
            <a:r>
              <a:rPr lang="ar-AE" sz="6000" b="1" dirty="0" smtClean="0">
                <a:solidFill>
                  <a:srgbClr val="FF0000"/>
                </a:solidFill>
              </a:rPr>
              <a:t>                   الفعل الصحيح </a:t>
            </a:r>
            <a:br>
              <a:rPr lang="ar-AE" sz="6000" b="1" dirty="0" smtClean="0">
                <a:solidFill>
                  <a:srgbClr val="FF0000"/>
                </a:solidFill>
              </a:rPr>
            </a:br>
            <a:endParaRPr lang="ar-AE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6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4695986" y="2944678"/>
            <a:ext cx="3471621" cy="5424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7030A0"/>
                </a:solidFill>
              </a:rPr>
              <a:t>يقول  ،  يكفر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843580" y="3704095"/>
            <a:ext cx="867905" cy="402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FF0000"/>
                </a:solidFill>
              </a:rPr>
              <a:t>كفر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711485" y="4529380"/>
            <a:ext cx="4184543" cy="5424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B050"/>
                </a:solidFill>
              </a:rPr>
              <a:t>قلب الواو ألفا في الماضي</a:t>
            </a:r>
            <a:endParaRPr lang="ar-AE" sz="3600" b="1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111139" y="6168326"/>
            <a:ext cx="4184543" cy="5424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70C0"/>
                </a:solidFill>
              </a:rPr>
              <a:t>حروفا زائدة</a:t>
            </a:r>
            <a:endParaRPr lang="ar-AE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4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3022170" y="139484"/>
            <a:ext cx="2096395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0070C0"/>
                </a:solidFill>
              </a:rPr>
              <a:t>الفعل الصحيح</a:t>
            </a:r>
            <a:endParaRPr lang="ar-AE" sz="2800" b="1" dirty="0">
              <a:solidFill>
                <a:srgbClr val="0070C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35430" y="1237281"/>
            <a:ext cx="929899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</a:rPr>
              <a:t>الثاني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495296" y="1790053"/>
            <a:ext cx="2004447" cy="4494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7030A0"/>
                </a:solidFill>
              </a:rPr>
              <a:t>الحرف</a:t>
            </a:r>
            <a:r>
              <a:rPr lang="ar-AE" sz="2800" b="1" dirty="0" smtClean="0"/>
              <a:t> </a:t>
            </a:r>
            <a:r>
              <a:rPr lang="ar-AE" sz="2800" b="1" dirty="0" smtClean="0">
                <a:solidFill>
                  <a:srgbClr val="7030A0"/>
                </a:solidFill>
              </a:rPr>
              <a:t>الثالث</a:t>
            </a:r>
            <a:endParaRPr lang="ar-AE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5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6987152" y="2880101"/>
            <a:ext cx="1784887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FF0000"/>
                </a:solidFill>
              </a:rPr>
              <a:t>ينجح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05911" y="5853194"/>
            <a:ext cx="3936570" cy="7891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solidFill>
                  <a:srgbClr val="7030A0"/>
                </a:solidFill>
              </a:rPr>
              <a:t>قلب الألف </a:t>
            </a:r>
            <a:r>
              <a:rPr lang="ar-AE" sz="2800" b="1" dirty="0" err="1" smtClean="0">
                <a:solidFill>
                  <a:srgbClr val="7030A0"/>
                </a:solidFill>
              </a:rPr>
              <a:t>واوا</a:t>
            </a:r>
            <a:r>
              <a:rPr lang="ar-AE" sz="2800" b="1" dirty="0" smtClean="0">
                <a:solidFill>
                  <a:srgbClr val="7030A0"/>
                </a:solidFill>
              </a:rPr>
              <a:t> </a:t>
            </a:r>
            <a:r>
              <a:rPr lang="ar-AE" sz="2800" b="1" dirty="0">
                <a:solidFill>
                  <a:srgbClr val="7030A0"/>
                </a:solidFill>
              </a:rPr>
              <a:t>في المضارع</a:t>
            </a:r>
          </a:p>
          <a:p>
            <a:pPr algn="ctr"/>
            <a:r>
              <a:rPr lang="ar-AE" sz="2800" b="1" dirty="0">
                <a:solidFill>
                  <a:srgbClr val="7030A0"/>
                </a:solidFill>
              </a:rPr>
              <a:t>حذف حرف العلة في الأمر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867905" y="4324027"/>
            <a:ext cx="3812583" cy="7891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rgbClr val="00B050"/>
                </a:solidFill>
              </a:rPr>
              <a:t>قلب الألف ياء في المضارع</a:t>
            </a:r>
          </a:p>
          <a:p>
            <a:pPr algn="ctr"/>
            <a:r>
              <a:rPr lang="ar-AE" sz="2800" b="1" dirty="0" smtClean="0">
                <a:solidFill>
                  <a:srgbClr val="00B050"/>
                </a:solidFill>
              </a:rPr>
              <a:t>حذف حرف العلة في الأمر</a:t>
            </a:r>
            <a:endParaRPr lang="ar-AE" sz="2800" b="1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943240" y="4508714"/>
            <a:ext cx="1828800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B050"/>
                </a:solidFill>
              </a:rPr>
              <a:t>يذيع</a:t>
            </a:r>
            <a:endParaRPr lang="ar-AE" sz="3600" b="1" dirty="0">
              <a:solidFill>
                <a:srgbClr val="00B05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943240" y="6037881"/>
            <a:ext cx="1828800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7030A0"/>
                </a:solidFill>
              </a:rPr>
              <a:t>يقوم</a:t>
            </a:r>
            <a:endParaRPr lang="ar-AE" sz="3600" b="1" dirty="0">
              <a:solidFill>
                <a:srgbClr val="7030A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928461" y="4510006"/>
            <a:ext cx="1828800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00B050"/>
                </a:solidFill>
              </a:rPr>
              <a:t>ذع</a:t>
            </a:r>
            <a:endParaRPr lang="ar-AE" sz="3600" b="1" dirty="0">
              <a:solidFill>
                <a:srgbClr val="00B05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928461" y="6041755"/>
            <a:ext cx="1828800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7030A0"/>
                </a:solidFill>
              </a:rPr>
              <a:t>قم</a:t>
            </a:r>
            <a:endParaRPr lang="ar-AE" sz="3600" b="1" dirty="0">
              <a:solidFill>
                <a:srgbClr val="7030A0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928461" y="2903349"/>
            <a:ext cx="1828800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 smtClean="0">
                <a:solidFill>
                  <a:srgbClr val="FF0000"/>
                </a:solidFill>
              </a:rPr>
              <a:t>انجح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67905" y="2871061"/>
            <a:ext cx="3812583" cy="604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</a:rPr>
              <a:t>لم يطرأ تغيير</a:t>
            </a:r>
            <a:endParaRPr lang="ar-A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8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99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2526224" y="2262753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7030A0"/>
                </a:solidFill>
              </a:rPr>
              <a:t>زلزل</a:t>
            </a:r>
            <a:endParaRPr lang="ar-AE" sz="4000" b="1" dirty="0">
              <a:solidFill>
                <a:srgbClr val="7030A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67718" y="4417017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00B050"/>
                </a:solidFill>
              </a:rPr>
              <a:t>سالم</a:t>
            </a:r>
            <a:endParaRPr lang="ar-AE" sz="4000" b="1" dirty="0">
              <a:solidFill>
                <a:srgbClr val="00B05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67718" y="3339885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</a:rPr>
              <a:t>مهموز</a:t>
            </a:r>
            <a:endParaRPr lang="ar-AE" sz="4000" b="1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67719" y="2262753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7030A0"/>
                </a:solidFill>
              </a:rPr>
              <a:t>مضعف</a:t>
            </a:r>
            <a:endParaRPr lang="ar-AE" sz="4000" b="1" dirty="0">
              <a:solidFill>
                <a:srgbClr val="7030A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26222" y="3339885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</a:rPr>
              <a:t>سأل</a:t>
            </a:r>
            <a:endParaRPr lang="ar-AE" sz="4000" b="1" dirty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6222" y="4417017"/>
            <a:ext cx="1782305" cy="852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00B050"/>
                </a:solidFill>
              </a:rPr>
              <a:t>رسم</a:t>
            </a:r>
            <a:endParaRPr lang="ar-AE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4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147</Words>
  <Application>Microsoft Office PowerPoint</Application>
  <PresentationFormat>مخصص</PresentationFormat>
  <Paragraphs>57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الشريحة 1</vt:lpstr>
      <vt:lpstr>الشريحة 2</vt:lpstr>
      <vt:lpstr>الشريحة 3</vt:lpstr>
      <vt:lpstr>الشريحة 4</vt:lpstr>
      <vt:lpstr>                                     الفعل الصحيح  </vt:lpstr>
      <vt:lpstr>الشريحة 6</vt:lpstr>
      <vt:lpstr>الشريحة 7</vt:lpstr>
      <vt:lpstr>الشريحة 8</vt:lpstr>
      <vt:lpstr>الشريحة 9</vt:lpstr>
      <vt:lpstr>الشريحة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ألبوم صور فوتوغرافية</dc:title>
  <dc:creator>محمد عبداللاه</dc:creator>
  <cp:lastModifiedBy>ABUMADA</cp:lastModifiedBy>
  <cp:revision>9</cp:revision>
  <dcterms:created xsi:type="dcterms:W3CDTF">2015-09-06T20:26:12Z</dcterms:created>
  <dcterms:modified xsi:type="dcterms:W3CDTF">2015-09-13T05:03:54Z</dcterms:modified>
</cp:coreProperties>
</file>