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3" r:id="rId3"/>
    <p:sldId id="267" r:id="rId4"/>
    <p:sldId id="285" r:id="rId5"/>
    <p:sldId id="277" r:id="rId6"/>
    <p:sldId id="287" r:id="rId7"/>
    <p:sldId id="288" r:id="rId8"/>
    <p:sldId id="290" r:id="rId9"/>
    <p:sldId id="289" r:id="rId10"/>
    <p:sldId id="299" r:id="rId11"/>
    <p:sldId id="279" r:id="rId12"/>
    <p:sldId id="300" r:id="rId13"/>
    <p:sldId id="301" r:id="rId14"/>
    <p:sldId id="292" r:id="rId15"/>
    <p:sldId id="293" r:id="rId16"/>
    <p:sldId id="281" r:id="rId17"/>
    <p:sldId id="282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94" d="100"/>
          <a:sy n="94" d="100"/>
        </p:scale>
        <p:origin x="-108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2667" r="7768" b="69185"/>
          <a:stretch/>
        </p:blipFill>
        <p:spPr>
          <a:xfrm>
            <a:off x="1107439" y="670560"/>
            <a:ext cx="10085565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7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96123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" t="7851" r="7189" b="48297"/>
          <a:stretch/>
        </p:blipFill>
        <p:spPr>
          <a:xfrm>
            <a:off x="751840" y="111760"/>
            <a:ext cx="10505440" cy="643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7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52535" r="7179" b="27028"/>
          <a:stretch/>
        </p:blipFill>
        <p:spPr>
          <a:xfrm>
            <a:off x="619760" y="1300480"/>
            <a:ext cx="10505440" cy="299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3600" y="230693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AE" sz="2800" b="1" dirty="0" smtClean="0"/>
              <a:t>التعوذ </a:t>
            </a:r>
            <a:r>
              <a:rPr lang="ar-AE" sz="2800" b="1" dirty="0"/>
              <a:t>بالله من الشيطان </a:t>
            </a:r>
            <a:r>
              <a:rPr lang="ar-AE" sz="2800" b="1" dirty="0" smtClean="0"/>
              <a:t>الرجيم</a:t>
            </a:r>
            <a:endParaRPr lang="ar-AE" sz="2800" b="1" dirty="0"/>
          </a:p>
          <a:p>
            <a:pPr algn="r" rtl="1"/>
            <a:r>
              <a:rPr lang="ar-SA" sz="2800" b="1" dirty="0" smtClean="0"/>
              <a:t>تغيير حالة الغاضب إن كان واقفا فيجلس</a:t>
            </a:r>
            <a:endParaRPr lang="en-US" sz="2800" b="1" dirty="0"/>
          </a:p>
          <a:p>
            <a:pPr algn="r" rtl="1"/>
            <a:r>
              <a:rPr lang="ar-AE" sz="2800" b="1" dirty="0" smtClean="0"/>
              <a:t>الوضوء</a:t>
            </a:r>
          </a:p>
          <a:p>
            <a:pPr algn="r" rtl="1"/>
            <a:r>
              <a:rPr lang="ar-AE" sz="2800" b="1" dirty="0" smtClean="0"/>
              <a:t>التعود </a:t>
            </a:r>
            <a:r>
              <a:rPr lang="ar-AE" sz="2800" b="1" dirty="0"/>
              <a:t>على العفو والمسامحة</a:t>
            </a:r>
            <a:endParaRPr lang="ar-SA" sz="2800" b="1" dirty="0"/>
          </a:p>
          <a:p>
            <a:pPr algn="r" rtl="1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590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72279" r="7179" b="3613"/>
          <a:stretch/>
        </p:blipFill>
        <p:spPr>
          <a:xfrm>
            <a:off x="589280" y="0"/>
            <a:ext cx="10505440" cy="3535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7703" r="10287" b="64593"/>
          <a:stretch/>
        </p:blipFill>
        <p:spPr>
          <a:xfrm>
            <a:off x="589280" y="2316480"/>
            <a:ext cx="10525760" cy="42105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3040" y="284335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AE" sz="3600" b="1" dirty="0" smtClean="0"/>
              <a:t>عندما </a:t>
            </a:r>
            <a:r>
              <a:rPr lang="ar-AE" sz="3600" b="1" dirty="0"/>
              <a:t>يسخر أحد مني </a:t>
            </a:r>
            <a:r>
              <a:rPr lang="ar-AE" sz="3600" b="1" dirty="0" smtClean="0"/>
              <a:t>:  </a:t>
            </a:r>
            <a:endParaRPr lang="en-US" sz="3600" b="1" dirty="0"/>
          </a:p>
          <a:p>
            <a:pPr algn="r" rtl="1"/>
            <a:r>
              <a:rPr lang="ar-AE" sz="3600" b="1" dirty="0"/>
              <a:t>أعتزلهم </a:t>
            </a:r>
            <a:r>
              <a:rPr lang="ar-AE" sz="3600" b="1" dirty="0" smtClean="0"/>
              <a:t>وأدعو الله لهم بالهداية</a:t>
            </a:r>
          </a:p>
          <a:p>
            <a:pPr algn="r" rtl="1"/>
            <a:endParaRPr lang="ar-AE" sz="3600" b="1" dirty="0" smtClean="0"/>
          </a:p>
          <a:p>
            <a:pPr algn="r" rtl="1"/>
            <a:endParaRPr lang="en-US" sz="3600" b="1" dirty="0"/>
          </a:p>
          <a:p>
            <a:pPr algn="r" rtl="1"/>
            <a:r>
              <a:rPr lang="ar-AE" sz="3600" b="1" dirty="0"/>
              <a:t>ـ عندما </a:t>
            </a:r>
            <a:r>
              <a:rPr lang="ar-AE" sz="3600" b="1" dirty="0" smtClean="0"/>
              <a:t>يتلف أحدهم ممتلكاتي: </a:t>
            </a:r>
            <a:endParaRPr lang="en-US" sz="3600" b="1" dirty="0"/>
          </a:p>
          <a:p>
            <a:pPr algn="r" rtl="1"/>
            <a:r>
              <a:rPr lang="ar-AE" sz="3600" b="1" dirty="0" smtClean="0"/>
              <a:t>أصبر، وأعرفه خطأه وأسامحه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1157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52" r="8911" b="39852"/>
          <a:stretch/>
        </p:blipFill>
        <p:spPr>
          <a:xfrm>
            <a:off x="487680" y="396240"/>
            <a:ext cx="11230404" cy="492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1278" y="2863334"/>
            <a:ext cx="9990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ar-AE" sz="3200" b="1" dirty="0"/>
              <a:t> ـ حلم النبي صلى الله عليه وسلم وعدم دعائه عليهم بالهلاك </a:t>
            </a:r>
            <a:r>
              <a:rPr lang="ar-AE" sz="3200" b="1" dirty="0" smtClean="0"/>
              <a:t>رغم إذايتهم له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941859" y="4588748"/>
            <a:ext cx="7406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/>
              <a:t>ـ رحمة الله بعباده وحلمه عليهم </a:t>
            </a:r>
            <a:r>
              <a:rPr lang="ar-AE" sz="3200" b="1" dirty="0" smtClean="0"/>
              <a:t>رغم ذنوبهم ومعاصيهم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4741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t="62518" r="8911" b="9481"/>
          <a:stretch/>
        </p:blipFill>
        <p:spPr>
          <a:xfrm>
            <a:off x="253999" y="670560"/>
            <a:ext cx="11829465" cy="527304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769955"/>
              </p:ext>
            </p:extLst>
          </p:nvPr>
        </p:nvGraphicFramePr>
        <p:xfrm>
          <a:off x="609600" y="2488088"/>
          <a:ext cx="8016240" cy="3374232"/>
        </p:xfrm>
        <a:graphic>
          <a:graphicData uri="http://schemas.openxmlformats.org/drawingml/2006/table">
            <a:tbl>
              <a:tblPr firstRow="1" firstCol="1" bandRow="1"/>
              <a:tblGrid>
                <a:gridCol w="8016240"/>
              </a:tblGrid>
              <a:tr h="8435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AE" sz="4000" b="1" dirty="0">
                          <a:solidFill>
                            <a:srgbClr val="FF0000"/>
                          </a:solidFill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الذي يزيل الشدة ويفرج الكرب</a:t>
                      </a:r>
                      <a:endParaRPr lang="en-US" sz="32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marL="68580" marR="68580" marT="0" marB="0">
                    <a:lnL w="1143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5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AE" sz="4000" b="1" dirty="0">
                          <a:solidFill>
                            <a:srgbClr val="FF0000"/>
                          </a:solidFill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يجيب دعاءهم ومضطرهم</a:t>
                      </a:r>
                      <a:endParaRPr lang="en-US" sz="32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marL="68580" marR="68580" marT="0" marB="0">
                    <a:lnL w="1143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5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AE" sz="4000" b="1" dirty="0">
                          <a:solidFill>
                            <a:srgbClr val="FF0000"/>
                          </a:solidFill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الذي </a:t>
                      </a:r>
                      <a:r>
                        <a:rPr lang="ar-AE" sz="4000" b="1" dirty="0" smtClean="0">
                          <a:solidFill>
                            <a:srgbClr val="FF0000"/>
                          </a:solidFill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يسبل </a:t>
                      </a:r>
                      <a:r>
                        <a:rPr lang="ar-AE" sz="4000" b="1" dirty="0">
                          <a:solidFill>
                            <a:srgbClr val="FF0000"/>
                          </a:solidFill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على خلقه النعم الظاهرة والباطنة </a:t>
                      </a:r>
                      <a:endParaRPr lang="en-US" sz="32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marL="68580" marR="68580" marT="0" marB="0">
                    <a:lnL w="1143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5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AE" sz="4000" b="1" dirty="0">
                          <a:solidFill>
                            <a:srgbClr val="FF0000"/>
                          </a:solidFill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كف الغضب والعفو والمسامحة</a:t>
                      </a:r>
                      <a:endParaRPr lang="en-US" sz="32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marL="68580" marR="68580" marT="0" marB="0">
                    <a:lnL w="1143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41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0666" r="7105" b="9333"/>
          <a:stretch/>
        </p:blipFill>
        <p:spPr>
          <a:xfrm>
            <a:off x="904239" y="-1"/>
            <a:ext cx="9469121" cy="67834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05941" y="1567934"/>
            <a:ext cx="4871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/>
              <a:t>الذي يزيل الشدة ويفرج الكرب عن عباده</a:t>
            </a:r>
            <a:endParaRPr lang="ar-AE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37845"/>
              </p:ext>
            </p:extLst>
          </p:nvPr>
        </p:nvGraphicFramePr>
        <p:xfrm>
          <a:off x="1910080" y="2303272"/>
          <a:ext cx="7618730" cy="1567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2836"/>
                <a:gridCol w="4045894"/>
              </a:tblGrid>
              <a:tr h="55880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AE" sz="2800" kern="1200" dirty="0" smtClean="0">
                          <a:solidFill>
                            <a:schemeClr val="dk1"/>
                          </a:solidFill>
                          <a:effectLst/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إنزال المطر  رغم الذنوب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AE" sz="2800" kern="1200" dirty="0">
                          <a:solidFill>
                            <a:schemeClr val="dk1"/>
                          </a:solidFill>
                          <a:effectLst/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نجاة يونس من بطن الحوت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</a:txBody>
                  <a:tcPr marL="68580" marR="68580" marT="0" marB="0"/>
                </a:tc>
              </a:tr>
              <a:tr h="55232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AE" sz="2800" kern="1200" dirty="0" smtClean="0">
                          <a:solidFill>
                            <a:schemeClr val="dk1"/>
                          </a:solidFill>
                          <a:effectLst/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عدم إهلاكهم رغم الشرك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AE" sz="2800" kern="1200" dirty="0">
                          <a:solidFill>
                            <a:schemeClr val="dk1"/>
                          </a:solidFill>
                          <a:effectLst/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إنزال المطر عام الرمادة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</a:txBody>
                  <a:tcPr marL="68580" marR="68580" marT="0" marB="0"/>
                </a:tc>
              </a:tr>
              <a:tr h="39255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AE" sz="2800" kern="1200" dirty="0" smtClean="0">
                          <a:solidFill>
                            <a:schemeClr val="dk1"/>
                          </a:solidFill>
                          <a:effectLst/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يرزقهم وهم يعبدون غيره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</a:t>
                      </a:r>
                      <a:r>
                        <a:rPr lang="ar-AE" sz="2800" kern="1200" dirty="0">
                          <a:solidFill>
                            <a:schemeClr val="dk1"/>
                          </a:solidFill>
                          <a:effectLst/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إرسال الريح في غزوة الأحزاب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41120" y="4081195"/>
            <a:ext cx="7792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2800" b="1" dirty="0" smtClean="0"/>
              <a:t>بل </a:t>
            </a:r>
            <a:r>
              <a:rPr lang="ar-AE" sz="2800" b="1" dirty="0"/>
              <a:t>يستطيع السيطرة على نفسه وهي القوة </a:t>
            </a:r>
            <a:r>
              <a:rPr lang="ar-AE" sz="2800" b="1" dirty="0" smtClean="0"/>
              <a:t>الحقيقية</a:t>
            </a:r>
          </a:p>
          <a:p>
            <a:pPr algn="r"/>
            <a:r>
              <a:rPr lang="ar-AE" sz="2800" b="1" dirty="0" smtClean="0"/>
              <a:t> </a:t>
            </a:r>
            <a:endParaRPr lang="en-US" sz="2800" b="1" dirty="0"/>
          </a:p>
          <a:p>
            <a:pPr algn="r"/>
            <a:r>
              <a:rPr lang="ar-AE" sz="2800" b="1" dirty="0"/>
              <a:t>   كما أن الله أمرنا بمد يد المساعدة للآخرين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1367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23111" r="9345" b="9926"/>
          <a:stretch/>
        </p:blipFill>
        <p:spPr>
          <a:xfrm>
            <a:off x="1016000" y="91440"/>
            <a:ext cx="9184640" cy="64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73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41822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36444" r="8554" b="10519"/>
          <a:stretch/>
        </p:blipFill>
        <p:spPr>
          <a:xfrm>
            <a:off x="538480" y="132079"/>
            <a:ext cx="10149840" cy="64585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9421" y="5824947"/>
            <a:ext cx="962795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AE" sz="3600" dirty="0">
                <a:solidFill>
                  <a:srgbClr val="FF0000"/>
                </a:solidFill>
              </a:rPr>
              <a:t>الرحيم الغفور التواب الجبار المتكبر المغيث الجليل الرزاق الكريم</a:t>
            </a:r>
            <a:endParaRPr lang="en-US" sz="4000" dirty="0">
              <a:ln w="11430"/>
              <a:solidFill>
                <a:srgbClr val="FF0000"/>
              </a:solidFill>
              <a:latin typeface="AAA GoldenLotus" pitchFamily="2" charset="-78"/>
              <a:cs typeface="AAA Golden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545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" t="7591" r="5953" b="33298"/>
          <a:stretch/>
        </p:blipFill>
        <p:spPr>
          <a:xfrm>
            <a:off x="955040" y="-1"/>
            <a:ext cx="10027920" cy="684200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399610" y="6018014"/>
            <a:ext cx="5344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dirty="0"/>
              <a:t>الذي </a:t>
            </a:r>
            <a:r>
              <a:rPr lang="ar-AE" sz="3600" dirty="0" smtClean="0"/>
              <a:t>يجيب عباده </a:t>
            </a:r>
            <a:r>
              <a:rPr lang="ar-AE" sz="3600" dirty="0"/>
              <a:t>ويزيل </a:t>
            </a:r>
            <a:r>
              <a:rPr lang="ar-AE" sz="3600" dirty="0" smtClean="0"/>
              <a:t>عنهم الشدة</a:t>
            </a:r>
            <a:endParaRPr lang="ar-AE" sz="3600" dirty="0"/>
          </a:p>
        </p:txBody>
      </p:sp>
    </p:spTree>
    <p:extLst>
      <p:ext uri="{BB962C8B-B14F-4D97-AF65-F5344CB8AC3E}">
        <p14:creationId xmlns:p14="http://schemas.microsoft.com/office/powerpoint/2010/main" val="17027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66702" r="8900" b="2187"/>
          <a:stretch/>
        </p:blipFill>
        <p:spPr>
          <a:xfrm>
            <a:off x="731520" y="619760"/>
            <a:ext cx="10518648" cy="54965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53277" y="1263134"/>
            <a:ext cx="8307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/>
              <a:t>الاستغاثة لا تكون إلا بالله </a:t>
            </a:r>
            <a:r>
              <a:rPr lang="ar-AE" sz="3200" b="1" dirty="0" smtClean="0"/>
              <a:t>- بينما </a:t>
            </a:r>
            <a:r>
              <a:rPr lang="ar-AE" sz="3200" b="1" dirty="0"/>
              <a:t>الاستعانة تكون بالله وبالناس</a:t>
            </a:r>
            <a:endParaRPr lang="ar-AE" sz="3200" b="1" dirty="0"/>
          </a:p>
        </p:txBody>
      </p:sp>
    </p:spTree>
    <p:extLst>
      <p:ext uri="{BB962C8B-B14F-4D97-AF65-F5344CB8AC3E}">
        <p14:creationId xmlns:p14="http://schemas.microsoft.com/office/powerpoint/2010/main" val="171379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" t="9630" r="8853" b="45185"/>
          <a:stretch/>
        </p:blipFill>
        <p:spPr>
          <a:xfrm>
            <a:off x="711200" y="91440"/>
            <a:ext cx="10505440" cy="66217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1200" y="2967334"/>
            <a:ext cx="80060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3200" dirty="0"/>
              <a:t>إرسال </a:t>
            </a:r>
            <a:r>
              <a:rPr lang="ar-AE" sz="3200" dirty="0" smtClean="0"/>
              <a:t>المطر، لامدادهم بأسباب الحياة</a:t>
            </a:r>
            <a:endParaRPr lang="en-US" sz="3200" dirty="0"/>
          </a:p>
          <a:p>
            <a:pPr algn="r" rtl="1"/>
            <a:endParaRPr lang="ar-AE" sz="3200" dirty="0" smtClean="0"/>
          </a:p>
          <a:p>
            <a:pPr algn="r" rtl="1"/>
            <a:endParaRPr lang="ar-AE" sz="3200" dirty="0" smtClean="0"/>
          </a:p>
          <a:p>
            <a:pPr algn="r" rtl="1"/>
            <a:r>
              <a:rPr lang="ar-AE" sz="3200" dirty="0" smtClean="0"/>
              <a:t>خلق الدواء، لشفاء المرضى</a:t>
            </a:r>
            <a:endParaRPr lang="en-US" sz="3200" dirty="0"/>
          </a:p>
          <a:p>
            <a:pPr algn="r" rtl="1"/>
            <a:endParaRPr lang="ar-AE" sz="3200" dirty="0"/>
          </a:p>
          <a:p>
            <a:pPr algn="r" rtl="1"/>
            <a:r>
              <a:rPr lang="ar-AE" sz="3200" dirty="0" smtClean="0"/>
              <a:t>خلق الشمس والقمر، لمعرفة الوقت والاتجاهات</a:t>
            </a:r>
            <a:endParaRPr lang="ar-AE" sz="3200" dirty="0"/>
          </a:p>
        </p:txBody>
      </p:sp>
    </p:spTree>
    <p:extLst>
      <p:ext uri="{BB962C8B-B14F-4D97-AF65-F5344CB8AC3E}">
        <p14:creationId xmlns:p14="http://schemas.microsoft.com/office/powerpoint/2010/main" val="101367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 t="56889" r="9836" b="33629"/>
          <a:stretch/>
        </p:blipFill>
        <p:spPr>
          <a:xfrm>
            <a:off x="528319" y="1879600"/>
            <a:ext cx="10878979" cy="2174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15368" y="3102093"/>
            <a:ext cx="8783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/>
              <a:t>ليختبر إيمانهم - ول</a:t>
            </a:r>
            <a:r>
              <a:rPr lang="ar-AE" sz="3200" b="1" dirty="0" smtClean="0"/>
              <a:t>يمحو </a:t>
            </a:r>
            <a:r>
              <a:rPr lang="ar-AE" sz="3200" b="1" dirty="0"/>
              <a:t>سيئاتهم ويزيد حسناتهم ويرفع درجاتهم </a:t>
            </a:r>
            <a:endParaRPr lang="ar-AE" sz="3200" b="1" dirty="0"/>
          </a:p>
        </p:txBody>
      </p:sp>
    </p:spTree>
    <p:extLst>
      <p:ext uri="{BB962C8B-B14F-4D97-AF65-F5344CB8AC3E}">
        <p14:creationId xmlns:p14="http://schemas.microsoft.com/office/powerpoint/2010/main" val="32034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1" t="66518" r="9246" b="10074"/>
          <a:stretch/>
        </p:blipFill>
        <p:spPr>
          <a:xfrm>
            <a:off x="193040" y="711200"/>
            <a:ext cx="11235352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" t="5631" r="7629" b="57036"/>
          <a:stretch/>
        </p:blipFill>
        <p:spPr>
          <a:xfrm>
            <a:off x="640080" y="152400"/>
            <a:ext cx="10824754" cy="6035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28812" y="1070094"/>
            <a:ext cx="2566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/>
              <a:t>إنزال المطر عليهم</a:t>
            </a:r>
            <a:endParaRPr lang="ar-AE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3149600" y="22422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AE" sz="3600" b="1" dirty="0"/>
              <a:t>ـ أغيث الملهوف </a:t>
            </a:r>
            <a:endParaRPr lang="en-US" sz="3600" b="1" dirty="0"/>
          </a:p>
          <a:p>
            <a:pPr algn="r" rtl="1"/>
            <a:r>
              <a:rPr lang="ar-AE" sz="3600" b="1" dirty="0"/>
              <a:t>ـ أقدم المساعدة والمعونة للآخرين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5453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t="42519" r="9200" b="27259"/>
          <a:stretch/>
        </p:blipFill>
        <p:spPr>
          <a:xfrm>
            <a:off x="162559" y="741680"/>
            <a:ext cx="11715277" cy="55067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2077" y="2642533"/>
            <a:ext cx="10251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3200" b="1" dirty="0"/>
              <a:t>ـ الاستغاثة دعاء </a:t>
            </a:r>
            <a:r>
              <a:rPr lang="ar-AE" sz="3200" b="1" dirty="0" smtClean="0"/>
              <a:t>، والدعاء </a:t>
            </a:r>
            <a:r>
              <a:rPr lang="ar-AE" sz="3200" b="1" dirty="0"/>
              <a:t>عبادة </a:t>
            </a:r>
            <a:r>
              <a:rPr lang="ar-AE" sz="3200" b="1" dirty="0" smtClean="0"/>
              <a:t>، ولا </a:t>
            </a:r>
            <a:r>
              <a:rPr lang="ar-AE" sz="3200" b="1" dirty="0"/>
              <a:t>تكون العبادة إلا </a:t>
            </a:r>
            <a:r>
              <a:rPr lang="ar-AE" sz="3200" b="1" dirty="0" smtClean="0"/>
              <a:t>لله، وكذلك </a:t>
            </a:r>
            <a:r>
              <a:rPr lang="ar-AE" sz="3200" b="1" dirty="0"/>
              <a:t>الاستغاثة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5453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219</Words>
  <Application>Microsoft Office PowerPoint</Application>
  <PresentationFormat>Custom</PresentationFormat>
  <Paragraphs>42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hp</cp:lastModifiedBy>
  <cp:revision>17</cp:revision>
  <dcterms:created xsi:type="dcterms:W3CDTF">2016-08-24T13:36:29Z</dcterms:created>
  <dcterms:modified xsi:type="dcterms:W3CDTF">2016-11-14T19:51:06Z</dcterms:modified>
</cp:coreProperties>
</file>