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314" r:id="rId2"/>
    <p:sldId id="312" r:id="rId3"/>
    <p:sldId id="293" r:id="rId4"/>
    <p:sldId id="294" r:id="rId5"/>
    <p:sldId id="311" r:id="rId6"/>
    <p:sldId id="295" r:id="rId7"/>
    <p:sldId id="296" r:id="rId8"/>
    <p:sldId id="297" r:id="rId9"/>
    <p:sldId id="313" r:id="rId10"/>
    <p:sldId id="298" r:id="rId11"/>
    <p:sldId id="299" r:id="rId12"/>
    <p:sldId id="300" r:id="rId13"/>
    <p:sldId id="301" r:id="rId14"/>
    <p:sldId id="302" r:id="rId15"/>
    <p:sldId id="303" r:id="rId16"/>
    <p:sldId id="304" r:id="rId17"/>
    <p:sldId id="305" r:id="rId18"/>
    <p:sldId id="306" r:id="rId19"/>
    <p:sldId id="307" r:id="rId20"/>
    <p:sldId id="308" r:id="rId21"/>
    <p:sldId id="309" r:id="rId22"/>
    <p:sldId id="310" r:id="rId23"/>
    <p:sldId id="317" r:id="rId24"/>
    <p:sldId id="315" r:id="rId25"/>
    <p:sldId id="316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</p:sldIdLst>
  <p:sldSz cx="12192000" cy="6858000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ATMA ALHEFEITI" initials="FA" lastIdx="1" clrIdx="0">
    <p:extLst>
      <p:ext uri="{19B8F6BF-5375-455C-9EA6-DF929625EA0E}">
        <p15:presenceInfo xmlns:p15="http://schemas.microsoft.com/office/powerpoint/2012/main" userId="S::Fatma278519@moe.ae::ac0e0412-c716-421b-8144-61ab1a760d4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0-19T14:40:33.573" idx="1">
    <p:pos x="7670" y="10"/>
    <p:text/>
    <p:extLst>
      <p:ext uri="{C676402C-5697-4E1C-873F-D02D1690AC5C}">
        <p15:threadingInfo xmlns:p15="http://schemas.microsoft.com/office/powerpoint/2012/main" timeZoneBias="-24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1DB04-D383-4156-BAD9-621F2986F237}" type="datetimeFigureOut">
              <a:rPr lang="en-US" smtClean="0"/>
              <a:t>10/19/2019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26FDA-C5E3-4128-AE6C-837EB5779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893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1DB04-D383-4156-BAD9-621F2986F237}" type="datetimeFigureOut">
              <a:rPr lang="en-US" smtClean="0"/>
              <a:t>10/19/2019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26FDA-C5E3-4128-AE6C-837EB5779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299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1DB04-D383-4156-BAD9-621F2986F237}" type="datetimeFigureOut">
              <a:rPr lang="en-US" smtClean="0"/>
              <a:t>10/19/2019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26FDA-C5E3-4128-AE6C-837EB577967A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50833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1DB04-D383-4156-BAD9-621F2986F237}" type="datetimeFigureOut">
              <a:rPr lang="en-US" smtClean="0"/>
              <a:t>10/19/2019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26FDA-C5E3-4128-AE6C-837EB5779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63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 ذات 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1DB04-D383-4156-BAD9-621F2986F237}" type="datetimeFigureOut">
              <a:rPr lang="en-US" smtClean="0"/>
              <a:t>10/19/2019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26FDA-C5E3-4128-AE6C-837EB577967A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022010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اب أو خط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1DB04-D383-4156-BAD9-621F2986F237}" type="datetimeFigureOut">
              <a:rPr lang="en-US" smtClean="0"/>
              <a:t>10/19/2019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26FDA-C5E3-4128-AE6C-837EB5779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3225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1DB04-D383-4156-BAD9-621F2986F237}" type="datetimeFigureOut">
              <a:rPr lang="en-US" smtClean="0"/>
              <a:t>10/19/2019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26FDA-C5E3-4128-AE6C-837EB5779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7516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1DB04-D383-4156-BAD9-621F2986F237}" type="datetimeFigureOut">
              <a:rPr lang="en-US" smtClean="0"/>
              <a:t>10/19/2019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26FDA-C5E3-4128-AE6C-837EB5779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779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1DB04-D383-4156-BAD9-621F2986F237}" type="datetimeFigureOut">
              <a:rPr lang="en-US" smtClean="0"/>
              <a:t>10/19/2019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26FDA-C5E3-4128-AE6C-837EB5779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31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1DB04-D383-4156-BAD9-621F2986F237}" type="datetimeFigureOut">
              <a:rPr lang="en-US" smtClean="0"/>
              <a:t>10/19/2019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26FDA-C5E3-4128-AE6C-837EB5779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807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1DB04-D383-4156-BAD9-621F2986F237}" type="datetimeFigureOut">
              <a:rPr lang="en-US" smtClean="0"/>
              <a:t>10/19/2019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26FDA-C5E3-4128-AE6C-837EB5779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664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1DB04-D383-4156-BAD9-621F2986F237}" type="datetimeFigureOut">
              <a:rPr lang="en-US" smtClean="0"/>
              <a:t>10/19/2019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26FDA-C5E3-4128-AE6C-837EB5779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413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1DB04-D383-4156-BAD9-621F2986F237}" type="datetimeFigureOut">
              <a:rPr lang="en-US" smtClean="0"/>
              <a:t>10/19/2019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26FDA-C5E3-4128-AE6C-837EB5779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244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1DB04-D383-4156-BAD9-621F2986F237}" type="datetimeFigureOut">
              <a:rPr lang="en-US" smtClean="0"/>
              <a:t>10/19/2019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26FDA-C5E3-4128-AE6C-837EB5779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971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1DB04-D383-4156-BAD9-621F2986F237}" type="datetimeFigureOut">
              <a:rPr lang="en-US" smtClean="0"/>
              <a:t>10/19/2019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26FDA-C5E3-4128-AE6C-837EB5779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834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1DB04-D383-4156-BAD9-621F2986F237}" type="datetimeFigureOut">
              <a:rPr lang="en-US" smtClean="0"/>
              <a:t>10/19/2019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26FDA-C5E3-4128-AE6C-837EB5779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813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E1DB04-D383-4156-BAD9-621F2986F237}" type="datetimeFigureOut">
              <a:rPr lang="en-US" smtClean="0"/>
              <a:t>10/19/2019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EE26FDA-C5E3-4128-AE6C-837EB5779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954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8592DAA-64C5-4D3A-B46F-D5D69965A1D4}"/>
              </a:ext>
            </a:extLst>
          </p:cNvPr>
          <p:cNvSpPr/>
          <p:nvPr/>
        </p:nvSpPr>
        <p:spPr>
          <a:xfrm>
            <a:off x="2514735" y="2967335"/>
            <a:ext cx="716253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8800" b="1" cap="none" spc="-3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الحصة الأولى </a:t>
            </a:r>
            <a:endParaRPr lang="en-US" sz="8800" b="1" cap="none" spc="-30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484640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DB599A-3867-4B0B-8973-85AEC75225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43" y="446076"/>
            <a:ext cx="10733649" cy="56593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8AE58E-BBBC-463B-AB20-A932A217E715}"/>
              </a:ext>
            </a:extLst>
          </p:cNvPr>
          <p:cNvSpPr txBox="1"/>
          <p:nvPr/>
        </p:nvSpPr>
        <p:spPr>
          <a:xfrm>
            <a:off x="867508" y="3615397"/>
            <a:ext cx="1481797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sz="2000" b="1" dirty="0"/>
              <a:t>مفهوم المعارض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72337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88F9B8-9092-4196-83A9-7EA2F388A6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62" y="581640"/>
            <a:ext cx="11113476" cy="53971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145DB3-FB6A-4E4F-B186-6448C17243DE}"/>
              </a:ext>
            </a:extLst>
          </p:cNvPr>
          <p:cNvSpPr txBox="1"/>
          <p:nvPr/>
        </p:nvSpPr>
        <p:spPr>
          <a:xfrm>
            <a:off x="867508" y="2572318"/>
            <a:ext cx="1481797" cy="163121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sz="2000" b="1" dirty="0"/>
              <a:t>حرص الدول على إقامة معارض إكسبو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08684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03E499-4F4C-4347-A363-1DDCF15946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75" y="215013"/>
            <a:ext cx="10761785" cy="61478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67FCF9-1436-43D0-AA84-BDFA64F3E836}"/>
              </a:ext>
            </a:extLst>
          </p:cNvPr>
          <p:cNvSpPr txBox="1"/>
          <p:nvPr/>
        </p:nvSpPr>
        <p:spPr>
          <a:xfrm>
            <a:off x="994117" y="1406769"/>
            <a:ext cx="1481797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sz="2000" b="1" dirty="0"/>
              <a:t>تزايد الإقبال على معارض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7405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D7943F-120A-4055-969F-F6593FC272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79" y="464234"/>
            <a:ext cx="10874326" cy="56130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776059-B07B-4F21-BA8C-708C4E8C5EA2}"/>
              </a:ext>
            </a:extLst>
          </p:cNvPr>
          <p:cNvSpPr txBox="1"/>
          <p:nvPr/>
        </p:nvSpPr>
        <p:spPr>
          <a:xfrm>
            <a:off x="1331741" y="2721114"/>
            <a:ext cx="1481797" cy="193899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sz="2000" b="1" dirty="0"/>
              <a:t>اهتمام الدولة بالمشاركة في معارض </a:t>
            </a:r>
            <a:r>
              <a:rPr lang="ar-AE" sz="2000" b="1" dirty="0" err="1"/>
              <a:t>إكسبوا</a:t>
            </a:r>
            <a:r>
              <a:rPr lang="ar-AE" sz="2000" b="1" dirty="0"/>
              <a:t>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188233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67AD22-D1F6-4500-B8C7-930BA7087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72" y="385648"/>
            <a:ext cx="10818055" cy="60867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3C5D03-4E3B-42BF-AD46-2744D42AA746}"/>
              </a:ext>
            </a:extLst>
          </p:cNvPr>
          <p:cNvSpPr txBox="1"/>
          <p:nvPr/>
        </p:nvSpPr>
        <p:spPr>
          <a:xfrm>
            <a:off x="1373945" y="1547446"/>
            <a:ext cx="1481797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sz="2000" b="1" dirty="0"/>
              <a:t>مشاركة الدولة في إكسبو شنغهاي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67091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EEF090-232A-444E-A679-6B87F1E941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55" y="437732"/>
            <a:ext cx="10803988" cy="59825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919026-C7AF-4AD3-B7C0-03B563FA5129}"/>
              </a:ext>
            </a:extLst>
          </p:cNvPr>
          <p:cNvSpPr txBox="1"/>
          <p:nvPr/>
        </p:nvSpPr>
        <p:spPr>
          <a:xfrm>
            <a:off x="923779" y="872197"/>
            <a:ext cx="1481797" cy="163121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sz="2000" b="1" dirty="0"/>
              <a:t>شرف استضافة دبي إكسبو 2020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3340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39CB48-AC07-494F-BA59-2A67C704A1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45" y="309489"/>
            <a:ext cx="10930597" cy="60631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918DBC-500D-4D47-AA66-4820350DD83E}"/>
              </a:ext>
            </a:extLst>
          </p:cNvPr>
          <p:cNvSpPr txBox="1"/>
          <p:nvPr/>
        </p:nvSpPr>
        <p:spPr>
          <a:xfrm>
            <a:off x="1261403" y="1294228"/>
            <a:ext cx="1481797" cy="10156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sz="2000" b="1" dirty="0"/>
              <a:t>موقع إكسبو ومبانيه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000177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50D76B-3A7C-425C-9FDC-4D13410655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64" y="669080"/>
            <a:ext cx="10185009" cy="56191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5DBB20-C316-4305-8375-6A5633211491}"/>
              </a:ext>
            </a:extLst>
          </p:cNvPr>
          <p:cNvSpPr txBox="1"/>
          <p:nvPr/>
        </p:nvSpPr>
        <p:spPr>
          <a:xfrm>
            <a:off x="1120727" y="3075057"/>
            <a:ext cx="1481797" cy="10156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sz="2000" b="1" dirty="0"/>
              <a:t>مميزات إكسبو 2020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27126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8529AA-5BCE-402E-884C-2B37E97B89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11" y="281354"/>
            <a:ext cx="10578904" cy="60069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AB4F7E-5859-4791-A56C-B6A2A8144A30}"/>
              </a:ext>
            </a:extLst>
          </p:cNvPr>
          <p:cNvSpPr txBox="1"/>
          <p:nvPr/>
        </p:nvSpPr>
        <p:spPr>
          <a:xfrm>
            <a:off x="1008185" y="1463040"/>
            <a:ext cx="1481797" cy="10156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sz="2000" b="1" dirty="0"/>
              <a:t>أهداف إكسبو 2020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157681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6E1303-3C02-4146-AD32-C55322BDB6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821" y="814022"/>
            <a:ext cx="10086535" cy="522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576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حسين الجسمي">
            <a:hlinkClick r:id="" action="ppaction://media"/>
            <a:extLst>
              <a:ext uri="{FF2B5EF4-FFF2-40B4-BE49-F238E27FC236}">
                <a16:creationId xmlns:a16="http://schemas.microsoft.com/office/drawing/2014/main" id="{AE52D18F-E10D-4877-BADE-774A44DD28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46252" y="364587"/>
            <a:ext cx="8703213" cy="5791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C56194-26FB-453D-A210-60709B730699}"/>
              </a:ext>
            </a:extLst>
          </p:cNvPr>
          <p:cNvSpPr txBox="1"/>
          <p:nvPr/>
        </p:nvSpPr>
        <p:spPr>
          <a:xfrm>
            <a:off x="295422" y="2224316"/>
            <a:ext cx="2131026" cy="175432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b="1" dirty="0"/>
              <a:t>شاهدي .ثم سطري ما الإحساس الذي انتابك بعد مشاهدة  المقطع .</a:t>
            </a:r>
          </a:p>
        </p:txBody>
      </p:sp>
    </p:spTree>
    <p:extLst>
      <p:ext uri="{BB962C8B-B14F-4D97-AF65-F5344CB8AC3E}">
        <p14:creationId xmlns:p14="http://schemas.microsoft.com/office/powerpoint/2010/main" val="79895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79C1C5-6068-4827-9DC1-582FE09F62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23" y="239151"/>
            <a:ext cx="10691446" cy="62038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1D1179-4042-4187-8529-3682785F9EFB}"/>
              </a:ext>
            </a:extLst>
          </p:cNvPr>
          <p:cNvSpPr txBox="1"/>
          <p:nvPr/>
        </p:nvSpPr>
        <p:spPr>
          <a:xfrm>
            <a:off x="1261404" y="1828800"/>
            <a:ext cx="1481797" cy="163121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sz="2000" b="1" dirty="0"/>
              <a:t>ارتباط إكسبو 2020 بمهارات القرن 21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654064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C6BF32-8951-4D04-B15A-34AE5BA959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70" y="309488"/>
            <a:ext cx="10663311" cy="610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9413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DCC5D80-97BE-4F74-9238-35324EF908CE}"/>
              </a:ext>
            </a:extLst>
          </p:cNvPr>
          <p:cNvSpPr/>
          <p:nvPr/>
        </p:nvSpPr>
        <p:spPr>
          <a:xfrm>
            <a:off x="2512330" y="2967335"/>
            <a:ext cx="716734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8800" b="1" cap="none" spc="-3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الحصة الثانية  </a:t>
            </a:r>
            <a:endParaRPr lang="en-US" sz="8800" b="1" cap="none" spc="-30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743631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78DD16-2620-4B0F-B98A-31572E4892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282" r="27525" b="22051"/>
          <a:stretch/>
        </p:blipFill>
        <p:spPr>
          <a:xfrm>
            <a:off x="1066800" y="386861"/>
            <a:ext cx="10058400" cy="647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433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E4FC435-CB00-40A8-BDF9-53921026F803}"/>
              </a:ext>
            </a:extLst>
          </p:cNvPr>
          <p:cNvSpPr/>
          <p:nvPr/>
        </p:nvSpPr>
        <p:spPr>
          <a:xfrm>
            <a:off x="1233931" y="885317"/>
            <a:ext cx="972413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8800" b="1" cap="none" spc="-3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الخرائط المفاهيمية </a:t>
            </a:r>
            <a:endParaRPr lang="en-US" sz="8800" b="1" cap="none" spc="-30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DFC4E0-4FB4-4AC9-BF17-E06FC49488C0}"/>
              </a:ext>
            </a:extLst>
          </p:cNvPr>
          <p:cNvSpPr txBox="1"/>
          <p:nvPr/>
        </p:nvSpPr>
        <p:spPr>
          <a:xfrm>
            <a:off x="2082018" y="2978833"/>
            <a:ext cx="8476288" cy="181588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sz="2800" b="1" dirty="0"/>
              <a:t>قومي بتصميم خريطة مفاهيمية تشتمل أهم المعلومات في درس إكسبو </a:t>
            </a:r>
          </a:p>
          <a:p>
            <a:pPr algn="ctr"/>
            <a:r>
              <a:rPr lang="ar-AE" sz="2800" b="1" dirty="0"/>
              <a:t>مدة العمل 15 دقيقة </a:t>
            </a:r>
          </a:p>
          <a:p>
            <a:pPr algn="ctr"/>
            <a:r>
              <a:rPr lang="ar-AE" sz="2800" b="1" dirty="0"/>
              <a:t>مدة العرض 3 دقائق لكل مجموعة </a:t>
            </a:r>
          </a:p>
        </p:txBody>
      </p:sp>
    </p:spTree>
    <p:extLst>
      <p:ext uri="{BB962C8B-B14F-4D97-AF65-F5344CB8AC3E}">
        <p14:creationId xmlns:p14="http://schemas.microsoft.com/office/powerpoint/2010/main" val="37590454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8E93B45-A18F-4A76-B516-C7448CF1D0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2872770"/>
              </p:ext>
            </p:extLst>
          </p:nvPr>
        </p:nvGraphicFramePr>
        <p:xfrm>
          <a:off x="1519310" y="3429000"/>
          <a:ext cx="8004518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2259">
                  <a:extLst>
                    <a:ext uri="{9D8B030D-6E8A-4147-A177-3AD203B41FA5}">
                      <a16:colId xmlns:a16="http://schemas.microsoft.com/office/drawing/2014/main" val="612223004"/>
                    </a:ext>
                  </a:extLst>
                </a:gridCol>
                <a:gridCol w="4002259">
                  <a:extLst>
                    <a:ext uri="{9D8B030D-6E8A-4147-A177-3AD203B41FA5}">
                      <a16:colId xmlns:a16="http://schemas.microsoft.com/office/drawing/2014/main" val="414741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3600" dirty="0"/>
                        <a:t>الصفحة 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3327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AE" sz="3600" dirty="0"/>
                        <a:t>فردي 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3600" dirty="0"/>
                        <a:t>136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3343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AE" sz="3600" dirty="0"/>
                        <a:t>ثنائي 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3600" dirty="0"/>
                        <a:t>137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74023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AE" sz="3600" dirty="0"/>
                        <a:t>ضمن الفريق 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3600" dirty="0"/>
                        <a:t>من 138 إلى 141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871557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59E2BD4-4F0B-4E6C-8E83-F46AF0C47977}"/>
              </a:ext>
            </a:extLst>
          </p:cNvPr>
          <p:cNvSpPr txBox="1"/>
          <p:nvPr/>
        </p:nvSpPr>
        <p:spPr>
          <a:xfrm>
            <a:off x="1519310" y="1023424"/>
            <a:ext cx="8476288" cy="181588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sz="2800" b="1" dirty="0"/>
              <a:t>حل أنشطة ما بعد قراءة النص </a:t>
            </a:r>
          </a:p>
          <a:p>
            <a:pPr algn="ctr"/>
            <a:r>
              <a:rPr lang="ar-AE" sz="2800" b="1" dirty="0"/>
              <a:t>عند الانتهاء من مرحلة تنتقل الطالبة للمرحلة الثانية . في مرحلة الثنائي جدي لك رفيقة من الصف في فريق آخر بحسب رقم القراءة  </a:t>
            </a:r>
          </a:p>
        </p:txBody>
      </p:sp>
    </p:spTree>
    <p:extLst>
      <p:ext uri="{BB962C8B-B14F-4D97-AF65-F5344CB8AC3E}">
        <p14:creationId xmlns:p14="http://schemas.microsoft.com/office/powerpoint/2010/main" val="6813583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FD1E4DAE-5637-4778-8312-0A8E9A368D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5"/>
          <a:stretch/>
        </p:blipFill>
        <p:spPr>
          <a:xfrm>
            <a:off x="323557" y="211015"/>
            <a:ext cx="11676185" cy="6386733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DAE94BD2-F0A3-4F4A-9BEA-4004A6E1DEE0}"/>
              </a:ext>
            </a:extLst>
          </p:cNvPr>
          <p:cNvSpPr/>
          <p:nvPr/>
        </p:nvSpPr>
        <p:spPr>
          <a:xfrm>
            <a:off x="970671" y="3235569"/>
            <a:ext cx="9931791" cy="101287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dirty="0">
                <a:solidFill>
                  <a:srgbClr val="FF0000"/>
                </a:solidFill>
                <a:cs typeface="(AH) Manal Black" pitchFamily="2" charset="-78"/>
              </a:rPr>
              <a:t> إنجاز عظيم ونافذة لصناعة المستقبل</a:t>
            </a:r>
            <a:r>
              <a:rPr lang="en-US" sz="4400" dirty="0">
                <a:solidFill>
                  <a:srgbClr val="FF0000"/>
                </a:solidFill>
                <a:cs typeface="(AH) Manal Black" pitchFamily="2" charset="-78"/>
              </a:rPr>
              <a:t>2020</a:t>
            </a:r>
            <a:r>
              <a:rPr lang="ar-AE" sz="4400" dirty="0">
                <a:solidFill>
                  <a:srgbClr val="FF0000"/>
                </a:solidFill>
                <a:cs typeface="(AH) Manal Black" pitchFamily="2" charset="-78"/>
              </a:rPr>
              <a:t>اكسبو</a:t>
            </a:r>
            <a:endParaRPr lang="en-US" sz="4400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36A5CE76-44ED-44BE-B46D-587B5002CC63}"/>
              </a:ext>
            </a:extLst>
          </p:cNvPr>
          <p:cNvSpPr/>
          <p:nvPr/>
        </p:nvSpPr>
        <p:spPr>
          <a:xfrm>
            <a:off x="790135" y="4732607"/>
            <a:ext cx="10611729" cy="191437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dirty="0">
                <a:solidFill>
                  <a:srgbClr val="0070C0"/>
                </a:solidFill>
                <a:cs typeface="(AH) Manal Black" pitchFamily="2" charset="-78"/>
              </a:rPr>
              <a:t>الإمارات تحتضن العالم وتصنع المستقبل – لأن اكسبو يمثل حدثا عالميا يستقطب الجميع كالأم تحتضن أبناءها وتنير لهم المستقبل </a:t>
            </a:r>
            <a:endParaRPr lang="en-US" sz="4400" dirty="0">
              <a:solidFill>
                <a:srgbClr val="0070C0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38792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DA4139A9-BC62-49E3-9DF6-494D3D3ECC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35" y="35169"/>
            <a:ext cx="11746523" cy="6541477"/>
          </a:xfrm>
          <a:prstGeom prst="rect">
            <a:avLst/>
          </a:prstGeom>
        </p:spPr>
      </p:pic>
      <p:sp>
        <p:nvSpPr>
          <p:cNvPr id="2" name="شكل بيضاوي 1">
            <a:extLst>
              <a:ext uri="{FF2B5EF4-FFF2-40B4-BE49-F238E27FC236}">
                <a16:creationId xmlns:a16="http://schemas.microsoft.com/office/drawing/2014/main" id="{C6E1B5E1-24FC-49A0-A6D9-102B8C7B92CC}"/>
              </a:ext>
            </a:extLst>
          </p:cNvPr>
          <p:cNvSpPr/>
          <p:nvPr/>
        </p:nvSpPr>
        <p:spPr>
          <a:xfrm>
            <a:off x="9200270" y="1561513"/>
            <a:ext cx="675249" cy="54864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28E77DC6-CB31-4BAB-B60C-FC6B8EB52F9E}"/>
              </a:ext>
            </a:extLst>
          </p:cNvPr>
          <p:cNvSpPr/>
          <p:nvPr/>
        </p:nvSpPr>
        <p:spPr>
          <a:xfrm>
            <a:off x="9200270" y="4747847"/>
            <a:ext cx="675249" cy="54864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91C34A10-2DF2-43D6-8C77-F8E8F1F8D38D}"/>
              </a:ext>
            </a:extLst>
          </p:cNvPr>
          <p:cNvSpPr/>
          <p:nvPr/>
        </p:nvSpPr>
        <p:spPr>
          <a:xfrm>
            <a:off x="9143999" y="3926057"/>
            <a:ext cx="675249" cy="54864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39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557822E8-DE65-4351-990E-566036AC89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95" y="196948"/>
            <a:ext cx="11549576" cy="6661051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43F54147-6B30-4B81-A7D9-E776A1A63B71}"/>
              </a:ext>
            </a:extLst>
          </p:cNvPr>
          <p:cNvSpPr/>
          <p:nvPr/>
        </p:nvSpPr>
        <p:spPr>
          <a:xfrm>
            <a:off x="393895" y="2208627"/>
            <a:ext cx="11183816" cy="97067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000" dirty="0">
                <a:solidFill>
                  <a:srgbClr val="FF0000"/>
                </a:solidFill>
                <a:cs typeface="(AH) Manal Black" pitchFamily="2" charset="-78"/>
              </a:rPr>
              <a:t>لأنها تعد ملتقى المحافل الدولية التي تعمل معا لحشد المواهب </a:t>
            </a:r>
            <a:r>
              <a:rPr lang="ar-AE" sz="4000" dirty="0" err="1">
                <a:solidFill>
                  <a:srgbClr val="FF0000"/>
                </a:solidFill>
                <a:cs typeface="(AH) Manal Black" pitchFamily="2" charset="-78"/>
              </a:rPr>
              <a:t>وتحفيزالإبداع</a:t>
            </a:r>
            <a:endParaRPr lang="en-US" sz="4000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C8D045DB-77CF-4A16-A1B7-045C9E781298}"/>
              </a:ext>
            </a:extLst>
          </p:cNvPr>
          <p:cNvSpPr/>
          <p:nvPr/>
        </p:nvSpPr>
        <p:spPr>
          <a:xfrm>
            <a:off x="138332" y="3908472"/>
            <a:ext cx="11549576" cy="97067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000" dirty="0">
                <a:solidFill>
                  <a:srgbClr val="0070C0"/>
                </a:solidFill>
                <a:cs typeface="(AH) Manal Black" pitchFamily="2" charset="-78"/>
              </a:rPr>
              <a:t>لقربه من مطار آل مكتوم وجبل علي ووقوعه بين مطاري أبو ظبي ودبي الدوليين</a:t>
            </a:r>
            <a:endParaRPr lang="en-US" sz="4000" dirty="0">
              <a:solidFill>
                <a:srgbClr val="0070C0"/>
              </a:solidFill>
              <a:cs typeface="(AH) Manal Black" pitchFamily="2" charset="-78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06866E19-0072-4C82-AE97-35EC80A8F80D}"/>
              </a:ext>
            </a:extLst>
          </p:cNvPr>
          <p:cNvSpPr/>
          <p:nvPr/>
        </p:nvSpPr>
        <p:spPr>
          <a:xfrm>
            <a:off x="393895" y="5690381"/>
            <a:ext cx="11183816" cy="97067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000" dirty="0">
                <a:solidFill>
                  <a:srgbClr val="7030A0"/>
                </a:solidFill>
                <a:cs typeface="(AH) Manal Black" pitchFamily="2" charset="-78"/>
              </a:rPr>
              <a:t>لأن المعارض تعد فرصة لها لتقديم الاختراعات وواجهة تكنولوجية وصناعية </a:t>
            </a:r>
            <a:endParaRPr lang="en-US" sz="4000" dirty="0">
              <a:solidFill>
                <a:srgbClr val="7030A0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41127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9041F4FC-BE4D-4937-B3D6-0C51B5221C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0"/>
          <a:stretch/>
        </p:blipFill>
        <p:spPr>
          <a:xfrm>
            <a:off x="506437" y="309489"/>
            <a:ext cx="11394831" cy="6414867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F08E6B83-571B-4BC1-83BA-5D16B94D7490}"/>
              </a:ext>
            </a:extLst>
          </p:cNvPr>
          <p:cNvSpPr/>
          <p:nvPr/>
        </p:nvSpPr>
        <p:spPr>
          <a:xfrm>
            <a:off x="900332" y="2180492"/>
            <a:ext cx="9819250" cy="97067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200" dirty="0">
                <a:solidFill>
                  <a:srgbClr val="FF0000"/>
                </a:solidFill>
                <a:cs typeface="(AH) Manal Black" pitchFamily="2" charset="-78"/>
              </a:rPr>
              <a:t>تهدف لتثقيف الجمهور وإشراكهم في الابتكار وتعزيز التقدم وتنمية الدول </a:t>
            </a:r>
            <a:endParaRPr lang="en-US" sz="3200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64083D14-5A39-45D5-99E2-CD6409C61B9A}"/>
              </a:ext>
            </a:extLst>
          </p:cNvPr>
          <p:cNvSpPr/>
          <p:nvPr/>
        </p:nvSpPr>
        <p:spPr>
          <a:xfrm>
            <a:off x="773723" y="3967088"/>
            <a:ext cx="10911840" cy="97067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rgbClr val="0070C0"/>
                </a:solidFill>
                <a:cs typeface="(AH) Manal Black" pitchFamily="2" charset="-78"/>
              </a:rPr>
              <a:t>إقامة عدة مشاريع مفيدة في المكان الذي أقيمت فيه ، وجذب عددا كبيرا من السياح</a:t>
            </a:r>
            <a:endParaRPr lang="en-US" sz="3600" b="1" dirty="0">
              <a:solidFill>
                <a:srgbClr val="0070C0"/>
              </a:solidFill>
              <a:cs typeface="(AH) Manal Black" pitchFamily="2" charset="-78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A8E10237-06E2-41C3-B36F-1C388B9D3ACA}"/>
              </a:ext>
            </a:extLst>
          </p:cNvPr>
          <p:cNvSpPr/>
          <p:nvPr/>
        </p:nvSpPr>
        <p:spPr>
          <a:xfrm>
            <a:off x="618978" y="5641144"/>
            <a:ext cx="10386647" cy="97067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000" dirty="0">
                <a:solidFill>
                  <a:srgbClr val="7030A0"/>
                </a:solidFill>
                <a:cs typeface="(AH) Manal Black" pitchFamily="2" charset="-78"/>
              </a:rPr>
              <a:t>يعتمد على مصادر متجددة في إنتاج 50% من الطاقة اللازمة لتشغيله</a:t>
            </a:r>
            <a:endParaRPr lang="en-US" sz="4000" dirty="0">
              <a:solidFill>
                <a:srgbClr val="7030A0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59057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78DD16-2620-4B0F-B98A-31572E4892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282" r="27525" b="22051"/>
          <a:stretch/>
        </p:blipFill>
        <p:spPr>
          <a:xfrm>
            <a:off x="1066800" y="386861"/>
            <a:ext cx="10058400" cy="647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2934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5B41B710-6BC1-4605-ADC8-43FE228B1F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6"/>
          <a:stretch/>
        </p:blipFill>
        <p:spPr>
          <a:xfrm>
            <a:off x="562709" y="211015"/>
            <a:ext cx="11226018" cy="6358597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60F26B11-BEFB-48ED-8527-E10F55390648}"/>
              </a:ext>
            </a:extLst>
          </p:cNvPr>
          <p:cNvSpPr/>
          <p:nvPr/>
        </p:nvSpPr>
        <p:spPr>
          <a:xfrm>
            <a:off x="1073833" y="2307103"/>
            <a:ext cx="9819250" cy="36435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rgbClr val="00B050"/>
                </a:solidFill>
                <a:cs typeface="(AH) Manal Black" pitchFamily="2" charset="-78"/>
              </a:rPr>
              <a:t>تدل هذه العبارة على أن اكسبو 2020 يرمز إلى التفاهم والالتزام والعمل المشترك والمساواة بين الناس حيث يرحب بالجميع دولا ومؤسسات وكل الفئات مؤكدا على السلام الضمني بين الجميع</a:t>
            </a:r>
            <a:endParaRPr lang="en-US" sz="5400" b="1" dirty="0">
              <a:solidFill>
                <a:srgbClr val="00B050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1101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٢٠١٩٠٩٣٠_٠٧٤٦٢٨">
            <a:extLst>
              <a:ext uri="{FF2B5EF4-FFF2-40B4-BE49-F238E27FC236}">
                <a16:creationId xmlns:a16="http://schemas.microsoft.com/office/drawing/2014/main" id="{BE5150D5-BD73-4459-B8E1-397D5D1FAFA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995" b="20410"/>
          <a:stretch/>
        </p:blipFill>
        <p:spPr>
          <a:xfrm>
            <a:off x="0" y="0"/>
            <a:ext cx="12192000" cy="5992837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2AE887B1-43D1-4E4D-BAD2-C476C977AD45}"/>
              </a:ext>
            </a:extLst>
          </p:cNvPr>
          <p:cNvSpPr/>
          <p:nvPr/>
        </p:nvSpPr>
        <p:spPr>
          <a:xfrm>
            <a:off x="1125415" y="4610681"/>
            <a:ext cx="10405405" cy="165295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rgbClr val="FF0000"/>
                </a:solidFill>
                <a:cs typeface="(AH) Manal Black" pitchFamily="2" charset="-78"/>
              </a:rPr>
              <a:t>القطعة الأثرية التي استوحي منها شكل القبة حيث تمثل تواصل شعوب العالم قديما</a:t>
            </a:r>
            <a:endParaRPr lang="en-US" sz="4400" b="1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AD25DF51-B8F1-40C6-8784-C5A134D71405}"/>
              </a:ext>
            </a:extLst>
          </p:cNvPr>
          <p:cNvSpPr/>
          <p:nvPr/>
        </p:nvSpPr>
        <p:spPr>
          <a:xfrm>
            <a:off x="478302" y="2356340"/>
            <a:ext cx="11052518" cy="144193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rgbClr val="0070C0"/>
                </a:solidFill>
                <a:cs typeface="(AH) Manal Black" pitchFamily="2" charset="-78"/>
              </a:rPr>
              <a:t>أن شعاره (تواصل العقول وصناعة المستقبل ) وقبته تشير لتواصل العقول والحضارات ، والعقل مناط العلم </a:t>
            </a:r>
            <a:endParaRPr lang="en-US" sz="4400" b="1" dirty="0">
              <a:solidFill>
                <a:srgbClr val="0070C0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5722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٢٠١٩٠٩٣٠_٠٧٤٦٣٣">
            <a:extLst>
              <a:ext uri="{FF2B5EF4-FFF2-40B4-BE49-F238E27FC236}">
                <a16:creationId xmlns:a16="http://schemas.microsoft.com/office/drawing/2014/main" id="{A71D1E2B-00FD-4922-8081-BEA2E1EE652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3" t="16615" r="9192" b="4410"/>
          <a:stretch/>
        </p:blipFill>
        <p:spPr>
          <a:xfrm>
            <a:off x="168813" y="253218"/>
            <a:ext cx="11746522" cy="6604782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D9EB5916-50ED-42A0-B057-12A24A01B575}"/>
              </a:ext>
            </a:extLst>
          </p:cNvPr>
          <p:cNvSpPr/>
          <p:nvPr/>
        </p:nvSpPr>
        <p:spPr>
          <a:xfrm>
            <a:off x="1055077" y="4752533"/>
            <a:ext cx="8224911" cy="97067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rgbClr val="00B050"/>
                </a:solidFill>
                <a:cs typeface="(AH) Manal Black" pitchFamily="2" charset="-78"/>
              </a:rPr>
              <a:t>توفير المعرض فرص التفكير التعاوني والإبداع الجماعي</a:t>
            </a:r>
            <a:endParaRPr lang="en-US" sz="4000" b="1" dirty="0">
              <a:solidFill>
                <a:srgbClr val="00B050"/>
              </a:solidFill>
              <a:cs typeface="(AH) Manal Black" pitchFamily="2" charset="-78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4A5393AD-1CDA-4F26-9C79-D49A253ED02D}"/>
              </a:ext>
            </a:extLst>
          </p:cNvPr>
          <p:cNvSpPr/>
          <p:nvPr/>
        </p:nvSpPr>
        <p:spPr>
          <a:xfrm>
            <a:off x="641251" y="1323533"/>
            <a:ext cx="10909497" cy="14466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rgbClr val="FF0000"/>
                </a:solidFill>
                <a:cs typeface="(AH) Manal Black" pitchFamily="2" charset="-78"/>
              </a:rPr>
              <a:t>من القطعة الذهبية الأثرية التي توحي بتواصل العقول الذي يمكنه خلق شيء جميل متكامل مشترك بين العالم أجمع</a:t>
            </a:r>
            <a:endParaRPr lang="en-US" sz="4800" b="1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AE93928D-0A6A-40A9-9101-E1986EA2655C}"/>
              </a:ext>
            </a:extLst>
          </p:cNvPr>
          <p:cNvSpPr/>
          <p:nvPr/>
        </p:nvSpPr>
        <p:spPr>
          <a:xfrm>
            <a:off x="902677" y="5770091"/>
            <a:ext cx="8529710" cy="97067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rgbClr val="0070C0"/>
                </a:solidFill>
                <a:cs typeface="(AH) Manal Black" pitchFamily="2" charset="-78"/>
              </a:rPr>
              <a:t>تنوع المعرض واهتمامه بالطاقة والبيئة </a:t>
            </a:r>
            <a:endParaRPr lang="en-US" sz="4800" b="1" dirty="0">
              <a:solidFill>
                <a:srgbClr val="0070C0"/>
              </a:solidFill>
              <a:cs typeface="(AH) Manal Black" pitchFamily="2" charset="-78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B0EC7A7D-1A19-4A26-A574-7B755C31BEE0}"/>
              </a:ext>
            </a:extLst>
          </p:cNvPr>
          <p:cNvSpPr/>
          <p:nvPr/>
        </p:nvSpPr>
        <p:spPr>
          <a:xfrm>
            <a:off x="1181686" y="3734975"/>
            <a:ext cx="8098302" cy="97067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rgbClr val="0070C0"/>
                </a:solidFill>
                <a:cs typeface="(AH) Manal Black" pitchFamily="2" charset="-78"/>
              </a:rPr>
              <a:t>سهولة الوصول إلى الموقع</a:t>
            </a:r>
            <a:endParaRPr lang="en-US" sz="4800" b="1" dirty="0">
              <a:solidFill>
                <a:srgbClr val="0070C0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1392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٢٠١٩٠٩٣٠_٠٧٤٦٣٩">
            <a:extLst>
              <a:ext uri="{FF2B5EF4-FFF2-40B4-BE49-F238E27FC236}">
                <a16:creationId xmlns:a16="http://schemas.microsoft.com/office/drawing/2014/main" id="{26E306A8-947A-40CB-BC09-FC2143C185F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38" t="14154" r="1923"/>
          <a:stretch/>
        </p:blipFill>
        <p:spPr>
          <a:xfrm>
            <a:off x="464234" y="0"/>
            <a:ext cx="11479237" cy="6858000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080EEFBB-B1E5-4778-8D5D-0F30F1ED5428}"/>
              </a:ext>
            </a:extLst>
          </p:cNvPr>
          <p:cNvSpPr/>
          <p:nvPr/>
        </p:nvSpPr>
        <p:spPr>
          <a:xfrm>
            <a:off x="248529" y="1261987"/>
            <a:ext cx="7896665" cy="60491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200" dirty="0">
                <a:solidFill>
                  <a:srgbClr val="00B050"/>
                </a:solidFill>
                <a:cs typeface="(AH) Manal Black" pitchFamily="2" charset="-78"/>
              </a:rPr>
              <a:t>علم وإدارة الموارد إنتاجا واستهلاكا وتوفير الخدمات الضرورية </a:t>
            </a:r>
            <a:endParaRPr lang="en-US" sz="3200" dirty="0">
              <a:solidFill>
                <a:srgbClr val="00B050"/>
              </a:solidFill>
              <a:cs typeface="(AH) Manal Black" pitchFamily="2" charset="-78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55A2DDB2-309A-4D4C-AD31-85055020F049}"/>
              </a:ext>
            </a:extLst>
          </p:cNvPr>
          <p:cNvSpPr/>
          <p:nvPr/>
        </p:nvSpPr>
        <p:spPr>
          <a:xfrm>
            <a:off x="349348" y="2171404"/>
            <a:ext cx="7244861" cy="60491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200" dirty="0">
                <a:solidFill>
                  <a:srgbClr val="FF0000"/>
                </a:solidFill>
                <a:cs typeface="(AH) Manal Black" pitchFamily="2" charset="-78"/>
              </a:rPr>
              <a:t>عملية تطوير الموارد لتلبية حاجات الحاضر والمستقبل</a:t>
            </a:r>
            <a:endParaRPr lang="en-US" sz="3200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68DCE14C-B0EA-4ADE-BB1A-E3E34EF330EA}"/>
              </a:ext>
            </a:extLst>
          </p:cNvPr>
          <p:cNvSpPr/>
          <p:nvPr/>
        </p:nvSpPr>
        <p:spPr>
          <a:xfrm>
            <a:off x="23445" y="3236299"/>
            <a:ext cx="7896665" cy="60491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800" dirty="0">
                <a:solidFill>
                  <a:srgbClr val="0070C0"/>
                </a:solidFill>
                <a:cs typeface="(AH) Manal Black" pitchFamily="2" charset="-78"/>
              </a:rPr>
              <a:t>الطاقة التي لا تلوث الغلاف الجوي والبيئة وعادة تكون متجددة مثل الشمس</a:t>
            </a:r>
            <a:endParaRPr lang="en-US" sz="2800" dirty="0">
              <a:solidFill>
                <a:srgbClr val="0070C0"/>
              </a:solidFill>
              <a:cs typeface="(AH) Manal Black" pitchFamily="2" charset="-78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BA972236-8F4D-4BDD-84E1-26E83675E748}"/>
              </a:ext>
            </a:extLst>
          </p:cNvPr>
          <p:cNvSpPr/>
          <p:nvPr/>
        </p:nvSpPr>
        <p:spPr>
          <a:xfrm>
            <a:off x="1256714" y="4214446"/>
            <a:ext cx="7244861" cy="60491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200" dirty="0">
                <a:solidFill>
                  <a:srgbClr val="7030A0"/>
                </a:solidFill>
                <a:cs typeface="(AH) Manal Black" pitchFamily="2" charset="-78"/>
              </a:rPr>
              <a:t>القدرة على الإدارة والابتكار وتحمل المسؤولية لتحقيق الهدف</a:t>
            </a:r>
            <a:endParaRPr lang="en-US" sz="3200" dirty="0">
              <a:solidFill>
                <a:srgbClr val="7030A0"/>
              </a:solidFill>
              <a:cs typeface="(AH) Manal Black" pitchFamily="2" charset="-78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39971E1D-7662-4BE5-89CA-1684E4DCA21E}"/>
              </a:ext>
            </a:extLst>
          </p:cNvPr>
          <p:cNvSpPr/>
          <p:nvPr/>
        </p:nvSpPr>
        <p:spPr>
          <a:xfrm>
            <a:off x="1256714" y="5716172"/>
            <a:ext cx="7244861" cy="60491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200" dirty="0">
                <a:solidFill>
                  <a:srgbClr val="C00000"/>
                </a:solidFill>
                <a:cs typeface="(AH) Manal Black" pitchFamily="2" charset="-78"/>
              </a:rPr>
              <a:t>الريادة أساس لتحقيق التنمية المستدامة </a:t>
            </a:r>
            <a:endParaRPr lang="en-US" sz="3200" dirty="0">
              <a:solidFill>
                <a:srgbClr val="C00000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08974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٢٠١٩٠٩٣٠_٠٧٤٦٤٧">
            <a:extLst>
              <a:ext uri="{FF2B5EF4-FFF2-40B4-BE49-F238E27FC236}">
                <a16:creationId xmlns:a16="http://schemas.microsoft.com/office/drawing/2014/main" id="{927D4DEE-B06E-4556-BDC6-702A33A8CF4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00" r="4116" b="4000"/>
          <a:stretch/>
        </p:blipFill>
        <p:spPr>
          <a:xfrm>
            <a:off x="389206" y="0"/>
            <a:ext cx="11802794" cy="6752492"/>
          </a:xfrm>
          <a:prstGeom prst="rect">
            <a:avLst/>
          </a:prstGeom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98CCE013-D332-4950-A88C-4DCC809B1B71}"/>
              </a:ext>
            </a:extLst>
          </p:cNvPr>
          <p:cNvSpPr/>
          <p:nvPr/>
        </p:nvSpPr>
        <p:spPr>
          <a:xfrm>
            <a:off x="4107766" y="3342252"/>
            <a:ext cx="2337582" cy="58029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rgbClr val="FF0000"/>
                </a:solidFill>
                <a:cs typeface="(AH) Manal Black" pitchFamily="2" charset="-78"/>
              </a:rPr>
              <a:t>آفاق</a:t>
            </a:r>
            <a:endParaRPr lang="en-US" sz="4000" b="1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A259711F-BED9-4173-BB23-4B13F6EB3650}"/>
              </a:ext>
            </a:extLst>
          </p:cNvPr>
          <p:cNvSpPr/>
          <p:nvPr/>
        </p:nvSpPr>
        <p:spPr>
          <a:xfrm>
            <a:off x="4260166" y="4004604"/>
            <a:ext cx="2337582" cy="58029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rgbClr val="00B050"/>
                </a:solidFill>
                <a:cs typeface="(AH) Manal Black" pitchFamily="2" charset="-78"/>
              </a:rPr>
              <a:t>البطالة</a:t>
            </a:r>
            <a:endParaRPr lang="en-US" sz="4000" b="1" dirty="0">
              <a:solidFill>
                <a:srgbClr val="00B050"/>
              </a:solidFill>
              <a:cs typeface="(AH) Manal Black" pitchFamily="2" charset="-78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A1E4C6B0-23C7-4874-B605-79C6109D3277}"/>
              </a:ext>
            </a:extLst>
          </p:cNvPr>
          <p:cNvSpPr/>
          <p:nvPr/>
        </p:nvSpPr>
        <p:spPr>
          <a:xfrm>
            <a:off x="4260166" y="4636479"/>
            <a:ext cx="2337582" cy="58029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rgbClr val="0070C0"/>
                </a:solidFill>
                <a:cs typeface="(AH) Manal Black" pitchFamily="2" charset="-78"/>
              </a:rPr>
              <a:t>شتّى</a:t>
            </a:r>
            <a:endParaRPr lang="en-US" sz="4000" b="1" dirty="0">
              <a:solidFill>
                <a:srgbClr val="0070C0"/>
              </a:solidFill>
              <a:cs typeface="(AH) Manal Black" pitchFamily="2" charset="-78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238F8B54-ECCE-48FB-82EA-0AB633FC166D}"/>
              </a:ext>
            </a:extLst>
          </p:cNvPr>
          <p:cNvSpPr/>
          <p:nvPr/>
        </p:nvSpPr>
        <p:spPr>
          <a:xfrm>
            <a:off x="2433711" y="5298831"/>
            <a:ext cx="4011637" cy="58029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rgbClr val="7030A0"/>
                </a:solidFill>
                <a:cs typeface="(AH) Manal Black" pitchFamily="2" charset="-78"/>
              </a:rPr>
              <a:t>روابط =صلات</a:t>
            </a:r>
            <a:endParaRPr lang="en-US" sz="4000" b="1" dirty="0">
              <a:solidFill>
                <a:srgbClr val="7030A0"/>
              </a:solidFill>
              <a:cs typeface="(AH) Manal Black" pitchFamily="2" charset="-78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99A5A882-030A-4D1E-AC4D-30F8F0C087E3}"/>
              </a:ext>
            </a:extLst>
          </p:cNvPr>
          <p:cNvSpPr/>
          <p:nvPr/>
        </p:nvSpPr>
        <p:spPr>
          <a:xfrm>
            <a:off x="1842868" y="6025661"/>
            <a:ext cx="6058486" cy="58029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rgbClr val="C00000"/>
                </a:solidFill>
                <a:cs typeface="(AH) Manal Black" pitchFamily="2" charset="-78"/>
              </a:rPr>
              <a:t>آفاقٍ جديدةٍ / مستقبلٍ مشرقٍ</a:t>
            </a:r>
            <a:endParaRPr lang="en-US" sz="4000" b="1" dirty="0">
              <a:solidFill>
                <a:srgbClr val="C00000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9526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٢٠١٩٠٩٣٠_٠٧٤٦٥٥">
            <a:extLst>
              <a:ext uri="{FF2B5EF4-FFF2-40B4-BE49-F238E27FC236}">
                <a16:creationId xmlns:a16="http://schemas.microsoft.com/office/drawing/2014/main" id="{8D9DFD24-FE5E-4FE6-9D3C-FCD06BC1FBE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08" t="7590" r="8385"/>
          <a:stretch/>
        </p:blipFill>
        <p:spPr>
          <a:xfrm>
            <a:off x="506437" y="0"/>
            <a:ext cx="11338560" cy="6857999"/>
          </a:xfrm>
          <a:prstGeom prst="rect">
            <a:avLst/>
          </a:prstGeom>
        </p:spPr>
      </p:pic>
      <p:cxnSp>
        <p:nvCxnSpPr>
          <p:cNvPr id="4" name="رابط مستقيم 3">
            <a:extLst>
              <a:ext uri="{FF2B5EF4-FFF2-40B4-BE49-F238E27FC236}">
                <a16:creationId xmlns:a16="http://schemas.microsoft.com/office/drawing/2014/main" id="{1611CC66-8AE3-4AD4-BDB6-E79D445D9470}"/>
              </a:ext>
            </a:extLst>
          </p:cNvPr>
          <p:cNvCxnSpPr>
            <a:cxnSpLocks/>
          </p:cNvCxnSpPr>
          <p:nvPr/>
        </p:nvCxnSpPr>
        <p:spPr>
          <a:xfrm flipH="1">
            <a:off x="5233181" y="1280160"/>
            <a:ext cx="142083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رابط مستقيم 5">
            <a:extLst>
              <a:ext uri="{FF2B5EF4-FFF2-40B4-BE49-F238E27FC236}">
                <a16:creationId xmlns:a16="http://schemas.microsoft.com/office/drawing/2014/main" id="{F246D4E7-8683-46E9-8D73-D1E0C4682322}"/>
              </a:ext>
            </a:extLst>
          </p:cNvPr>
          <p:cNvCxnSpPr>
            <a:cxnSpLocks/>
          </p:cNvCxnSpPr>
          <p:nvPr/>
        </p:nvCxnSpPr>
        <p:spPr>
          <a:xfrm flipH="1">
            <a:off x="3634152" y="1784253"/>
            <a:ext cx="142083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8AEA2852-B9B6-4C00-A147-55E30E36FD95}"/>
              </a:ext>
            </a:extLst>
          </p:cNvPr>
          <p:cNvCxnSpPr>
            <a:cxnSpLocks/>
          </p:cNvCxnSpPr>
          <p:nvPr/>
        </p:nvCxnSpPr>
        <p:spPr>
          <a:xfrm flipH="1">
            <a:off x="4480559" y="2288344"/>
            <a:ext cx="142083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5ED08CC9-835E-4169-AD3B-2310E1C7C6EE}"/>
              </a:ext>
            </a:extLst>
          </p:cNvPr>
          <p:cNvSpPr/>
          <p:nvPr/>
        </p:nvSpPr>
        <p:spPr>
          <a:xfrm>
            <a:off x="196948" y="168813"/>
            <a:ext cx="2686929" cy="279947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dirty="0"/>
              <a:t>لأن فيها كلمات استخدمت في غير معناها الأصلي الذي  </a:t>
            </a:r>
            <a:r>
              <a:rPr lang="ar-AE" dirty="0" err="1"/>
              <a:t>يمنتع</a:t>
            </a:r>
            <a:r>
              <a:rPr lang="ar-AE" dirty="0"/>
              <a:t> معه إرادة المعنى الحقيقي على سبيل التشبيه مثلا  </a:t>
            </a:r>
            <a:endParaRPr lang="en-US" dirty="0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61408744-C2F4-4A67-B3EA-54B2D2D4E98D}"/>
              </a:ext>
            </a:extLst>
          </p:cNvPr>
          <p:cNvSpPr/>
          <p:nvPr/>
        </p:nvSpPr>
        <p:spPr>
          <a:xfrm>
            <a:off x="1012874" y="3502857"/>
            <a:ext cx="5083126" cy="63304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dirty="0"/>
              <a:t>فتح فرص إنتاجية ودعم الاقتصاد وتوسيع الآفاق</a:t>
            </a:r>
            <a:endParaRPr lang="en-US" dirty="0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2A6F28B3-514C-4840-BC65-17FD0695571F}"/>
              </a:ext>
            </a:extLst>
          </p:cNvPr>
          <p:cNvSpPr/>
          <p:nvPr/>
        </p:nvSpPr>
        <p:spPr>
          <a:xfrm>
            <a:off x="196948" y="4623583"/>
            <a:ext cx="4858041" cy="63304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dirty="0"/>
              <a:t>نشر مقاطع تبرز المكان وانطلاقته والنشاطات ومدى تفاعل الناس مع المعرض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7699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٢٠١٩٠٩٣٠_٠٧٤٧٠٦">
            <a:extLst>
              <a:ext uri="{FF2B5EF4-FFF2-40B4-BE49-F238E27FC236}">
                <a16:creationId xmlns:a16="http://schemas.microsoft.com/office/drawing/2014/main" id="{6CFED890-395B-4AB2-9C97-22158A1E283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1" t="14975" b="6257"/>
          <a:stretch/>
        </p:blipFill>
        <p:spPr>
          <a:xfrm>
            <a:off x="225084" y="281354"/>
            <a:ext cx="11746522" cy="6260123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D062BBEA-D6D1-4B3F-BEEF-D8CE2CC63301}"/>
              </a:ext>
            </a:extLst>
          </p:cNvPr>
          <p:cNvSpPr/>
          <p:nvPr/>
        </p:nvSpPr>
        <p:spPr>
          <a:xfrm>
            <a:off x="436099" y="3214468"/>
            <a:ext cx="10438228" cy="9917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dirty="0">
                <a:solidFill>
                  <a:srgbClr val="0070C0"/>
                </a:solidFill>
                <a:cs typeface="(AH) Manal Black" pitchFamily="2" charset="-78"/>
              </a:rPr>
              <a:t>المواد التي تحافظ على البيئة وتوفر في استخدام مواردها </a:t>
            </a:r>
            <a:endParaRPr lang="en-US" sz="4800" dirty="0">
              <a:solidFill>
                <a:srgbClr val="0070C0"/>
              </a:solidFill>
              <a:cs typeface="(AH) Manal Black" pitchFamily="2" charset="-78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CDADA57E-EC01-4C2E-A89A-9A8955FFE491}"/>
              </a:ext>
            </a:extLst>
          </p:cNvPr>
          <p:cNvSpPr/>
          <p:nvPr/>
        </p:nvSpPr>
        <p:spPr>
          <a:xfrm>
            <a:off x="590842" y="5275385"/>
            <a:ext cx="10846191" cy="77137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dirty="0">
                <a:solidFill>
                  <a:srgbClr val="FF0000"/>
                </a:solidFill>
                <a:cs typeface="(AH) Manal Black" pitchFamily="2" charset="-78"/>
              </a:rPr>
              <a:t>الخلايا الشمسية ، الأكياس القابلة للتحلل ، مصابيح توفير الكهرباء </a:t>
            </a:r>
            <a:endParaRPr lang="en-US" sz="4400" dirty="0">
              <a:solidFill>
                <a:srgbClr val="FF0000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75156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٢٠١٩٠٩٣٠_٠٧٤٧١٢">
            <a:extLst>
              <a:ext uri="{FF2B5EF4-FFF2-40B4-BE49-F238E27FC236}">
                <a16:creationId xmlns:a16="http://schemas.microsoft.com/office/drawing/2014/main" id="{159FA3D2-ED5B-44AF-A0A8-27DA73F606B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45" r="12424"/>
          <a:stretch/>
        </p:blipFill>
        <p:spPr>
          <a:xfrm>
            <a:off x="436098" y="0"/>
            <a:ext cx="11324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9129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٢٠١٩٠٩٣٠_٠٧٤٧٢٣">
            <a:extLst>
              <a:ext uri="{FF2B5EF4-FFF2-40B4-BE49-F238E27FC236}">
                <a16:creationId xmlns:a16="http://schemas.microsoft.com/office/drawing/2014/main" id="{98C11C1D-A3BE-4EA8-9C97-14D6154B02B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72" r="4000"/>
          <a:stretch/>
        </p:blipFill>
        <p:spPr>
          <a:xfrm>
            <a:off x="-1" y="239151"/>
            <a:ext cx="12013809" cy="661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9777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٢٠١٩٠٩٣٠_٠٧٤٧٢٨">
            <a:extLst>
              <a:ext uri="{FF2B5EF4-FFF2-40B4-BE49-F238E27FC236}">
                <a16:creationId xmlns:a16="http://schemas.microsoft.com/office/drawing/2014/main" id="{75123B0D-EFB9-4B1A-BAF7-EE3B17F3B84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3" r="164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7583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643B73-9240-4533-A75D-CFCB1DBE76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65" y="400373"/>
            <a:ext cx="11029070" cy="605725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45ADDE0-A163-4570-A4F6-64BA80B077A0}"/>
              </a:ext>
            </a:extLst>
          </p:cNvPr>
          <p:cNvSpPr/>
          <p:nvPr/>
        </p:nvSpPr>
        <p:spPr>
          <a:xfrm>
            <a:off x="884628" y="1208873"/>
            <a:ext cx="752481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ما هي الخرائط </a:t>
            </a:r>
            <a:r>
              <a:rPr lang="ar-AE" sz="2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المفاهيمة</a:t>
            </a:r>
            <a:r>
              <a:rPr lang="ar-AE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وما هي فوائدها ؟</a:t>
            </a:r>
            <a:endParaRPr lang="en-US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807241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4E5182-A277-4841-AA34-539056B8F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530" y="0"/>
            <a:ext cx="7976381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13D636-353A-4E56-BA73-C827D207A9F0}"/>
              </a:ext>
            </a:extLst>
          </p:cNvPr>
          <p:cNvSpPr txBox="1"/>
          <p:nvPr/>
        </p:nvSpPr>
        <p:spPr>
          <a:xfrm>
            <a:off x="4051495" y="5036234"/>
            <a:ext cx="34606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/>
              <a:t>كرات المفردات </a:t>
            </a:r>
            <a:endParaRPr lang="en-US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9A53A5-2DC6-4C53-93DD-943E5D301BAD}"/>
              </a:ext>
            </a:extLst>
          </p:cNvPr>
          <p:cNvSpPr txBox="1"/>
          <p:nvPr/>
        </p:nvSpPr>
        <p:spPr>
          <a:xfrm>
            <a:off x="8904849" y="281354"/>
            <a:ext cx="2447779" cy="1336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F359B7-8801-4952-9ADD-66E1B43D99AE}"/>
              </a:ext>
            </a:extLst>
          </p:cNvPr>
          <p:cNvSpPr txBox="1"/>
          <p:nvPr/>
        </p:nvSpPr>
        <p:spPr>
          <a:xfrm>
            <a:off x="339213" y="3805084"/>
            <a:ext cx="2551470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b="1" dirty="0"/>
              <a:t>سجلي مفردات الدرس ومعانيها في الكرات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82197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29FA36-04BF-4410-9893-D01A263919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09" y="507092"/>
            <a:ext cx="11000934" cy="580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95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3F85FB-89AE-4428-AE13-72E8C33E49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37" y="225083"/>
            <a:ext cx="10944665" cy="635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1156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81C8DD-6608-4B34-AA4F-BB4C707862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75" y="696710"/>
            <a:ext cx="11099410" cy="577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35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E4FC435-CB00-40A8-BDF9-53921026F803}"/>
              </a:ext>
            </a:extLst>
          </p:cNvPr>
          <p:cNvSpPr/>
          <p:nvPr/>
        </p:nvSpPr>
        <p:spPr>
          <a:xfrm>
            <a:off x="2209359" y="1602769"/>
            <a:ext cx="777328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8800" b="1" cap="none" spc="-3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القراءة المرقمة </a:t>
            </a:r>
            <a:endParaRPr lang="en-US" sz="8800" b="1" cap="none" spc="-30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DFC4E0-4FB4-4AC9-BF17-E06FC49488C0}"/>
              </a:ext>
            </a:extLst>
          </p:cNvPr>
          <p:cNvSpPr txBox="1"/>
          <p:nvPr/>
        </p:nvSpPr>
        <p:spPr>
          <a:xfrm>
            <a:off x="1153551" y="3959829"/>
            <a:ext cx="8476288" cy="95410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sz="2800" b="1" dirty="0"/>
              <a:t>قراءة الدرس من خلال </a:t>
            </a:r>
            <a:r>
              <a:rPr lang="ar-AE" sz="2800" b="1" dirty="0" err="1"/>
              <a:t>اللأرقام</a:t>
            </a:r>
            <a:r>
              <a:rPr lang="ar-AE" sz="2800" b="1" dirty="0"/>
              <a:t> المفاجئة لكل طالبة</a:t>
            </a:r>
          </a:p>
          <a:p>
            <a:pPr algn="ctr"/>
            <a:r>
              <a:rPr lang="ar-AE" sz="2800" b="1" dirty="0"/>
              <a:t>عليك بالتركيز جيدا  </a:t>
            </a:r>
          </a:p>
        </p:txBody>
      </p:sp>
    </p:spTree>
    <p:extLst>
      <p:ext uri="{BB962C8B-B14F-4D97-AF65-F5344CB8AC3E}">
        <p14:creationId xmlns:p14="http://schemas.microsoft.com/office/powerpoint/2010/main" val="376656008"/>
      </p:ext>
    </p:extLst>
  </p:cSld>
  <p:clrMapOvr>
    <a:masterClrMapping/>
  </p:clrMapOvr>
</p:sld>
</file>

<file path=ppt/theme/theme1.xml><?xml version="1.0" encoding="utf-8"?>
<a:theme xmlns:a="http://schemas.openxmlformats.org/drawingml/2006/main" name="واجهة">
  <a:themeElements>
    <a:clrScheme name="واجهة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واجهة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واجهة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482</TotalTime>
  <Words>448</Words>
  <Application>Microsoft Office PowerPoint</Application>
  <PresentationFormat>Widescreen</PresentationFormat>
  <Paragraphs>62</Paragraphs>
  <Slides>39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Arial</vt:lpstr>
      <vt:lpstr>Trebuchet MS</vt:lpstr>
      <vt:lpstr>Wingdings 3</vt:lpstr>
      <vt:lpstr>واجهة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ألبوم صور فوتوغرافية</dc:title>
  <dc:creator>ali saedalzubi</dc:creator>
  <cp:lastModifiedBy>FATMA ALHEFEITI</cp:lastModifiedBy>
  <cp:revision>57</cp:revision>
  <dcterms:created xsi:type="dcterms:W3CDTF">2019-10-01T06:47:32Z</dcterms:created>
  <dcterms:modified xsi:type="dcterms:W3CDTF">2019-10-19T10:56:36Z</dcterms:modified>
</cp:coreProperties>
</file>