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9" r:id="rId5"/>
    <p:sldId id="277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9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6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9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9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6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7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6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3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FE2E-13F6-48AC-BB3B-490613CBD8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D26D-24D8-4773-8811-15D7479D8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16"/>
            <a:ext cx="8780584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5398478" y="2612007"/>
            <a:ext cx="550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كُلَّ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50524" y="2902286"/>
            <a:ext cx="73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عنْ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906108" y="3133119"/>
            <a:ext cx="7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حتّى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363307" y="3523614"/>
            <a:ext cx="7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منَ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043246" y="4396154"/>
            <a:ext cx="879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000" b="1" dirty="0">
                <a:solidFill>
                  <a:srgbClr val="FF0000"/>
                </a:solidFill>
              </a:rPr>
              <a:t>رجَّتْ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645269" y="4334599"/>
            <a:ext cx="76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رشَّتْ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247292" y="4396154"/>
            <a:ext cx="808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رَصَّتْ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992923" y="4396153"/>
            <a:ext cx="8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رَقَّتْ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517780" y="5099538"/>
            <a:ext cx="1022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أقبلَتْ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825262" y="4796264"/>
            <a:ext cx="82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أحَسَّتْ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735017" y="5099538"/>
            <a:ext cx="109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فَكَّرَتْ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22" y="0"/>
            <a:ext cx="8042031" cy="6858000"/>
          </a:xfrm>
          <a:prstGeom prst="rect">
            <a:avLst/>
          </a:prstGeom>
        </p:spPr>
      </p:pic>
      <p:sp>
        <p:nvSpPr>
          <p:cNvPr id="3" name="سهم إلى اليسار 2"/>
          <p:cNvSpPr/>
          <p:nvPr/>
        </p:nvSpPr>
        <p:spPr>
          <a:xfrm>
            <a:off x="6365630" y="2110154"/>
            <a:ext cx="339970" cy="1992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6365630" y="3048000"/>
            <a:ext cx="392723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6362699" y="4149969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إلى اليسار 7"/>
          <p:cNvSpPr/>
          <p:nvPr/>
        </p:nvSpPr>
        <p:spPr>
          <a:xfrm>
            <a:off x="6365630" y="4747846"/>
            <a:ext cx="378069" cy="140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إلى اليسار 8"/>
          <p:cNvSpPr/>
          <p:nvPr/>
        </p:nvSpPr>
        <p:spPr>
          <a:xfrm>
            <a:off x="6377353" y="5920154"/>
            <a:ext cx="480647" cy="2012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08" y="0"/>
            <a:ext cx="7608277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4360985" y="1277815"/>
            <a:ext cx="87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>
                <a:solidFill>
                  <a:srgbClr val="FF0000"/>
                </a:solidFill>
              </a:rPr>
              <a:t>خرافة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384431" y="1535723"/>
            <a:ext cx="879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ظلالٌ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07170" y="1759987"/>
            <a:ext cx="844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منزِلٌ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572001" y="2034194"/>
            <a:ext cx="879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جَزَرٌ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13386" y="2340519"/>
            <a:ext cx="879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كعكٌ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707719" y="3009874"/>
            <a:ext cx="512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براء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580185" y="3314729"/>
            <a:ext cx="64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>
                <a:solidFill>
                  <a:srgbClr val="FF0000"/>
                </a:solidFill>
              </a:rPr>
              <a:t>ثراء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524591" y="3616737"/>
            <a:ext cx="87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شِراء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798276" y="3015737"/>
            <a:ext cx="80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عَراء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798276" y="3314729"/>
            <a:ext cx="71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غراء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798276" y="3616737"/>
            <a:ext cx="77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فِراء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524591" y="5052646"/>
            <a:ext cx="1011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000" b="1" dirty="0">
                <a:solidFill>
                  <a:srgbClr val="FF0000"/>
                </a:solidFill>
              </a:rPr>
              <a:t>مْواء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263661" y="5369169"/>
            <a:ext cx="95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000" b="1" dirty="0">
                <a:solidFill>
                  <a:srgbClr val="FF0000"/>
                </a:solidFill>
              </a:rPr>
              <a:t>نباح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688123" y="505264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000" b="1" dirty="0" err="1">
                <a:solidFill>
                  <a:srgbClr val="FF0000"/>
                </a:solidFill>
              </a:rPr>
              <a:t>الوصيع</a:t>
            </a:r>
            <a:r>
              <a:rPr lang="ar-AE" sz="2000" b="1" dirty="0">
                <a:solidFill>
                  <a:srgbClr val="FF0000"/>
                </a:solidFill>
              </a:rPr>
              <a:t> – </a:t>
            </a:r>
            <a:r>
              <a:rPr lang="ar-AE" sz="2000" b="1" dirty="0" err="1">
                <a:solidFill>
                  <a:srgbClr val="FF0000"/>
                </a:solidFill>
              </a:rPr>
              <a:t>الزميم</a:t>
            </a:r>
            <a:r>
              <a:rPr lang="ar-AE" sz="2000" b="1" dirty="0">
                <a:solidFill>
                  <a:srgbClr val="FF0000"/>
                </a:solidFill>
              </a:rPr>
              <a:t> -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532185" y="5369169"/>
            <a:ext cx="984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000" b="1" dirty="0">
                <a:solidFill>
                  <a:srgbClr val="FF0000"/>
                </a:solidFill>
              </a:rPr>
              <a:t>صهيل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516923" y="4126523"/>
            <a:ext cx="2383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هتفَ الجميعُ للفائز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516923" y="4410927"/>
            <a:ext cx="2131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000" b="1" dirty="0">
                <a:solidFill>
                  <a:srgbClr val="FF0000"/>
                </a:solidFill>
              </a:rPr>
              <a:t>حضَّرَتْ أمِّي حساءً لذيذاً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0" y="4551604"/>
            <a:ext cx="3376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000" b="1" dirty="0">
                <a:solidFill>
                  <a:srgbClr val="FF0000"/>
                </a:solidFill>
              </a:rPr>
              <a:t>احتارَتْ أختي في اختيارِ فستانٍ للحفلةِ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80846" y="363416"/>
            <a:ext cx="4079629" cy="844061"/>
          </a:xfrm>
        </p:spPr>
        <p:txBody>
          <a:bodyPr>
            <a:normAutofit fontScale="90000"/>
          </a:bodyPr>
          <a:lstStyle/>
          <a:p>
            <a:pPr algn="ctr"/>
            <a:r>
              <a:rPr lang="ar-AE" b="1" dirty="0">
                <a:solidFill>
                  <a:srgbClr val="FF0000"/>
                </a:solidFill>
              </a:rPr>
              <a:t>تاء التأنيث   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18826" y="1153625"/>
            <a:ext cx="3868340" cy="823912"/>
          </a:xfrm>
        </p:spPr>
        <p:txBody>
          <a:bodyPr/>
          <a:lstStyle/>
          <a:p>
            <a:r>
              <a:rPr lang="ar-AE" dirty="0">
                <a:solidFill>
                  <a:schemeClr val="accent5"/>
                </a:solidFill>
              </a:rPr>
              <a:t>2- تكون تاء التأنيث ساكنة وليست متحرّكة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8458" y="1989381"/>
            <a:ext cx="3868340" cy="3684588"/>
          </a:xfrm>
        </p:spPr>
        <p:txBody>
          <a:bodyPr>
            <a:normAutofit/>
          </a:bodyPr>
          <a:lstStyle/>
          <a:p>
            <a:endParaRPr lang="ar-AE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قالَ</a:t>
            </a:r>
            <a:r>
              <a:rPr lang="ar-AE" sz="4000" b="1" dirty="0">
                <a:solidFill>
                  <a:srgbClr val="7030A0"/>
                </a:solidFill>
              </a:rPr>
              <a:t>ت</a:t>
            </a:r>
            <a:r>
              <a:rPr lang="ar-AE" sz="4000" b="1" dirty="0">
                <a:solidFill>
                  <a:srgbClr val="FF0000"/>
                </a:solidFill>
              </a:rPr>
              <a:t>ْ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قَرَأَ</a:t>
            </a:r>
            <a:r>
              <a:rPr lang="ar-AE" sz="4000" b="1" dirty="0">
                <a:solidFill>
                  <a:srgbClr val="7030A0"/>
                </a:solidFill>
              </a:rPr>
              <a:t>ت</a:t>
            </a:r>
            <a:r>
              <a:rPr lang="ar-AE" sz="4000" b="1" dirty="0">
                <a:solidFill>
                  <a:srgbClr val="FF0000"/>
                </a:solidFill>
              </a:rPr>
              <a:t>ْ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زارَ</a:t>
            </a:r>
            <a:r>
              <a:rPr lang="ar-AE" sz="4000" b="1" dirty="0">
                <a:solidFill>
                  <a:srgbClr val="7030A0"/>
                </a:solidFill>
              </a:rPr>
              <a:t>ت</a:t>
            </a:r>
            <a:r>
              <a:rPr lang="ar-AE" sz="4000" b="1" dirty="0">
                <a:solidFill>
                  <a:srgbClr val="FF0000"/>
                </a:solidFill>
              </a:rPr>
              <a:t>ْ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سافَرَ</a:t>
            </a:r>
            <a:r>
              <a:rPr lang="ar-AE" sz="4000" b="1" dirty="0">
                <a:solidFill>
                  <a:srgbClr val="7030A0"/>
                </a:solidFill>
              </a:rPr>
              <a:t>ت</a:t>
            </a:r>
            <a:r>
              <a:rPr lang="ar-AE" sz="4000" b="1" dirty="0">
                <a:solidFill>
                  <a:srgbClr val="FF0000"/>
                </a:solidFill>
              </a:rPr>
              <a:t>ْ</a:t>
            </a:r>
          </a:p>
          <a:p>
            <a:pPr marL="0" indent="0" algn="ctr">
              <a:buNone/>
            </a:pPr>
            <a:endParaRPr lang="ar-AE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AE" sz="4000" b="1" dirty="0">
              <a:solidFill>
                <a:srgbClr val="FF0000"/>
              </a:solidFill>
            </a:endParaRPr>
          </a:p>
          <a:p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992566" y="1177070"/>
            <a:ext cx="3887391" cy="823912"/>
          </a:xfrm>
        </p:spPr>
        <p:txBody>
          <a:bodyPr/>
          <a:lstStyle/>
          <a:p>
            <a:r>
              <a:rPr lang="ar-AE" dirty="0">
                <a:solidFill>
                  <a:schemeClr val="accent5"/>
                </a:solidFill>
              </a:rPr>
              <a:t>1- تتصل تاء التأنيث بالفعل الماضي إذا كانَ الفاعل مؤنَّثاً :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09504" y="2106612"/>
            <a:ext cx="3887391" cy="3684588"/>
          </a:xfrm>
        </p:spPr>
        <p:txBody>
          <a:bodyPr/>
          <a:lstStyle/>
          <a:p>
            <a:pPr marL="0" indent="0" algn="r">
              <a:buNone/>
            </a:pPr>
            <a:r>
              <a:rPr lang="ar-AE" b="1" dirty="0"/>
              <a:t>مثال</a:t>
            </a:r>
            <a:r>
              <a:rPr lang="ar-AE" dirty="0"/>
              <a:t> : 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قالَ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قَرأَ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زارَ</a:t>
            </a:r>
          </a:p>
          <a:p>
            <a:pPr marL="0" indent="0" algn="ctr">
              <a:buNone/>
            </a:pPr>
            <a:r>
              <a:rPr lang="ar-AE" sz="4000" b="1" dirty="0">
                <a:solidFill>
                  <a:srgbClr val="FF0000"/>
                </a:solidFill>
              </a:rPr>
              <a:t>سافَرَ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267199" y="5534561"/>
            <a:ext cx="4876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200" b="1" dirty="0">
                <a:solidFill>
                  <a:schemeClr val="accent6">
                    <a:lumMod val="50000"/>
                  </a:schemeClr>
                </a:solidFill>
              </a:rPr>
              <a:t>إعراب الفعل : </a:t>
            </a:r>
          </a:p>
          <a:p>
            <a:pPr algn="r"/>
            <a:r>
              <a:rPr lang="ar-AE" sz="2400" b="1" dirty="0">
                <a:solidFill>
                  <a:schemeClr val="accent5"/>
                </a:solidFill>
              </a:rPr>
              <a:t>فعلٌ ماضٍ مبنيٌّ على الفتحة الظّاهرةِ على آخرهِ .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05507" y="5534561"/>
            <a:ext cx="416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accent2">
                    <a:lumMod val="50000"/>
                  </a:schemeClr>
                </a:solidFill>
              </a:rPr>
              <a:t>فعلٌ ماضٍ مبنيٌّ على الفتحة الظّاهرة على آخرهِ ، </a:t>
            </a:r>
            <a:r>
              <a:rPr lang="ar-AE" sz="2400" b="1" dirty="0">
                <a:solidFill>
                  <a:schemeClr val="accent6">
                    <a:lumMod val="50000"/>
                  </a:schemeClr>
                </a:solidFill>
              </a:rPr>
              <a:t>والتاء تاء التأنيث الساكنة حرفٌ لا محلّ له من الإعراب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08" y="93785"/>
            <a:ext cx="7913077" cy="6858000"/>
          </a:xfrm>
          <a:prstGeom prst="rect">
            <a:avLst/>
          </a:prstGeom>
        </p:spPr>
      </p:pic>
      <p:cxnSp>
        <p:nvCxnSpPr>
          <p:cNvPr id="4" name="رابط كسهم مستقيم 3"/>
          <p:cNvCxnSpPr/>
          <p:nvPr/>
        </p:nvCxnSpPr>
        <p:spPr>
          <a:xfrm flipH="1">
            <a:off x="2790092" y="2696308"/>
            <a:ext cx="2391508" cy="1090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2684585" y="3153508"/>
            <a:ext cx="1828801" cy="22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 flipV="1">
            <a:off x="2684585" y="2813538"/>
            <a:ext cx="2145323" cy="709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 flipV="1">
            <a:off x="2790092" y="3153508"/>
            <a:ext cx="2039817" cy="785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4982308" y="4712677"/>
            <a:ext cx="1629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يلتقطُ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453662" y="4829908"/>
            <a:ext cx="1840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ينطلقُ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547446" y="5615354"/>
            <a:ext cx="467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يلتقطُ العصفور الحبَّ من الأرض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29000">
                <a:srgbClr val="FFFF00"/>
              </a:gs>
              <a:gs pos="100000">
                <a:schemeClr val="accent6">
                  <a:lumMod val="75000"/>
                </a:schemeClr>
              </a:gs>
              <a:gs pos="8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6A8ED8-4DC4-4620-A4DC-D890E26B7002}"/>
              </a:ext>
            </a:extLst>
          </p:cNvPr>
          <p:cNvSpPr txBox="1"/>
          <p:nvPr/>
        </p:nvSpPr>
        <p:spPr>
          <a:xfrm>
            <a:off x="2282552" y="1744560"/>
            <a:ext cx="4578895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ar-AE" sz="4700" b="1" dirty="0">
                <a:solidFill>
                  <a:srgbClr val="7030A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إلى اللقاء وكل عام وأنتم بخيرٍ يا صغاري</a:t>
            </a:r>
            <a:endParaRPr lang="en-US" sz="4700" b="1" dirty="0">
              <a:solidFill>
                <a:srgbClr val="7030A0"/>
              </a:solidFill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3" y="3658385"/>
            <a:ext cx="3252751" cy="308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3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118</Words>
  <Application>Microsoft Office PowerPoint</Application>
  <PresentationFormat>عرض على الشاشة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تاء التأنيث                   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lina safi</cp:lastModifiedBy>
  <cp:revision>43</cp:revision>
  <dcterms:created xsi:type="dcterms:W3CDTF">2020-04-17T18:02:06Z</dcterms:created>
  <dcterms:modified xsi:type="dcterms:W3CDTF">2020-06-02T20:37:57Z</dcterms:modified>
</cp:coreProperties>
</file>