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6858000" cy="9144000" type="screen4x3"/>
  <p:notesSz cx="6858000" cy="9686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2316" y="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94D5-9B1F-4DF9-8A9E-B4B6AE900AFF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F98F-3E59-480B-84BA-07EC6BF0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91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94D5-9B1F-4DF9-8A9E-B4B6AE900AFF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F98F-3E59-480B-84BA-07EC6BF0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57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94D5-9B1F-4DF9-8A9E-B4B6AE900AFF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F98F-3E59-480B-84BA-07EC6BF0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64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94D5-9B1F-4DF9-8A9E-B4B6AE900AFF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F98F-3E59-480B-84BA-07EC6BF0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86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94D5-9B1F-4DF9-8A9E-B4B6AE900AFF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F98F-3E59-480B-84BA-07EC6BF0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85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94D5-9B1F-4DF9-8A9E-B4B6AE900AFF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F98F-3E59-480B-84BA-07EC6BF0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79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94D5-9B1F-4DF9-8A9E-B4B6AE900AFF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F98F-3E59-480B-84BA-07EC6BF0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1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94D5-9B1F-4DF9-8A9E-B4B6AE900AFF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F98F-3E59-480B-84BA-07EC6BF0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58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94D5-9B1F-4DF9-8A9E-B4B6AE900AFF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F98F-3E59-480B-84BA-07EC6BF0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1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94D5-9B1F-4DF9-8A9E-B4B6AE900AFF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F98F-3E59-480B-84BA-07EC6BF0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95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94D5-9B1F-4DF9-8A9E-B4B6AE900AFF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F98F-3E59-480B-84BA-07EC6BF0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55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A94D5-9B1F-4DF9-8A9E-B4B6AE900AFF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DF98F-3E59-480B-84BA-07EC6BF0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7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4038283" y="100584"/>
            <a:ext cx="2743200" cy="1728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ar-AE" sz="1900" b="1" dirty="0"/>
              <a:t>المفردات </a:t>
            </a:r>
          </a:p>
          <a:p>
            <a:pPr algn="r"/>
            <a:r>
              <a:rPr lang="ar-AE" sz="1900" b="1" dirty="0"/>
              <a:t>1- العلم : منهح لدراسة الطبيعة </a:t>
            </a:r>
          </a:p>
          <a:p>
            <a:pPr algn="r"/>
            <a:r>
              <a:rPr lang="ar-AE" sz="1900" b="1" dirty="0"/>
              <a:t>2- الملاحظة : استخدام </a:t>
            </a:r>
            <a:r>
              <a:rPr lang="ar-AE" sz="1900" b="1" u="sng" dirty="0"/>
              <a:t>حاسة</a:t>
            </a:r>
            <a:r>
              <a:rPr lang="ar-AE" sz="1900" b="1" dirty="0"/>
              <a:t> أو أكثر </a:t>
            </a:r>
          </a:p>
          <a:p>
            <a:pPr algn="r"/>
            <a:r>
              <a:rPr lang="ar-AE" sz="1900" b="1" dirty="0"/>
              <a:t>3- الاستدلال : استنتاج</a:t>
            </a:r>
          </a:p>
        </p:txBody>
      </p:sp>
      <p:sp>
        <p:nvSpPr>
          <p:cNvPr id="3" name="Rectangle 2"/>
          <p:cNvSpPr/>
          <p:nvPr/>
        </p:nvSpPr>
        <p:spPr>
          <a:xfrm>
            <a:off x="37646" y="1955062"/>
            <a:ext cx="6744154" cy="3385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ar-AE" sz="1600" b="1" dirty="0"/>
              <a:t>خطوات الاستقصاء العلمي : الملاحظة          طرح الأسئلة           جمع البيانات          الاستدلال </a:t>
            </a:r>
            <a:endParaRPr lang="en-US" sz="1600" b="1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897702" y="2153316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287189" y="2130778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733800" y="2153316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3" y="2522216"/>
            <a:ext cx="664822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74214" y="96142"/>
            <a:ext cx="3790457" cy="184665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ar-AE" sz="1900" b="1" dirty="0"/>
              <a:t>المفردات</a:t>
            </a:r>
          </a:p>
          <a:p>
            <a:pPr algn="r"/>
            <a:r>
              <a:rPr lang="ar-AE" sz="1900" b="1" dirty="0"/>
              <a:t> 1- تجربة مضبوطة : تحقيق علمي </a:t>
            </a:r>
          </a:p>
          <a:p>
            <a:pPr algn="r"/>
            <a:r>
              <a:rPr lang="ar-AE" sz="1900" b="1" dirty="0"/>
              <a:t>2- النموذج : تمثيل لجسم </a:t>
            </a:r>
          </a:p>
          <a:p>
            <a:pPr algn="r"/>
            <a:r>
              <a:rPr lang="ar-AE" sz="1900" b="1" dirty="0"/>
              <a:t>3- المتغيرالمستقل : المتغير الذي يتغير فالتجربة </a:t>
            </a:r>
          </a:p>
          <a:p>
            <a:pPr algn="r"/>
            <a:r>
              <a:rPr lang="ar-AE" sz="1900" b="1" dirty="0"/>
              <a:t>4- المتغير التابع : المتغير الذي يتم ( قياسه)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33733" y="3573627"/>
            <a:ext cx="91440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AE" sz="1600" b="1" dirty="0"/>
              <a:t>سؤال 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4317493" y="3589016"/>
            <a:ext cx="914400" cy="3231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AE" sz="1500" b="1" dirty="0"/>
              <a:t>تفسير واحد</a:t>
            </a:r>
            <a:endParaRPr lang="en-US" sz="1500" dirty="0"/>
          </a:p>
        </p:txBody>
      </p:sp>
      <p:sp>
        <p:nvSpPr>
          <p:cNvPr id="21" name="Rectangle 20"/>
          <p:cNvSpPr/>
          <p:nvPr/>
        </p:nvSpPr>
        <p:spPr>
          <a:xfrm>
            <a:off x="2748853" y="3578443"/>
            <a:ext cx="1066800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AE" sz="1400" b="1" dirty="0"/>
              <a:t>معلومات جديدة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>
          <a:xfrm>
            <a:off x="195205" y="2837162"/>
            <a:ext cx="1456634" cy="3231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AE" sz="1500" b="1" dirty="0"/>
              <a:t>التفسير ما زال ممكنا</a:t>
            </a:r>
            <a:endParaRPr lang="en-US" sz="1500" dirty="0"/>
          </a:p>
        </p:txBody>
      </p:sp>
      <p:sp>
        <p:nvSpPr>
          <p:cNvPr id="23" name="Rectangle 22"/>
          <p:cNvSpPr/>
          <p:nvPr/>
        </p:nvSpPr>
        <p:spPr>
          <a:xfrm>
            <a:off x="196878" y="3267012"/>
            <a:ext cx="1438389" cy="3231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AE" sz="1500" b="1" dirty="0"/>
              <a:t>تعديل التفسير</a:t>
            </a:r>
            <a:endParaRPr lang="en-US" sz="1500" dirty="0"/>
          </a:p>
        </p:txBody>
      </p:sp>
      <p:sp>
        <p:nvSpPr>
          <p:cNvPr id="24" name="Rectangle 23"/>
          <p:cNvSpPr/>
          <p:nvPr/>
        </p:nvSpPr>
        <p:spPr>
          <a:xfrm>
            <a:off x="174214" y="3753759"/>
            <a:ext cx="1438389" cy="3231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AE" sz="1500" b="1" dirty="0"/>
              <a:t>رفض التفسير </a:t>
            </a:r>
            <a:endParaRPr lang="en-US" sz="1500" dirty="0"/>
          </a:p>
        </p:txBody>
      </p:sp>
      <p:sp>
        <p:nvSpPr>
          <p:cNvPr id="25" name="Rectangle 24"/>
          <p:cNvSpPr/>
          <p:nvPr/>
        </p:nvSpPr>
        <p:spPr>
          <a:xfrm>
            <a:off x="164081" y="4305524"/>
            <a:ext cx="1438389" cy="3231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AE" sz="1500" b="1" dirty="0"/>
              <a:t>تفسير ممكن جديد</a:t>
            </a:r>
            <a:endParaRPr lang="en-US" sz="1500" dirty="0"/>
          </a:p>
        </p:txBody>
      </p:sp>
      <p:sp>
        <p:nvSpPr>
          <p:cNvPr id="14" name="Oval 13"/>
          <p:cNvSpPr/>
          <p:nvPr/>
        </p:nvSpPr>
        <p:spPr>
          <a:xfrm>
            <a:off x="2438400" y="4953000"/>
            <a:ext cx="2209800" cy="5715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1400" b="1" dirty="0"/>
              <a:t>أنواع التحقيق العلمي</a:t>
            </a:r>
            <a:endParaRPr lang="en-US" sz="1400" b="1" dirty="0"/>
          </a:p>
        </p:txBody>
      </p:sp>
      <p:sp>
        <p:nvSpPr>
          <p:cNvPr id="17" name="Rectangle 16"/>
          <p:cNvSpPr/>
          <p:nvPr/>
        </p:nvSpPr>
        <p:spPr>
          <a:xfrm>
            <a:off x="195205" y="4914901"/>
            <a:ext cx="1709795" cy="8000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1400" b="1" dirty="0"/>
              <a:t>3- الدراسة الميدانية </a:t>
            </a:r>
            <a:r>
              <a:rPr lang="ar-AE" sz="1400" dirty="0"/>
              <a:t>:</a:t>
            </a:r>
          </a:p>
          <a:p>
            <a:pPr algn="ctr"/>
            <a:r>
              <a:rPr lang="ar-AE" sz="1400" b="1" dirty="0"/>
              <a:t>خارج المختبر </a:t>
            </a:r>
            <a:endParaRPr lang="en-US" sz="1400" b="1" dirty="0"/>
          </a:p>
        </p:txBody>
      </p:sp>
      <p:sp>
        <p:nvSpPr>
          <p:cNvPr id="32" name="Rectangle 31"/>
          <p:cNvSpPr/>
          <p:nvPr/>
        </p:nvSpPr>
        <p:spPr>
          <a:xfrm>
            <a:off x="5194109" y="4914900"/>
            <a:ext cx="1404995" cy="800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1400" b="1" dirty="0"/>
              <a:t>1- تجربة مظبوطة: </a:t>
            </a:r>
          </a:p>
          <a:p>
            <a:pPr algn="ctr"/>
            <a:r>
              <a:rPr lang="ar-AE" sz="1400" b="1" dirty="0"/>
              <a:t>في المختبر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003761" y="5920648"/>
            <a:ext cx="2069678" cy="9373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1400" b="1" dirty="0"/>
              <a:t>2- النموذج</a:t>
            </a:r>
            <a:r>
              <a:rPr lang="ar-AE" sz="1400" dirty="0"/>
              <a:t> </a:t>
            </a:r>
            <a:r>
              <a:rPr lang="ar-AE" sz="1400" b="1" dirty="0"/>
              <a:t>: ليس دقيقا</a:t>
            </a:r>
            <a:endParaRPr lang="en-US" sz="1400" b="1" dirty="0"/>
          </a:p>
        </p:txBody>
      </p:sp>
      <p:cxnSp>
        <p:nvCxnSpPr>
          <p:cNvPr id="26" name="Straight Arrow Connector 25"/>
          <p:cNvCxnSpPr>
            <a:stCxn id="14" idx="4"/>
          </p:cNvCxnSpPr>
          <p:nvPr/>
        </p:nvCxnSpPr>
        <p:spPr>
          <a:xfrm>
            <a:off x="3543300" y="5524500"/>
            <a:ext cx="0" cy="3961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4" idx="6"/>
          </p:cNvCxnSpPr>
          <p:nvPr/>
        </p:nvCxnSpPr>
        <p:spPr>
          <a:xfrm>
            <a:off x="4648200" y="5238750"/>
            <a:ext cx="5459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1905000" y="523875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748854" y="7010400"/>
            <a:ext cx="3881464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AE" sz="1900" b="1" dirty="0"/>
              <a:t>التجربة المضبوطة تحتوي على مجموعتين : </a:t>
            </a:r>
          </a:p>
          <a:p>
            <a:pPr algn="r"/>
            <a:r>
              <a:rPr lang="ar-AE" sz="1900" b="1" dirty="0"/>
              <a:t>1- المجموعة الضابطة : ( لا يتغير) فيها أيا من العوامل</a:t>
            </a:r>
          </a:p>
          <a:p>
            <a:pPr algn="r"/>
            <a:r>
              <a:rPr lang="ar-AE" sz="1900" b="1" dirty="0"/>
              <a:t>2- المجموعة التجريبية : (يتغير)  فيها </a:t>
            </a:r>
            <a:r>
              <a:rPr lang="ar-AE" sz="1900" b="1" u="sng" dirty="0"/>
              <a:t>المتغير المستقل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893" y="5810250"/>
            <a:ext cx="139842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3" y="5810251"/>
            <a:ext cx="1404994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5920649"/>
            <a:ext cx="1060595" cy="94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8102" y="7010400"/>
            <a:ext cx="2460751" cy="1828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285750" indent="-285750" algn="ctr" rtl="1">
              <a:buFont typeface="Arial" panose="020B0604020202020204" pitchFamily="34" charset="0"/>
              <a:buChar char="•"/>
            </a:pPr>
            <a:r>
              <a:rPr lang="ar-AE" b="1" dirty="0"/>
              <a:t>سؤال: ما المتغير المستقل في التجربة التي تحقق في اثر الوزن على سرعة السيارات؟</a:t>
            </a:r>
          </a:p>
          <a:p>
            <a:pPr marL="285750" indent="-285750" algn="ctr" rtl="1">
              <a:buFont typeface="Wingdings" panose="05000000000000000000" pitchFamily="2" charset="2"/>
              <a:buChar char="ü"/>
            </a:pPr>
            <a:r>
              <a:rPr lang="ar-AE" b="1" dirty="0"/>
              <a:t>الجواب:الوزن</a:t>
            </a:r>
          </a:p>
        </p:txBody>
      </p:sp>
      <p:sp>
        <p:nvSpPr>
          <p:cNvPr id="36" name="Oval 35"/>
          <p:cNvSpPr/>
          <p:nvPr/>
        </p:nvSpPr>
        <p:spPr>
          <a:xfrm>
            <a:off x="5231893" y="2434283"/>
            <a:ext cx="1274998" cy="88020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/>
              <a:t>الدرس الاول</a:t>
            </a:r>
          </a:p>
        </p:txBody>
      </p:sp>
    </p:spTree>
    <p:extLst>
      <p:ext uri="{BB962C8B-B14F-4D97-AF65-F5344CB8AC3E}">
        <p14:creationId xmlns:p14="http://schemas.microsoft.com/office/powerpoint/2010/main" val="2893542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304799" y="255305"/>
            <a:ext cx="6496052" cy="169277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ar-AE" sz="1400" b="1" dirty="0"/>
              <a:t>المفردات </a:t>
            </a:r>
            <a:endParaRPr lang="ar-AE" b="1" dirty="0"/>
          </a:p>
          <a:p>
            <a:pPr algn="r"/>
            <a:r>
              <a:rPr lang="ar-AE" b="1" dirty="0"/>
              <a:t>1- النظرية العلمية : (تفسير) نمط معين</a:t>
            </a:r>
          </a:p>
          <a:p>
            <a:pPr algn="r"/>
            <a:r>
              <a:rPr lang="ar-AE" b="1" dirty="0"/>
              <a:t>2- القانون العلمي : (القاعدة) التي تصف أحد الأنماط</a:t>
            </a:r>
          </a:p>
          <a:p>
            <a:pPr algn="r"/>
            <a:r>
              <a:rPr lang="ar-AE" b="1" dirty="0"/>
              <a:t>3- التكنولوجيا : التطبيق العملي للعلم </a:t>
            </a:r>
          </a:p>
          <a:p>
            <a:pPr algn="r"/>
            <a:r>
              <a:rPr lang="ar-AE" b="1" dirty="0"/>
              <a:t>( العلم التطبيقي ) </a:t>
            </a:r>
          </a:p>
          <a:p>
            <a:pPr algn="r"/>
            <a:endParaRPr lang="ar-AE" b="1" dirty="0"/>
          </a:p>
        </p:txBody>
      </p:sp>
      <p:sp>
        <p:nvSpPr>
          <p:cNvPr id="3" name="Rectangle 2"/>
          <p:cNvSpPr/>
          <p:nvPr/>
        </p:nvSpPr>
        <p:spPr>
          <a:xfrm>
            <a:off x="304799" y="1667433"/>
            <a:ext cx="6488018" cy="3385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ar-AE" sz="1400" b="1" dirty="0"/>
              <a:t>* </a:t>
            </a:r>
            <a:r>
              <a:rPr lang="ar-AE" sz="1600" b="1" dirty="0"/>
              <a:t>طرق تواصل العلماء بشأن أبحاثهم : ( الأنترنت – نشر الأبحاث في المجلات – المؤتمرات </a:t>
            </a:r>
          </a:p>
        </p:txBody>
      </p:sp>
      <p:sp>
        <p:nvSpPr>
          <p:cNvPr id="14" name="Oval 13"/>
          <p:cNvSpPr/>
          <p:nvPr/>
        </p:nvSpPr>
        <p:spPr>
          <a:xfrm>
            <a:off x="4146750" y="5391150"/>
            <a:ext cx="2209800" cy="5715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AE" b="1" dirty="0"/>
              <a:t>فروع العلم 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762001" y="6185897"/>
            <a:ext cx="2432250" cy="152253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1400" b="1" dirty="0"/>
              <a:t>علم الطبيعة:</a:t>
            </a:r>
            <a:endParaRPr lang="ar-AE" b="1" dirty="0"/>
          </a:p>
          <a:p>
            <a:pPr algn="ctr"/>
            <a:r>
              <a:rPr lang="ar-AE" b="1" dirty="0"/>
              <a:t>يهتم بدراسة المادة والطاقة وينقسم إلى قسمين : </a:t>
            </a:r>
          </a:p>
          <a:p>
            <a:pPr algn="ctr"/>
            <a:r>
              <a:rPr lang="ar-AE" b="1" dirty="0"/>
              <a:t>الكيمياء : لدراسة المادة </a:t>
            </a:r>
          </a:p>
          <a:p>
            <a:pPr algn="ctr"/>
            <a:r>
              <a:rPr lang="ar-AE" b="1" dirty="0"/>
              <a:t>الفيزياء : الطاقة</a:t>
            </a:r>
            <a:endParaRPr 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1131194" y="4797318"/>
            <a:ext cx="2525149" cy="97707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b="1" dirty="0"/>
              <a:t>علم الأحياء </a:t>
            </a:r>
          </a:p>
          <a:p>
            <a:pPr algn="ctr"/>
            <a:r>
              <a:rPr lang="ar-AE" b="1" dirty="0"/>
              <a:t>يهتم بدراسة الكائنات الحية مثل الأمراض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146750" y="6185897"/>
            <a:ext cx="2311955" cy="152253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b="1" dirty="0"/>
              <a:t>علم الأرض : يهتم بدراسة الأرض (الفضاء والصخور والغلاف المائي والغلاف الجوي والطقس والمناخ</a:t>
            </a:r>
            <a:r>
              <a:rPr lang="ar-AE" sz="1400" b="1" dirty="0"/>
              <a:t>) </a:t>
            </a:r>
            <a:endParaRPr lang="en-US" sz="1400" b="1" dirty="0"/>
          </a:p>
        </p:txBody>
      </p:sp>
      <p:cxnSp>
        <p:nvCxnSpPr>
          <p:cNvPr id="26" name="Straight Arrow Connector 25"/>
          <p:cNvCxnSpPr>
            <a:stCxn id="14" idx="4"/>
          </p:cNvCxnSpPr>
          <p:nvPr/>
        </p:nvCxnSpPr>
        <p:spPr>
          <a:xfrm>
            <a:off x="5251650" y="5962650"/>
            <a:ext cx="0" cy="3961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3656343" y="5231073"/>
            <a:ext cx="646566" cy="2173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3194251" y="5877217"/>
            <a:ext cx="1289260" cy="9262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62268" y="2415366"/>
            <a:ext cx="3094075" cy="5714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b="1" dirty="0"/>
              <a:t>النظرية النسبية  :صاحبها ألبرت أنشتاين </a:t>
            </a:r>
            <a:endParaRPr lang="en-US" b="1" dirty="0"/>
          </a:p>
        </p:txBody>
      </p:sp>
      <p:sp>
        <p:nvSpPr>
          <p:cNvPr id="36" name="Rectangle 35"/>
          <p:cNvSpPr/>
          <p:nvPr/>
        </p:nvSpPr>
        <p:spPr>
          <a:xfrm>
            <a:off x="4191000" y="2232662"/>
            <a:ext cx="2590801" cy="1882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AE" b="1" dirty="0"/>
              <a:t>قديما استخدمت (الطبول والدخان والتلغراف ) في الاتصال . </a:t>
            </a:r>
          </a:p>
          <a:p>
            <a:pPr marL="285750" indent="-285750" algn="ctr" rtl="1">
              <a:buFont typeface="Arial" panose="020B0604020202020204" pitchFamily="34" charset="0"/>
              <a:buChar char="•"/>
            </a:pPr>
            <a:r>
              <a:rPr lang="ar-AE" b="1" dirty="0"/>
              <a:t>حاليا هناك الحواسيب والهواتف الذكية وغيرها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055708"/>
            <a:ext cx="3770767" cy="16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2268" y="7811256"/>
            <a:ext cx="5896437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marL="285750" indent="-285750" algn="ctr" rtl="1">
              <a:buFont typeface="Wingdings" panose="05000000000000000000" pitchFamily="2" charset="2"/>
              <a:buChar char="ü"/>
            </a:pPr>
            <a:r>
              <a:rPr lang="ar-AE" b="1" dirty="0">
                <a:solidFill>
                  <a:srgbClr val="FF0000"/>
                </a:solidFill>
              </a:rPr>
              <a:t>مراجعة سريعة</a:t>
            </a:r>
            <a:r>
              <a:rPr lang="ar-AE" b="1" dirty="0"/>
              <a:t>:</a:t>
            </a:r>
          </a:p>
          <a:p>
            <a:pPr algn="r"/>
            <a:r>
              <a:rPr lang="ar-AE" b="1" dirty="0"/>
              <a:t> سؤال : تمارس كل الأجسام قوة جاذبية على اجسام أخرى فهل هذا نظرية علمية أم قانون علمي؟</a:t>
            </a:r>
          </a:p>
          <a:p>
            <a:pPr algn="r"/>
            <a:r>
              <a:rPr lang="ar-AE" b="1" dirty="0"/>
              <a:t>الجواب: قانون علمي</a:t>
            </a:r>
          </a:p>
        </p:txBody>
      </p:sp>
    </p:spTree>
    <p:extLst>
      <p:ext uri="{BB962C8B-B14F-4D97-AF65-F5344CB8AC3E}">
        <p14:creationId xmlns:p14="http://schemas.microsoft.com/office/powerpoint/2010/main" val="3668064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594928" y="480946"/>
            <a:ext cx="6144940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ar-AE" b="1" dirty="0"/>
              <a:t>المفردات</a:t>
            </a:r>
          </a:p>
          <a:p>
            <a:pPr algn="r"/>
            <a:r>
              <a:rPr lang="ar-AE" b="1" dirty="0"/>
              <a:t>1- الطريقة العلمية : سلسلة من الخطوات يتبعها العلماء عند إجراء تحقيق </a:t>
            </a:r>
          </a:p>
          <a:p>
            <a:pPr algn="r"/>
            <a:r>
              <a:rPr lang="ar-AE" b="1" dirty="0"/>
              <a:t>2- الفرضية : تنبؤ يمكن أختباره أو </a:t>
            </a:r>
            <a:r>
              <a:rPr lang="ar-AE" b="1" u="sng" dirty="0"/>
              <a:t>اجابه</a:t>
            </a:r>
            <a:r>
              <a:rPr lang="ar-AE" b="1" dirty="0"/>
              <a:t> محتملة  </a:t>
            </a:r>
            <a:endParaRPr lang="en-US" b="1" dirty="0"/>
          </a:p>
          <a:p>
            <a:pPr algn="r"/>
            <a:r>
              <a:rPr lang="ar-AE" b="1" dirty="0"/>
              <a:t>3- البيانات :  </a:t>
            </a:r>
            <a:r>
              <a:rPr lang="ar-AE" b="1" u="sng" dirty="0"/>
              <a:t>معلومات</a:t>
            </a:r>
            <a:r>
              <a:rPr lang="ar-AE" b="1" dirty="0"/>
              <a:t> تم جمعها اثناء إجراء تحقيق</a:t>
            </a:r>
          </a:p>
        </p:txBody>
      </p:sp>
      <p:sp>
        <p:nvSpPr>
          <p:cNvPr id="14" name="Oval 13"/>
          <p:cNvSpPr/>
          <p:nvPr/>
        </p:nvSpPr>
        <p:spPr>
          <a:xfrm>
            <a:off x="711040" y="2013203"/>
            <a:ext cx="2209800" cy="5715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1400" b="1" dirty="0"/>
              <a:t>كيف يمكن تسجيل البيانات؟</a:t>
            </a:r>
            <a:endParaRPr lang="en-US" sz="1400" b="1" dirty="0"/>
          </a:p>
        </p:txBody>
      </p:sp>
      <p:sp>
        <p:nvSpPr>
          <p:cNvPr id="32" name="Rectangle 31"/>
          <p:cNvSpPr/>
          <p:nvPr/>
        </p:nvSpPr>
        <p:spPr>
          <a:xfrm>
            <a:off x="894619" y="3203112"/>
            <a:ext cx="646620" cy="11241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1400" b="1" dirty="0"/>
              <a:t>وصف 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94927" y="2529273"/>
            <a:ext cx="232396" cy="6810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4" idx="5"/>
          </p:cNvCxnSpPr>
          <p:nvPr/>
        </p:nvCxnSpPr>
        <p:spPr>
          <a:xfrm>
            <a:off x="2597222" y="2501009"/>
            <a:ext cx="323619" cy="6073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100"/>
              </a:clrFrom>
              <a:clrTo>
                <a:srgbClr val="FFF1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332" y="2598040"/>
            <a:ext cx="2802272" cy="525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77867" y="3369354"/>
            <a:ext cx="148570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AE" sz="1600" b="1" dirty="0"/>
              <a:t>الملاحظة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377866" y="4144457"/>
            <a:ext cx="133713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AE" sz="1400" b="1" dirty="0"/>
              <a:t>طرح الأسئلة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357754" y="4803111"/>
            <a:ext cx="135724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AE" sz="1600" b="1" dirty="0"/>
              <a:t>وضع فرضية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357754" y="5509580"/>
            <a:ext cx="135724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AE" sz="1600" b="1"/>
              <a:t>اختبار فرضية </a:t>
            </a:r>
            <a:endParaRPr lang="ar-AE" sz="1600" b="1" dirty="0"/>
          </a:p>
        </p:txBody>
      </p:sp>
      <p:sp>
        <p:nvSpPr>
          <p:cNvPr id="40" name="Rectangle 39"/>
          <p:cNvSpPr/>
          <p:nvPr/>
        </p:nvSpPr>
        <p:spPr>
          <a:xfrm>
            <a:off x="4245202" y="7346736"/>
            <a:ext cx="175103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AE" sz="1400" b="1" dirty="0"/>
              <a:t>استخلاص النتائج / طرح اسئلة</a:t>
            </a:r>
          </a:p>
        </p:txBody>
      </p:sp>
      <p:sp>
        <p:nvSpPr>
          <p:cNvPr id="6" name="Rectangle 5"/>
          <p:cNvSpPr/>
          <p:nvPr/>
        </p:nvSpPr>
        <p:spPr>
          <a:xfrm>
            <a:off x="5478835" y="6277660"/>
            <a:ext cx="1222933" cy="64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AE" sz="1400" b="1" dirty="0"/>
              <a:t>النتائج </a:t>
            </a:r>
            <a:r>
              <a:rPr lang="ar-AE" sz="1400" b="1" u="sng" dirty="0"/>
              <a:t>تدعم</a:t>
            </a:r>
            <a:r>
              <a:rPr lang="ar-AE" sz="1400" b="1" dirty="0"/>
              <a:t> </a:t>
            </a:r>
          </a:p>
          <a:p>
            <a:pPr algn="ctr"/>
            <a:r>
              <a:rPr lang="ar-AE" sz="1400" b="1" dirty="0"/>
              <a:t>الفرضية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136832" y="6286328"/>
            <a:ext cx="1197167" cy="64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ar-AE" sz="1400" b="1" dirty="0"/>
              <a:t>النتائج ل</a:t>
            </a:r>
            <a:r>
              <a:rPr lang="ar-AE" sz="1400" b="1" u="sng" dirty="0"/>
              <a:t>ا </a:t>
            </a:r>
            <a:r>
              <a:rPr lang="ar-AE" sz="1400" b="1" dirty="0"/>
              <a:t> تدعم </a:t>
            </a:r>
          </a:p>
          <a:p>
            <a:pPr algn="ctr"/>
            <a:r>
              <a:rPr lang="ar-AE" sz="1400" b="1" dirty="0"/>
              <a:t>الفرضية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6742" y="3203163"/>
            <a:ext cx="750581" cy="1124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1400" b="1" dirty="0"/>
              <a:t>جداول</a:t>
            </a:r>
          </a:p>
        </p:txBody>
      </p:sp>
      <p:cxnSp>
        <p:nvCxnSpPr>
          <p:cNvPr id="48" name="Straight Arrow Connector 47"/>
          <p:cNvCxnSpPr>
            <a:endCxn id="32" idx="0"/>
          </p:cNvCxnSpPr>
          <p:nvPr/>
        </p:nvCxnSpPr>
        <p:spPr>
          <a:xfrm flipH="1">
            <a:off x="1217929" y="2598040"/>
            <a:ext cx="77471" cy="605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2707667" y="3185669"/>
            <a:ext cx="779743" cy="11422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1400" b="1" dirty="0"/>
              <a:t>-مخططات - خرائط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617439" y="3185669"/>
            <a:ext cx="998245" cy="11422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1400" b="1" dirty="0"/>
              <a:t>رسوم بيانية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1981200" y="2598040"/>
            <a:ext cx="23960" cy="6672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2" idx="2"/>
          </p:cNvCxnSpPr>
          <p:nvPr/>
        </p:nvCxnSpPr>
        <p:spPr>
          <a:xfrm flipH="1">
            <a:off x="4624790" y="6934328"/>
            <a:ext cx="110626" cy="412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2"/>
          </p:cNvCxnSpPr>
          <p:nvPr/>
        </p:nvCxnSpPr>
        <p:spPr>
          <a:xfrm flipH="1">
            <a:off x="5715000" y="6925660"/>
            <a:ext cx="375302" cy="421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306904" y="7961898"/>
            <a:ext cx="1274998" cy="88020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/>
              <a:t>الدرس الثاني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6904" y="4572000"/>
            <a:ext cx="3180506" cy="2971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342900" indent="-342900" algn="ctr" rtl="1">
              <a:buFont typeface="Wingdings" panose="05000000000000000000" pitchFamily="2" charset="2"/>
              <a:buChar char="ü"/>
            </a:pPr>
            <a:r>
              <a:rPr lang="ar-AE" sz="2000" b="1" dirty="0">
                <a:solidFill>
                  <a:srgbClr val="FF0000"/>
                </a:solidFill>
              </a:rPr>
              <a:t>مراجعة سريعة</a:t>
            </a:r>
          </a:p>
          <a:p>
            <a:pPr algn="ctr"/>
            <a:r>
              <a:rPr lang="ar-AE" sz="2000" b="1" dirty="0"/>
              <a:t>1- (الطريقة العلمية)     تتيح للعلماء اتباع الأجراء نفسه</a:t>
            </a:r>
          </a:p>
          <a:p>
            <a:pPr algn="ctr"/>
            <a:r>
              <a:rPr lang="ar-AE" sz="2000" b="1" dirty="0"/>
              <a:t>2- لا تعد  (الفرضية)       ذا قيمة إن لم يكن من الممكن أختبارها</a:t>
            </a:r>
          </a:p>
        </p:txBody>
      </p:sp>
    </p:spTree>
    <p:extLst>
      <p:ext uri="{BB962C8B-B14F-4D97-AF65-F5344CB8AC3E}">
        <p14:creationId xmlns:p14="http://schemas.microsoft.com/office/powerpoint/2010/main" val="467949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val 60"/>
          <p:cNvSpPr/>
          <p:nvPr/>
        </p:nvSpPr>
        <p:spPr>
          <a:xfrm>
            <a:off x="5596411" y="6142289"/>
            <a:ext cx="1276145" cy="132874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1400" b="1" dirty="0"/>
              <a:t>رسومات شريطية : تعرض العلاقات بين (المتغيرات)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819400" y="80650"/>
            <a:ext cx="3962401" cy="1944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ar-AE" b="1" dirty="0"/>
              <a:t>المفردات 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AE" b="1" dirty="0"/>
              <a:t> الوصف:  (ملخص) للملاحظات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AE" b="1" dirty="0"/>
              <a:t> التفسير :( شرح ) للملاحظات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AE" b="1" dirty="0"/>
              <a:t>الدقة : (مدى تقارب) القياسات المتكررة من بعضها 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AE" b="1" dirty="0"/>
              <a:t>الاتساق : القدرة على </a:t>
            </a:r>
            <a:r>
              <a:rPr lang="ar-AE" b="1" u="sng" dirty="0"/>
              <a:t>تكرار أداء مهمة </a:t>
            </a:r>
            <a:r>
              <a:rPr lang="ar-AE" b="1" dirty="0"/>
              <a:t>معينة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2471" y="227518"/>
            <a:ext cx="2686929" cy="1980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ar-AE" sz="1400" b="1" dirty="0"/>
              <a:t>1</a:t>
            </a:r>
            <a:r>
              <a:rPr lang="ar-AE" sz="1600" b="1" dirty="0"/>
              <a:t>- المتوسط الحسابي : </a:t>
            </a:r>
            <a:r>
              <a:rPr lang="ar-AE" sz="1600" b="1" u="sng" dirty="0"/>
              <a:t>مجموعة ارقام مقسومة </a:t>
            </a:r>
            <a:r>
              <a:rPr lang="ar-AE" sz="1600" b="1" dirty="0"/>
              <a:t>على عدد الإدخالات في المجموعة  </a:t>
            </a:r>
          </a:p>
          <a:p>
            <a:pPr algn="r"/>
            <a:r>
              <a:rPr lang="ar-AE" sz="1600" b="1" dirty="0"/>
              <a:t>2- الوسيط : الرقم ا</a:t>
            </a:r>
            <a:r>
              <a:rPr lang="ar-AE" sz="1600" b="1" u="sng" dirty="0"/>
              <a:t>لأوسط</a:t>
            </a:r>
            <a:r>
              <a:rPr lang="ar-AE" sz="1600" b="1" dirty="0"/>
              <a:t> في المجموعة </a:t>
            </a:r>
          </a:p>
          <a:p>
            <a:pPr algn="r"/>
            <a:r>
              <a:rPr lang="ar-AE" sz="1600" b="1" dirty="0"/>
              <a:t>3- المدى : الاختلاف بين </a:t>
            </a:r>
            <a:r>
              <a:rPr lang="ar-AE" sz="1600" b="1" u="sng" dirty="0"/>
              <a:t>القيمة العظمى والقيمة الصغرى</a:t>
            </a:r>
          </a:p>
        </p:txBody>
      </p:sp>
      <p:sp>
        <p:nvSpPr>
          <p:cNvPr id="14" name="Oval 13"/>
          <p:cNvSpPr/>
          <p:nvPr/>
        </p:nvSpPr>
        <p:spPr>
          <a:xfrm>
            <a:off x="2474538" y="4117631"/>
            <a:ext cx="2249861" cy="74067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1400" b="1" dirty="0"/>
              <a:t>كيف ينقل العلماء البيانات؟ </a:t>
            </a:r>
            <a:endParaRPr lang="en-US" sz="1400" b="1" dirty="0"/>
          </a:p>
        </p:txBody>
      </p:sp>
      <p:sp>
        <p:nvSpPr>
          <p:cNvPr id="17" name="Rectangle 16"/>
          <p:cNvSpPr/>
          <p:nvPr/>
        </p:nvSpPr>
        <p:spPr>
          <a:xfrm>
            <a:off x="306904" y="4192953"/>
            <a:ext cx="1404995" cy="152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1600" b="1" dirty="0"/>
              <a:t>الاحصائيات</a:t>
            </a:r>
            <a:r>
              <a:rPr lang="ar-AE" sz="1400" b="1" dirty="0"/>
              <a:t> :</a:t>
            </a:r>
          </a:p>
          <a:p>
            <a:pPr algn="ctr"/>
            <a:r>
              <a:rPr lang="ar-AE" sz="1400" b="1" dirty="0"/>
              <a:t>يتم خلالها حساب المتوسط الحسابي والوسيط والمدى  </a:t>
            </a:r>
            <a:endParaRPr lang="en-US" sz="1400" b="1" dirty="0"/>
          </a:p>
        </p:txBody>
      </p:sp>
      <p:sp>
        <p:nvSpPr>
          <p:cNvPr id="32" name="Rectangle 31"/>
          <p:cNvSpPr/>
          <p:nvPr/>
        </p:nvSpPr>
        <p:spPr>
          <a:xfrm>
            <a:off x="5212856" y="4180927"/>
            <a:ext cx="1523369" cy="1219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1600" b="1" dirty="0"/>
              <a:t>الرسومات البيانية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06904" y="5973011"/>
            <a:ext cx="1395589" cy="14980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1600" b="1" dirty="0"/>
              <a:t>الجداول</a:t>
            </a:r>
            <a:r>
              <a:rPr lang="ar-AE" sz="1400" b="1" dirty="0"/>
              <a:t> : </a:t>
            </a:r>
          </a:p>
          <a:p>
            <a:pPr algn="ctr"/>
            <a:r>
              <a:rPr lang="ar-AE" sz="1400" b="1" dirty="0"/>
              <a:t>تعرض معلومات في صفوف وأعمدة</a:t>
            </a:r>
            <a:endParaRPr lang="en-US" sz="1400" b="1" dirty="0"/>
          </a:p>
        </p:txBody>
      </p:sp>
      <p:cxnSp>
        <p:nvCxnSpPr>
          <p:cNvPr id="26" name="Straight Arrow Connector 25"/>
          <p:cNvCxnSpPr>
            <a:endCxn id="34" idx="3"/>
          </p:cNvCxnSpPr>
          <p:nvPr/>
        </p:nvCxnSpPr>
        <p:spPr>
          <a:xfrm flipH="1">
            <a:off x="1702493" y="4850061"/>
            <a:ext cx="1836428" cy="18719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706564" y="4487967"/>
            <a:ext cx="506292" cy="31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1678313" y="4613375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590246" y="2867265"/>
            <a:ext cx="2209800" cy="5715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1400" b="1" dirty="0"/>
              <a:t>أنواع البيانات </a:t>
            </a:r>
            <a:endParaRPr lang="en-US" sz="1400" b="1" dirty="0"/>
          </a:p>
        </p:txBody>
      </p:sp>
      <p:sp>
        <p:nvSpPr>
          <p:cNvPr id="16" name="Rectangle 15"/>
          <p:cNvSpPr/>
          <p:nvPr/>
        </p:nvSpPr>
        <p:spPr>
          <a:xfrm>
            <a:off x="533400" y="3309801"/>
            <a:ext cx="3299055" cy="5672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1600" b="1" dirty="0"/>
              <a:t>بيانات نوعية: بيانات (لا) يمكن أن تقاس</a:t>
            </a:r>
          </a:p>
          <a:p>
            <a:pPr algn="ctr"/>
            <a:r>
              <a:rPr lang="ar-AE" sz="1600" b="1" dirty="0"/>
              <a:t>مثل اللون والرائحة والصوت </a:t>
            </a:r>
            <a:endParaRPr lang="en-US" sz="1600" b="1" dirty="0"/>
          </a:p>
        </p:txBody>
      </p:sp>
      <p:sp>
        <p:nvSpPr>
          <p:cNvPr id="19" name="Rectangle 18"/>
          <p:cNvSpPr/>
          <p:nvPr/>
        </p:nvSpPr>
        <p:spPr>
          <a:xfrm>
            <a:off x="533400" y="2626167"/>
            <a:ext cx="3299055" cy="6208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1600" b="1" dirty="0"/>
              <a:t>بيانات كمية: بيانات يمكن أن (تقاس) </a:t>
            </a:r>
          </a:p>
          <a:p>
            <a:pPr algn="ctr"/>
            <a:r>
              <a:rPr lang="ar-AE" sz="1600" b="1" dirty="0"/>
              <a:t>مثل الطول الكتلة والوزن والارتفاع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3832456" y="2824882"/>
            <a:ext cx="891943" cy="1237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5" idx="3"/>
          </p:cNvCxnSpPr>
          <p:nvPr/>
        </p:nvCxnSpPr>
        <p:spPr>
          <a:xfrm flipH="1">
            <a:off x="3811949" y="3355071"/>
            <a:ext cx="1101915" cy="265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324600" y="5400127"/>
            <a:ext cx="245533" cy="7421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57" idx="0"/>
          </p:cNvCxnSpPr>
          <p:nvPr/>
        </p:nvCxnSpPr>
        <p:spPr>
          <a:xfrm flipH="1">
            <a:off x="3632982" y="5400127"/>
            <a:ext cx="1564347" cy="11810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59" idx="0"/>
          </p:cNvCxnSpPr>
          <p:nvPr/>
        </p:nvCxnSpPr>
        <p:spPr>
          <a:xfrm flipH="1">
            <a:off x="4958339" y="5421949"/>
            <a:ext cx="1002167" cy="10088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2994909" y="6581204"/>
            <a:ext cx="1276145" cy="138069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1400" b="1" dirty="0"/>
              <a:t>رسومات خطية : تعرض العلاقة بين (متغيرين)</a:t>
            </a:r>
          </a:p>
        </p:txBody>
      </p:sp>
      <p:sp>
        <p:nvSpPr>
          <p:cNvPr id="59" name="Oval 58"/>
          <p:cNvSpPr/>
          <p:nvPr/>
        </p:nvSpPr>
        <p:spPr>
          <a:xfrm>
            <a:off x="4320266" y="6430766"/>
            <a:ext cx="1276145" cy="138069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1400" b="1" dirty="0"/>
              <a:t>رسومات دائرية : تقسيم </a:t>
            </a:r>
            <a:r>
              <a:rPr lang="ar-AE" sz="1300" b="1" dirty="0"/>
              <a:t>البيانات إلى أجزاء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061" y="7471031"/>
            <a:ext cx="1052164" cy="106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704" y="7891701"/>
            <a:ext cx="1309845" cy="95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7979060"/>
            <a:ext cx="1381697" cy="101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06904" y="7961898"/>
            <a:ext cx="1274998" cy="88020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/>
              <a:t>الدرس الثالث</a:t>
            </a:r>
          </a:p>
        </p:txBody>
      </p:sp>
    </p:spTree>
    <p:extLst>
      <p:ext uri="{BB962C8B-B14F-4D97-AF65-F5344CB8AC3E}">
        <p14:creationId xmlns:p14="http://schemas.microsoft.com/office/powerpoint/2010/main" val="1155302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06892"/>
            <a:ext cx="6172200" cy="853016"/>
          </a:xfrm>
        </p:spPr>
        <p:txBody>
          <a:bodyPr>
            <a:normAutofit/>
          </a:bodyPr>
          <a:lstStyle/>
          <a:p>
            <a:r>
              <a:rPr lang="ar-AE" sz="3200" dirty="0"/>
              <a:t>أحسب الوسيط والمتوسط الحسابي والمدى: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984449"/>
            <a:ext cx="6172200" cy="345545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1 2 3 4 5</a:t>
            </a:r>
          </a:p>
          <a:p>
            <a:pPr algn="ctr" rtl="1"/>
            <a:r>
              <a:rPr lang="ar-AE" dirty="0"/>
              <a:t>الوسيط: </a:t>
            </a:r>
            <a:r>
              <a:rPr lang="en-US" dirty="0"/>
              <a:t>3</a:t>
            </a:r>
            <a:endParaRPr lang="ar-AE" dirty="0"/>
          </a:p>
          <a:p>
            <a:pPr algn="ctr" rtl="1"/>
            <a:r>
              <a:rPr lang="ar-AE" dirty="0"/>
              <a:t>المتوسط الحسابي:</a:t>
            </a:r>
            <a:r>
              <a:rPr lang="en-US" dirty="0"/>
              <a:t>1+2+3+4+5</a:t>
            </a:r>
            <a:endParaRPr lang="ar-AE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66800" y="2712178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676400" y="2788626"/>
            <a:ext cx="6096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5</a:t>
            </a:r>
            <a:endParaRPr lang="ar-AE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066800" y="3367434"/>
            <a:ext cx="4419600" cy="8815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AE" sz="3200" b="1" dirty="0"/>
              <a:t>المدى:</a:t>
            </a:r>
            <a:r>
              <a:rPr lang="en-US" sz="3200" b="1" dirty="0"/>
              <a:t>5-1= 4 </a:t>
            </a:r>
            <a:r>
              <a:rPr lang="en-US" dirty="0"/>
              <a:t>       </a:t>
            </a:r>
            <a:r>
              <a:rPr lang="ar-AE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4477481"/>
            <a:ext cx="48768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/>
              <a:t>123456</a:t>
            </a:r>
          </a:p>
          <a:p>
            <a:pPr algn="r" rtl="1"/>
            <a:r>
              <a:rPr lang="ar-AE" sz="3200" dirty="0"/>
              <a:t>الوسيط: </a:t>
            </a:r>
            <a:r>
              <a:rPr lang="en-US" sz="3200" dirty="0"/>
              <a:t>3+4</a:t>
            </a:r>
            <a:endParaRPr lang="ar-AE" sz="3200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276600" y="5423812"/>
            <a:ext cx="990600" cy="12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638550" y="5536380"/>
            <a:ext cx="6096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2</a:t>
            </a:r>
            <a:endParaRPr lang="ar-AE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5799" y="6100375"/>
            <a:ext cx="5410200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1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/>
              <a:t>أنظر لصفحة </a:t>
            </a:r>
            <a:r>
              <a:rPr lang="en-US" dirty="0"/>
              <a:t>33</a:t>
            </a:r>
            <a:endParaRPr lang="ar-AE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/>
              <a:t>صفحة</a:t>
            </a:r>
            <a:r>
              <a:rPr lang="en-US" dirty="0"/>
              <a:t>44</a:t>
            </a:r>
            <a:r>
              <a:rPr lang="ar-AE" dirty="0"/>
              <a:t> سؤال </a:t>
            </a:r>
            <a:r>
              <a:rPr lang="en-US" dirty="0"/>
              <a:t>3</a:t>
            </a:r>
            <a:r>
              <a:rPr lang="ar-AE" dirty="0"/>
              <a:t> و</a:t>
            </a:r>
            <a:r>
              <a:rPr lang="en-US" dirty="0"/>
              <a:t>4</a:t>
            </a:r>
            <a:r>
              <a:rPr lang="ar-AE" dirty="0"/>
              <a:t> وصفحة </a:t>
            </a:r>
            <a:r>
              <a:rPr lang="en-US" dirty="0"/>
              <a:t>45</a:t>
            </a:r>
            <a:r>
              <a:rPr lang="ar-AE" dirty="0"/>
              <a:t> سؤال </a:t>
            </a:r>
            <a:r>
              <a:rPr lang="en-US" dirty="0"/>
              <a:t>5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/>
              <a:t>صفحة </a:t>
            </a:r>
            <a:r>
              <a:rPr lang="en-US" dirty="0"/>
              <a:t>49</a:t>
            </a:r>
            <a:endParaRPr lang="ar-AE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/>
              <a:t>صفحة </a:t>
            </a:r>
            <a:r>
              <a:rPr lang="en-US" dirty="0"/>
              <a:t>65</a:t>
            </a:r>
            <a:endParaRPr lang="ar-AE" dirty="0"/>
          </a:p>
        </p:txBody>
      </p:sp>
      <p:sp>
        <p:nvSpPr>
          <p:cNvPr id="4" name="Oval 3"/>
          <p:cNvSpPr/>
          <p:nvPr/>
        </p:nvSpPr>
        <p:spPr>
          <a:xfrm>
            <a:off x="285750" y="7501909"/>
            <a:ext cx="5143500" cy="1371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/>
              <a:t>أمي الغالية: يرجى أن تذاكريلي فقط الملخص والصفحات المحددة في الملخص لصعوبة الكتاب،ولضيق الوقت سوف لا نأخذ كل التجارب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525" y="7407499"/>
            <a:ext cx="79057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37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80650"/>
            <a:ext cx="6324601" cy="150810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ar-AE" b="1" dirty="0"/>
              <a:t>المفردات 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AE" b="1" dirty="0"/>
              <a:t> </a:t>
            </a:r>
            <a:r>
              <a:rPr lang="ar-SA" b="1" dirty="0"/>
              <a:t>الملاحظة:</a:t>
            </a:r>
            <a:r>
              <a:rPr lang="ar-AE" dirty="0">
                <a:solidFill>
                  <a:srgbClr val="FF0000"/>
                </a:solidFill>
              </a:rPr>
              <a:t>هي استخدام الحواس لملاحظة أشياء عن كائن حي أو حدث معين.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SA" b="1" dirty="0"/>
              <a:t>الوصف:</a:t>
            </a:r>
            <a:r>
              <a:rPr lang="ar-AE" dirty="0">
                <a:solidFill>
                  <a:srgbClr val="00B050"/>
                </a:solidFill>
              </a:rPr>
              <a:t>هو عبارة عن سرد تفاصيل حول الخصائص المادية لشيء أو كائن حي أو حدث</a:t>
            </a:r>
            <a:r>
              <a:rPr lang="ar-SA" dirty="0">
                <a:solidFill>
                  <a:srgbClr val="00B050"/>
                </a:solidFill>
              </a:rPr>
              <a:t>.</a:t>
            </a:r>
            <a:endParaRPr lang="ar-AE" b="1" dirty="0"/>
          </a:p>
          <a:p>
            <a:pPr marL="342900" indent="-342900" algn="r" rtl="1">
              <a:buFont typeface="+mj-lt"/>
              <a:buAutoNum type="arabicPeriod"/>
            </a:pPr>
            <a:r>
              <a:rPr lang="ar-AE" b="1" dirty="0"/>
              <a:t> </a:t>
            </a:r>
            <a:r>
              <a:rPr lang="ar-AE" sz="2000" b="1" dirty="0"/>
              <a:t>المجهر: </a:t>
            </a:r>
            <a:r>
              <a:rPr lang="ar-AE" dirty="0"/>
              <a:t>هو جهاز لتكبير الأشياء الصغيرة جداً من الخلايا.</a:t>
            </a:r>
            <a:endParaRPr lang="ar-AE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717" t="22917" r="33601" b="14583"/>
          <a:stretch/>
        </p:blipFill>
        <p:spPr>
          <a:xfrm>
            <a:off x="685800" y="1752600"/>
            <a:ext cx="5943600" cy="4572000"/>
          </a:xfrm>
          <a:prstGeom prst="rect">
            <a:avLst/>
          </a:prstGeo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990600" y="6324600"/>
            <a:ext cx="5791201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2000" b="1" dirty="0"/>
              <a:t>كيف يتم قياس درجة الحرارة؟</a:t>
            </a:r>
            <a:endParaRPr lang="ar-SA" sz="2000" b="1" dirty="0"/>
          </a:p>
          <a:p>
            <a:pPr algn="r"/>
            <a:r>
              <a:rPr lang="ar-AE" sz="2000" dirty="0">
                <a:solidFill>
                  <a:srgbClr val="0070C0"/>
                </a:solidFill>
              </a:rPr>
              <a:t>يستخدم مقياس درجة الحرارة لقياس درجة الحرارة.</a:t>
            </a:r>
          </a:p>
          <a:p>
            <a:pPr algn="r"/>
            <a:endParaRPr lang="ar-AE" sz="2000" b="1" dirty="0"/>
          </a:p>
        </p:txBody>
      </p:sp>
      <p:sp>
        <p:nvSpPr>
          <p:cNvPr id="6" name="مستطيل مستدير الزوايا 4"/>
          <p:cNvSpPr/>
          <p:nvPr/>
        </p:nvSpPr>
        <p:spPr>
          <a:xfrm>
            <a:off x="2215416" y="7104021"/>
            <a:ext cx="2362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1400" b="1" dirty="0"/>
              <a:t>أنواع مقاييس درجة الحرارة: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68131">
            <a:off x="4312718" y="7901412"/>
            <a:ext cx="1031798" cy="100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3"/>
          <a:stretch/>
        </p:blipFill>
        <p:spPr bwMode="auto">
          <a:xfrm>
            <a:off x="5498012" y="7245495"/>
            <a:ext cx="914435" cy="51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942" y="7727107"/>
            <a:ext cx="1508223" cy="1271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68" t="3259" r="3627" b="26468"/>
          <a:stretch/>
        </p:blipFill>
        <p:spPr bwMode="auto">
          <a:xfrm flipH="1">
            <a:off x="457200" y="6778407"/>
            <a:ext cx="296651" cy="160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شكل بيضاوي 9"/>
          <p:cNvSpPr/>
          <p:nvPr/>
        </p:nvSpPr>
        <p:spPr>
          <a:xfrm>
            <a:off x="5619315" y="7641746"/>
            <a:ext cx="1130106" cy="6771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1400" b="1" dirty="0"/>
              <a:t>مقياس زجاجي</a:t>
            </a:r>
          </a:p>
        </p:txBody>
      </p:sp>
      <p:sp>
        <p:nvSpPr>
          <p:cNvPr id="12" name="شكل بيضاوي 16"/>
          <p:cNvSpPr/>
          <p:nvPr/>
        </p:nvSpPr>
        <p:spPr>
          <a:xfrm>
            <a:off x="4747155" y="8493042"/>
            <a:ext cx="967845" cy="4679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1400" b="1" dirty="0"/>
              <a:t>مقياس إلكتروني</a:t>
            </a:r>
          </a:p>
        </p:txBody>
      </p:sp>
      <p:sp>
        <p:nvSpPr>
          <p:cNvPr id="13" name="شكل بيضاوي 17"/>
          <p:cNvSpPr/>
          <p:nvPr/>
        </p:nvSpPr>
        <p:spPr>
          <a:xfrm>
            <a:off x="3057710" y="8324841"/>
            <a:ext cx="1002764" cy="66837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1400" b="1" dirty="0"/>
              <a:t>مقياس مزود بقرص</a:t>
            </a:r>
          </a:p>
        </p:txBody>
      </p:sp>
      <p:sp>
        <p:nvSpPr>
          <p:cNvPr id="14" name="شكل بيضاوي 18"/>
          <p:cNvSpPr/>
          <p:nvPr/>
        </p:nvSpPr>
        <p:spPr>
          <a:xfrm>
            <a:off x="762000" y="8001000"/>
            <a:ext cx="1066629" cy="63041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1400" b="1" dirty="0"/>
              <a:t>مقياس ذو بلورات سائلة</a:t>
            </a:r>
          </a:p>
        </p:txBody>
      </p:sp>
      <p:sp>
        <p:nvSpPr>
          <p:cNvPr id="15" name="Oval 14"/>
          <p:cNvSpPr/>
          <p:nvPr/>
        </p:nvSpPr>
        <p:spPr>
          <a:xfrm>
            <a:off x="306904" y="1524000"/>
            <a:ext cx="1274998" cy="88020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/>
              <a:t>الدرس </a:t>
            </a:r>
            <a:r>
              <a:rPr lang="ar-SA" b="1" dirty="0"/>
              <a:t>الرابع</a:t>
            </a:r>
            <a:endParaRPr lang="ar-AE" b="1" dirty="0"/>
          </a:p>
        </p:txBody>
      </p:sp>
    </p:spTree>
    <p:extLst>
      <p:ext uri="{BB962C8B-B14F-4D97-AF65-F5344CB8AC3E}">
        <p14:creationId xmlns:p14="http://schemas.microsoft.com/office/powerpoint/2010/main" val="2458915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1616</TotalTime>
  <Words>650</Words>
  <Application>Microsoft Office PowerPoint</Application>
  <PresentationFormat>On-screen Show (4:3)</PresentationFormat>
  <Paragraphs>120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أحسب الوسيط والمتوسط الحسابي والمدى: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science teacher</cp:lastModifiedBy>
  <cp:revision>83</cp:revision>
  <cp:lastPrinted>2016-09-20T16:45:00Z</cp:lastPrinted>
  <dcterms:created xsi:type="dcterms:W3CDTF">2016-09-01T04:52:49Z</dcterms:created>
  <dcterms:modified xsi:type="dcterms:W3CDTF">2016-09-25T02:01:18Z</dcterms:modified>
</cp:coreProperties>
</file>