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23"/>
  </p:notesMasterIdLst>
  <p:sldIdLst>
    <p:sldId id="256" r:id="rId2"/>
    <p:sldId id="276" r:id="rId3"/>
    <p:sldId id="638" r:id="rId4"/>
    <p:sldId id="637" r:id="rId5"/>
    <p:sldId id="630" r:id="rId6"/>
    <p:sldId id="633" r:id="rId7"/>
    <p:sldId id="641" r:id="rId8"/>
    <p:sldId id="642" r:id="rId9"/>
    <p:sldId id="640" r:id="rId10"/>
    <p:sldId id="645" r:id="rId11"/>
    <p:sldId id="646" r:id="rId12"/>
    <p:sldId id="639" r:id="rId13"/>
    <p:sldId id="644" r:id="rId14"/>
    <p:sldId id="648" r:id="rId15"/>
    <p:sldId id="649" r:id="rId16"/>
    <p:sldId id="643" r:id="rId17"/>
    <p:sldId id="647" r:id="rId18"/>
    <p:sldId id="650" r:id="rId19"/>
    <p:sldId id="651" r:id="rId20"/>
    <p:sldId id="652" r:id="rId21"/>
    <p:sldId id="626" r:id="rId22"/>
  </p:sldIdLst>
  <p:sldSz cx="9144000" cy="6858000" type="screen4x3"/>
  <p:notesSz cx="6858000" cy="9144000"/>
  <p:defaultTextStyle>
    <a:defPPr>
      <a:defRPr lang="ar-SA"/>
    </a:defPPr>
    <a:lvl1pPr algn="r" rtl="1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r" rtl="1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r" rtl="1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r" rtl="1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r" rtl="1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r" defTabSz="914400" rtl="1" eaLnBrk="1" latinLnBrk="0" hangingPunct="1">
      <a:defRPr sz="2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r" defTabSz="914400" rtl="1" eaLnBrk="1" latinLnBrk="0" hangingPunct="1">
      <a:defRPr sz="2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r" defTabSz="914400" rtl="1" eaLnBrk="1" latinLnBrk="0" hangingPunct="1">
      <a:defRPr sz="2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r" defTabSz="914400" rtl="1" eaLnBrk="1" latinLnBrk="0" hangingPunct="1">
      <a:defRPr sz="2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www.arabswell.com" initials="w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3FBA3"/>
    <a:srgbClr val="FFCCCC"/>
    <a:srgbClr val="CDDB89"/>
    <a:srgbClr val="F9BD8B"/>
    <a:srgbClr val="FFFF00"/>
    <a:srgbClr val="0066FF"/>
    <a:srgbClr val="008000"/>
    <a:srgbClr val="E4F86C"/>
    <a:srgbClr val="F1AE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نمط متوسط 2 - تمييز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النمط المتوسط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نمط متوسط 2 - تمييز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نمط متوسط 2 - تمييز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D083AE6-46FA-4A59-8FB0-9F97EB10719F}" styleName="نمط فاتح 3 - تمييز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69CF1AB2-1976-4502-BF36-3FF5EA218861}" styleName="نمط متوسط 4 - تمييز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3497" autoAdjust="0"/>
  </p:normalViewPr>
  <p:slideViewPr>
    <p:cSldViewPr>
      <p:cViewPr>
        <p:scale>
          <a:sx n="38" d="100"/>
          <a:sy n="38" d="100"/>
        </p:scale>
        <p:origin x="2316" y="7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pPr>
              <a:defRPr/>
            </a:pPr>
            <a:endParaRPr lang="ar-AE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pPr>
              <a:defRPr/>
            </a:pPr>
            <a:fld id="{137DFFF6-CAD7-4B45-AC5A-FF33CC84CE82}" type="datetimeFigureOut">
              <a:rPr lang="ar-AE"/>
              <a:pPr>
                <a:defRPr/>
              </a:pPr>
              <a:t>25/12/1437</a:t>
            </a:fld>
            <a:endParaRPr lang="ar-AE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pPr lvl="0"/>
            <a:endParaRPr lang="ar-AE" noProof="0" smtClean="0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ar-SA" noProof="0" smtClean="0"/>
              <a:t>انقر لتحرير أنماط النص الرئيسي</a:t>
            </a:r>
          </a:p>
          <a:p>
            <a:pPr lvl="1"/>
            <a:r>
              <a:rPr lang="ar-SA" noProof="0" smtClean="0"/>
              <a:t>المستوى الثاني</a:t>
            </a:r>
          </a:p>
          <a:p>
            <a:pPr lvl="2"/>
            <a:r>
              <a:rPr lang="ar-SA" noProof="0" smtClean="0"/>
              <a:t>المستوى الثالث</a:t>
            </a:r>
          </a:p>
          <a:p>
            <a:pPr lvl="3"/>
            <a:r>
              <a:rPr lang="ar-SA" noProof="0" smtClean="0"/>
              <a:t>المستوى الرابع</a:t>
            </a:r>
          </a:p>
          <a:p>
            <a:pPr lvl="4"/>
            <a:r>
              <a:rPr lang="ar-SA" noProof="0" smtClean="0"/>
              <a:t>المستوى الخامس</a:t>
            </a: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pPr>
              <a:defRPr/>
            </a:pPr>
            <a:endParaRPr lang="ar-AE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pPr>
              <a:defRPr/>
            </a:pPr>
            <a:fld id="{546637DE-2396-41C4-A9DF-B0288942C3FA}" type="slidenum">
              <a:rPr lang="ar-AE"/>
              <a:pPr>
                <a:defRPr/>
              </a:pPr>
              <a:t>‹#›</a:t>
            </a:fld>
            <a:endParaRPr lang="ar-AE"/>
          </a:p>
        </p:txBody>
      </p:sp>
    </p:spTree>
    <p:extLst>
      <p:ext uri="{BB962C8B-B14F-4D97-AF65-F5344CB8AC3E}">
        <p14:creationId xmlns:p14="http://schemas.microsoft.com/office/powerpoint/2010/main" val="319977753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AE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A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ar-AE"/>
              <a:t>مع تمنياتي بالتوفيق/ حامد جمعة هجرس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C44BF9-D567-44F5-B613-218A915345D4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5853897"/>
      </p:ext>
    </p:extLst>
  </p:cSld>
  <p:clrMapOvr>
    <a:masterClrMapping/>
  </p:clrMapOvr>
  <p:transition spd="slow">
    <p:pull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AE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A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ar-AE"/>
              <a:t>مع تمنياتي بالتوفيق/ حامد جمعة هجرس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3F38CB-5AF9-4B6F-89BF-0D495A48A3FD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5576473"/>
      </p:ext>
    </p:extLst>
  </p:cSld>
  <p:clrMapOvr>
    <a:masterClrMapping/>
  </p:clrMapOvr>
  <p:transition spd="slow">
    <p:pull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AE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A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ar-AE"/>
              <a:t>مع تمنياتي بالتوفيق/ حامد جمعة هجرس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1CA6D4-9763-4F2A-8CF9-FCE1F3C78472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2377832"/>
      </p:ext>
    </p:extLst>
  </p:cSld>
  <p:clrMapOvr>
    <a:masterClrMapping/>
  </p:clrMapOvr>
  <p:transition spd="slow">
    <p:pull dir="r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A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ar-AE"/>
              <a:t>مع تمنياتي بالتوفيق/ حامد جمعة هجرس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65BE82-93CC-4823-83BF-BA4B47F1E6FA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5419725"/>
      </p:ext>
    </p:extLst>
  </p:cSld>
  <p:clrMapOvr>
    <a:masterClrMapping/>
  </p:clrMapOvr>
  <p:transition spd="slow">
    <p:pull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AE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A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ar-AE"/>
              <a:t>مع تمنياتي بالتوفيق/ حامد جمعة هجرس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4FC4AD-F577-4D0F-B15C-0F02D304DD92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47191"/>
      </p:ext>
    </p:extLst>
  </p:cSld>
  <p:clrMapOvr>
    <a:masterClrMapping/>
  </p:clrMapOvr>
  <p:transition spd="slow">
    <p:pull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AE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ar-AE"/>
              <a:t>مع تمنياتي بالتوفيق/ حامد جمعة هجرس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884D16-D2F4-4ACF-B831-41B341AA1B55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784211"/>
      </p:ext>
    </p:extLst>
  </p:cSld>
  <p:clrMapOvr>
    <a:masterClrMapping/>
  </p:clrMapOvr>
  <p:transition spd="slow">
    <p:pull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AE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AE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A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ar-AE"/>
              <a:t>مع تمنياتي بالتوفيق/ حامد جمعة هجرس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37D2E2-3FC8-4771-9CCB-837FD3E3A599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8744365"/>
      </p:ext>
    </p:extLst>
  </p:cSld>
  <p:clrMapOvr>
    <a:masterClrMapping/>
  </p:clrMapOvr>
  <p:transition spd="slow">
    <p:pull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AE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AE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AE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ar-AE"/>
              <a:t>مع تمنياتي بالتوفيق/ حامد جمعة هجرس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DF7CAE-E1DE-4791-B061-019FDB995AA3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845648"/>
      </p:ext>
    </p:extLst>
  </p:cSld>
  <p:clrMapOvr>
    <a:masterClrMapping/>
  </p:clrMapOvr>
  <p:transition spd="slow">
    <p:pull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A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ar-AE"/>
              <a:t>مع تمنياتي بالتوفيق/ حامد جمعة هجرس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B198F8-29F5-45F4-9A9C-CF60A18B5DB9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1596163"/>
      </p:ext>
    </p:extLst>
  </p:cSld>
  <p:clrMapOvr>
    <a:masterClrMapping/>
  </p:clrMapOvr>
  <p:transition spd="slow">
    <p:pull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ar-AE"/>
              <a:t>مع تمنياتي بالتوفيق/ حامد جمعة هجرس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912F36-4E34-4CE7-9F07-7D71C65AB35E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107232"/>
      </p:ext>
    </p:extLst>
  </p:cSld>
  <p:clrMapOvr>
    <a:masterClrMapping/>
  </p:clrMapOvr>
  <p:transition spd="slow">
    <p:pull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AE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AE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ar-AE"/>
              <a:t>مع تمنياتي بالتوفيق/ حامد جمعة هجرس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E868D1-327D-476A-8945-D2EBD45838F5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648207"/>
      </p:ext>
    </p:extLst>
  </p:cSld>
  <p:clrMapOvr>
    <a:masterClrMapping/>
  </p:clrMapOvr>
  <p:transition spd="slow">
    <p:pull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AE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ar-SA" noProof="0" smtClean="0"/>
              <a:t>انقر فوق الأيقونة لإضافة صورة</a:t>
            </a:r>
            <a:endParaRPr lang="ar-AE" noProof="0" smtClean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ar-AE"/>
              <a:t>مع تمنياتي بالتوفيق/ حامد جمعة هجرس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CC6E23-0B80-4FA7-A61D-CD052D13148A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872505"/>
      </p:ext>
    </p:extLst>
  </p:cSld>
  <p:clrMapOvr>
    <a:masterClrMapping/>
  </p:clrMapOvr>
  <p:transition spd="slow">
    <p:pull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ar-SA" smtClean="0"/>
              <a:t>انقر لتحرير نمط العنوان الرئيسي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r>
              <a:rPr lang="ar-AE"/>
              <a:t>مع تمنياتي بالتوفيق/ حامد جمعة هجرس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pPr>
              <a:defRPr/>
            </a:pPr>
            <a:fld id="{F10029B8-F0C5-498F-9023-ABE7B433E988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slow">
    <p:pull dir="r"/>
  </p:transition>
  <p:hf sldNum="0" hdr="0" dt="0"/>
  <p:txStyles>
    <p:titleStyle>
      <a:lvl1pPr algn="ctr" rtl="1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1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2pPr>
      <a:lvl3pPr algn="ctr" rtl="1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3pPr>
      <a:lvl4pPr algn="ctr" rtl="1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4pPr>
      <a:lvl5pPr algn="ctr" rtl="1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5pPr>
      <a:lvl6pPr marL="457200" algn="ctr" rtl="1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6pPr>
      <a:lvl7pPr marL="914400" algn="ctr" rtl="1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7pPr>
      <a:lvl8pPr marL="1371600" algn="ctr" rtl="1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8pPr>
      <a:lvl9pPr marL="1828800" algn="ctr" rtl="1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r" rtl="1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r" rtl="1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r" rtl="1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r" rtl="1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r" rtl="1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r" rtl="1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r" rtl="1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r" rtl="1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ar-AE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3.wav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gif"/><Relationship Id="rId4" Type="http://schemas.openxmlformats.org/officeDocument/2006/relationships/audio" Target="../media/audio2.wav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4"/>
          <p:cNvSpPr>
            <a:spLocks noChangeArrowheads="1"/>
          </p:cNvSpPr>
          <p:nvPr/>
        </p:nvSpPr>
        <p:spPr bwMode="auto">
          <a:xfrm>
            <a:off x="-911" y="-30164"/>
            <a:ext cx="9324975" cy="6858001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6600" b="1">
              <a:solidFill>
                <a:schemeClr val="accent2"/>
              </a:solidFill>
              <a:latin typeface="Tahoma" pitchFamily="34" charset="0"/>
            </a:endParaRPr>
          </a:p>
        </p:txBody>
      </p:sp>
      <p:sp>
        <p:nvSpPr>
          <p:cNvPr id="2052" name="عنصر نائب للتذييل 3"/>
          <p:cNvSpPr>
            <a:spLocks noGrp="1"/>
          </p:cNvSpPr>
          <p:nvPr>
            <p:ph type="ftr" sz="quarter" idx="11"/>
          </p:nvPr>
        </p:nvSpPr>
        <p:spPr>
          <a:xfrm>
            <a:off x="3033713" y="6350000"/>
            <a:ext cx="28956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ar-AE" sz="1600" b="1" smtClean="0"/>
              <a:t>مع تمنياتي بالتوفيق/ حامد جمعة هجرس</a:t>
            </a:r>
            <a:endParaRPr lang="en-US" sz="1600" b="1" smtClean="0"/>
          </a:p>
        </p:txBody>
      </p:sp>
      <p:sp>
        <p:nvSpPr>
          <p:cNvPr id="5" name="مستطيل 4"/>
          <p:cNvSpPr/>
          <p:nvPr/>
        </p:nvSpPr>
        <p:spPr>
          <a:xfrm>
            <a:off x="-2628800" y="980728"/>
            <a:ext cx="14689632" cy="4339650"/>
          </a:xfrm>
          <a:prstGeom prst="rect">
            <a:avLst/>
          </a:prstGeom>
          <a:noFill/>
          <a:scene3d>
            <a:camera prst="perspectiveContrastingLeftFacing"/>
            <a:lightRig rig="threePt" dir="t"/>
          </a:scene3d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extrusionH="57150"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ar-SA" sz="13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الوحدة </a:t>
            </a:r>
            <a:r>
              <a:rPr lang="ar-AE" sz="13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الأولى</a:t>
            </a:r>
            <a:endParaRPr lang="ar-SA" sz="13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>
              <a:defRPr/>
            </a:pPr>
            <a:r>
              <a:rPr lang="ar-AE" sz="13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تواصل</a:t>
            </a:r>
            <a:endParaRPr lang="ar-SA" sz="13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صوت11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عنصر نائب للتذييل 1"/>
          <p:cNvSpPr>
            <a:spLocks noGrp="1"/>
          </p:cNvSpPr>
          <p:nvPr>
            <p:ph type="ftr" sz="quarter" idx="11"/>
          </p:nvPr>
        </p:nvSpPr>
        <p:spPr>
          <a:xfrm>
            <a:off x="2159906" y="6429908"/>
            <a:ext cx="4824189" cy="85618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ar-AE" sz="2000" b="1" dirty="0" smtClean="0">
                <a:solidFill>
                  <a:srgbClr val="FF0000"/>
                </a:solidFill>
              </a:rPr>
              <a:t>مع تمنياتي بالتوفيق/ حامد جمعة هجرس</a:t>
            </a:r>
            <a:endParaRPr lang="en-US" sz="2000" b="1" dirty="0" smtClean="0">
              <a:solidFill>
                <a:srgbClr val="FF0000"/>
              </a:solidFill>
            </a:endParaRPr>
          </a:p>
        </p:txBody>
      </p:sp>
      <p:sp>
        <p:nvSpPr>
          <p:cNvPr id="5" name="Rounded Rectangle 8"/>
          <p:cNvSpPr/>
          <p:nvPr/>
        </p:nvSpPr>
        <p:spPr>
          <a:xfrm>
            <a:off x="1" y="0"/>
            <a:ext cx="9144000" cy="68580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>
              <a:lnSpc>
                <a:spcPct val="150000"/>
              </a:lnSpc>
            </a:pPr>
            <a:r>
              <a:rPr lang="ar-AE" sz="4800" b="1" dirty="0" smtClean="0">
                <a:solidFill>
                  <a:srgbClr val="FF0000"/>
                </a:solidFill>
              </a:rPr>
              <a:t>( </a:t>
            </a:r>
            <a:r>
              <a:rPr lang="ar-AE" sz="4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ب</a:t>
            </a:r>
            <a:r>
              <a:rPr lang="ar-AE" sz="4800" b="1" dirty="0" smtClean="0">
                <a:solidFill>
                  <a:srgbClr val="FF0000"/>
                </a:solidFill>
              </a:rPr>
              <a:t>) وَعِنْدَما </a:t>
            </a:r>
            <a:r>
              <a:rPr lang="ar-AE" sz="4800" b="1" dirty="0">
                <a:solidFill>
                  <a:srgbClr val="FF0000"/>
                </a:solidFill>
              </a:rPr>
              <a:t>أَتَأَمَّلُ </a:t>
            </a:r>
            <a:r>
              <a:rPr lang="ar-AE" sz="4800" b="1" dirty="0" smtClean="0">
                <a:solidFill>
                  <a:srgbClr val="FF0000"/>
                </a:solidFill>
              </a:rPr>
              <a:t>حركةَ آخرِ </a:t>
            </a:r>
            <a:r>
              <a:rPr lang="ar-AE" sz="4800" b="1" dirty="0">
                <a:solidFill>
                  <a:srgbClr val="FF0000"/>
                </a:solidFill>
              </a:rPr>
              <a:t>حرفٍ في الأفعالِ الماضية منَ المجموعة </a:t>
            </a:r>
            <a:r>
              <a:rPr lang="ar-AE" sz="4800" b="1" dirty="0" smtClean="0">
                <a:solidFill>
                  <a:srgbClr val="FF0000"/>
                </a:solidFill>
              </a:rPr>
              <a:t>( </a:t>
            </a:r>
            <a:r>
              <a:rPr lang="ar-AE" sz="4800" b="1" dirty="0">
                <a:solidFill>
                  <a:srgbClr val="0000FF"/>
                </a:solidFill>
              </a:rPr>
              <a:t>أ </a:t>
            </a:r>
            <a:r>
              <a:rPr lang="ar-AE" sz="4800" b="1" dirty="0">
                <a:solidFill>
                  <a:srgbClr val="FF0000"/>
                </a:solidFill>
              </a:rPr>
              <a:t>) أُلاحِظ كُلَّ فِعْلٍ قَدْ لزِمَ في ثلاثةِ الأمثلةِ حَرَكَةً واحِدَةً، </a:t>
            </a:r>
            <a:r>
              <a:rPr lang="ar-AE" sz="4800" b="1" dirty="0" smtClean="0">
                <a:solidFill>
                  <a:srgbClr val="FF0000"/>
                </a:solidFill>
              </a:rPr>
              <a:t>وَهي ............ وأَنَّ </a:t>
            </a:r>
            <a:r>
              <a:rPr lang="ar-AE" sz="4800" b="1" dirty="0">
                <a:solidFill>
                  <a:srgbClr val="FF0000"/>
                </a:solidFill>
              </a:rPr>
              <a:t>كُلَّ </a:t>
            </a:r>
            <a:r>
              <a:rPr lang="ar-AE" sz="4800" b="1" dirty="0" smtClean="0">
                <a:solidFill>
                  <a:srgbClr val="FF0000"/>
                </a:solidFill>
              </a:rPr>
              <a:t>فِعْلِ أمرٍ </a:t>
            </a:r>
            <a:r>
              <a:rPr lang="ar-AE" sz="4800" b="1" dirty="0">
                <a:solidFill>
                  <a:srgbClr val="FF0000"/>
                </a:solidFill>
              </a:rPr>
              <a:t>في الْمَجْموعَة </a:t>
            </a:r>
            <a:r>
              <a:rPr lang="ar-AE" sz="4800" b="1" dirty="0" smtClean="0">
                <a:solidFill>
                  <a:srgbClr val="FF0000"/>
                </a:solidFill>
              </a:rPr>
              <a:t>( </a:t>
            </a:r>
            <a:r>
              <a:rPr lang="ar-AE" sz="4800" b="1" dirty="0" smtClean="0">
                <a:solidFill>
                  <a:srgbClr val="0000FF"/>
                </a:solidFill>
              </a:rPr>
              <a:t>ب</a:t>
            </a:r>
            <a:r>
              <a:rPr lang="ar-AE" sz="4800" b="1" dirty="0" smtClean="0">
                <a:solidFill>
                  <a:srgbClr val="FF0000"/>
                </a:solidFill>
              </a:rPr>
              <a:t> ) </a:t>
            </a:r>
            <a:r>
              <a:rPr lang="ar-AE" sz="4800" b="1" dirty="0">
                <a:solidFill>
                  <a:srgbClr val="FF0000"/>
                </a:solidFill>
              </a:rPr>
              <a:t>قَدْ لزِمَ آخرُه أيضا علامةً واحدةً في الأَمْثِلَةِ الثَّلاثِةِ، </a:t>
            </a:r>
            <a:r>
              <a:rPr lang="ar-AE" sz="4800" b="1" dirty="0" smtClean="0">
                <a:solidFill>
                  <a:srgbClr val="FF0000"/>
                </a:solidFill>
              </a:rPr>
              <a:t>وَهيَ ............. </a:t>
            </a:r>
            <a:endParaRPr lang="ar-AE" sz="4800" b="1" dirty="0">
              <a:solidFill>
                <a:srgbClr val="FF0000"/>
              </a:solidFill>
            </a:endParaRPr>
          </a:p>
        </p:txBody>
      </p:sp>
      <p:sp>
        <p:nvSpPr>
          <p:cNvPr id="6" name="Rounded Rectangle 8"/>
          <p:cNvSpPr/>
          <p:nvPr/>
        </p:nvSpPr>
        <p:spPr>
          <a:xfrm>
            <a:off x="4287343" y="3459314"/>
            <a:ext cx="2016224" cy="1008112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AE" sz="6600" b="1" dirty="0" smtClean="0">
                <a:solidFill>
                  <a:srgbClr val="0000FF"/>
                </a:solidFill>
              </a:rPr>
              <a:t>الفتحة</a:t>
            </a:r>
            <a:endParaRPr lang="ar-AE" sz="6600" b="1" dirty="0">
              <a:solidFill>
                <a:srgbClr val="0000FF"/>
              </a:solidFill>
            </a:endParaRPr>
          </a:p>
        </p:txBody>
      </p:sp>
      <p:sp>
        <p:nvSpPr>
          <p:cNvPr id="7" name="Rounded Rectangle 8"/>
          <p:cNvSpPr/>
          <p:nvPr/>
        </p:nvSpPr>
        <p:spPr>
          <a:xfrm>
            <a:off x="395536" y="5733256"/>
            <a:ext cx="2304256" cy="1008112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AE" sz="6600" b="1" dirty="0" smtClean="0">
                <a:solidFill>
                  <a:srgbClr val="0000FF"/>
                </a:solidFill>
              </a:rPr>
              <a:t>السكون</a:t>
            </a:r>
            <a:endParaRPr lang="ar-AE" sz="6600" b="1" dirty="0">
              <a:solidFill>
                <a:srgbClr val="0000FF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0" y="0"/>
            <a:ext cx="9144000" cy="6858000"/>
          </a:xfrm>
          <a:prstGeom prst="round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>
              <a:lnSpc>
                <a:spcPct val="150000"/>
              </a:lnSpc>
            </a:pPr>
            <a:r>
              <a:rPr lang="ar-AE" sz="9600" b="1" dirty="0" smtClean="0">
                <a:solidFill>
                  <a:srgbClr val="FFFF00"/>
                </a:solidFill>
              </a:rPr>
              <a:t>أَسمّي </a:t>
            </a:r>
            <a:r>
              <a:rPr lang="ar-AE" sz="9600" b="1" dirty="0">
                <a:solidFill>
                  <a:srgbClr val="FFFF00"/>
                </a:solidFill>
              </a:rPr>
              <a:t>لزومَ </a:t>
            </a:r>
            <a:r>
              <a:rPr lang="ar-AE" sz="9600" b="1" dirty="0" smtClean="0">
                <a:solidFill>
                  <a:srgbClr val="FFFF00"/>
                </a:solidFill>
              </a:rPr>
              <a:t>آخرِ كُلِّ </a:t>
            </a:r>
            <a:r>
              <a:rPr lang="ar-AE" sz="9600" b="1" dirty="0">
                <a:solidFill>
                  <a:srgbClr val="FFFF00"/>
                </a:solidFill>
              </a:rPr>
              <a:t>فِعْلٍ </a:t>
            </a:r>
            <a:r>
              <a:rPr lang="ar-AE" sz="9600" b="1" dirty="0" smtClean="0">
                <a:solidFill>
                  <a:srgbClr val="FFFF00"/>
                </a:solidFill>
              </a:rPr>
              <a:t>حرَكَةً أو علامةً </a:t>
            </a:r>
            <a:r>
              <a:rPr lang="ar-AE" sz="9600" b="1" dirty="0">
                <a:solidFill>
                  <a:srgbClr val="FFFF00"/>
                </a:solidFill>
              </a:rPr>
              <a:t>واحِدَةً </a:t>
            </a:r>
            <a:r>
              <a:rPr lang="ar-AE" sz="9600" b="1" dirty="0" smtClean="0">
                <a:solidFill>
                  <a:srgbClr val="FFFF00"/>
                </a:solidFill>
              </a:rPr>
              <a:t>( </a:t>
            </a:r>
            <a:r>
              <a:rPr lang="ar-AE" sz="9600" b="1" dirty="0" smtClean="0">
                <a:solidFill>
                  <a:schemeClr val="bg1"/>
                </a:solidFill>
              </a:rPr>
              <a:t>بناءً</a:t>
            </a:r>
            <a:r>
              <a:rPr lang="ar-AE" sz="9600" b="1" dirty="0" smtClean="0">
                <a:solidFill>
                  <a:srgbClr val="FFFF00"/>
                </a:solidFill>
              </a:rPr>
              <a:t> )  </a:t>
            </a:r>
            <a:endParaRPr lang="ar-AE" sz="96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2396311"/>
      </p:ext>
    </p:extLst>
  </p:cSld>
  <p:clrMapOvr>
    <a:masterClrMapping/>
  </p:clrMapOvr>
  <p:transition spd="slow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عنصر نائب للتذييل 1"/>
          <p:cNvSpPr>
            <a:spLocks noGrp="1"/>
          </p:cNvSpPr>
          <p:nvPr>
            <p:ph type="ftr" sz="quarter" idx="11"/>
          </p:nvPr>
        </p:nvSpPr>
        <p:spPr>
          <a:xfrm>
            <a:off x="2159906" y="6429908"/>
            <a:ext cx="4824189" cy="85618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ar-AE" sz="2000" b="1" dirty="0" smtClean="0">
                <a:solidFill>
                  <a:srgbClr val="FF0000"/>
                </a:solidFill>
              </a:rPr>
              <a:t>مع تمنياتي بالتوفيق/ حامد جمعة هجرس</a:t>
            </a:r>
            <a:endParaRPr lang="en-US" sz="2000" b="1" dirty="0" smtClean="0">
              <a:solidFill>
                <a:srgbClr val="FF0000"/>
              </a:solidFill>
            </a:endParaRPr>
          </a:p>
        </p:txBody>
      </p:sp>
      <p:sp>
        <p:nvSpPr>
          <p:cNvPr id="4" name="TextBox 5"/>
          <p:cNvSpPr txBox="1"/>
          <p:nvPr/>
        </p:nvSpPr>
        <p:spPr>
          <a:xfrm>
            <a:off x="-26116" y="26397"/>
            <a:ext cx="9144000" cy="830997"/>
          </a:xfrm>
          <a:prstGeom prst="rect">
            <a:avLst/>
          </a:prstGeom>
          <a:gradFill rotWithShape="1">
            <a:gsLst>
              <a:gs pos="0">
                <a:srgbClr val="9FB8CD">
                  <a:tint val="50000"/>
                  <a:satMod val="300000"/>
                </a:srgbClr>
              </a:gs>
              <a:gs pos="35000">
                <a:srgbClr val="9FB8CD">
                  <a:tint val="37000"/>
                  <a:satMod val="300000"/>
                </a:srgbClr>
              </a:gs>
              <a:gs pos="100000">
                <a:srgbClr val="9FB8CD">
                  <a:tint val="15000"/>
                  <a:satMod val="350000"/>
                </a:srgbClr>
              </a:gs>
            </a:gsLst>
            <a:lin ang="16200000" scaled="1"/>
          </a:gradFill>
          <a:ln w="57150" cap="flat" cmpd="sng" algn="ctr">
            <a:solidFill>
              <a:srgbClr val="9FB8CD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wrap="square" rtlCol="1">
            <a:spAutoFit/>
          </a:bodyPr>
          <a:lstStyle/>
          <a:p>
            <a:pPr lv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kern="0" dirty="0" smtClean="0">
                <a:solidFill>
                  <a:sysClr val="windowText" lastClr="000000"/>
                </a:solidFill>
                <a:latin typeface="Calibri"/>
                <a:cs typeface="+mn-cs"/>
              </a:rPr>
              <a:t>2</a:t>
            </a:r>
            <a:r>
              <a:rPr lang="ar-AE" sz="4800" b="1" kern="0" dirty="0" smtClean="0">
                <a:solidFill>
                  <a:sysClr val="windowText" lastClr="000000"/>
                </a:solidFill>
                <a:latin typeface="Calibri"/>
                <a:cs typeface="+mn-cs"/>
              </a:rPr>
              <a:t>- </a:t>
            </a:r>
            <a:r>
              <a:rPr lang="ar-AE" sz="4800" b="1" kern="0" dirty="0">
                <a:solidFill>
                  <a:sysClr val="windowText" lastClr="000000"/>
                </a:solidFill>
                <a:latin typeface="Calibri"/>
                <a:cs typeface="+mn-cs"/>
              </a:rPr>
              <a:t>أُعيدُ </a:t>
            </a:r>
            <a:r>
              <a:rPr lang="ar-AE" sz="4800" b="1" kern="0" dirty="0" smtClean="0">
                <a:solidFill>
                  <a:sysClr val="windowText" lastClr="000000"/>
                </a:solidFill>
                <a:latin typeface="Calibri"/>
                <a:cs typeface="+mn-cs"/>
              </a:rPr>
              <a:t>قِراءَةَ أَمْثِلَةِ </a:t>
            </a:r>
            <a:r>
              <a:rPr lang="ar-AE" sz="4800" b="1" kern="0" dirty="0">
                <a:solidFill>
                  <a:sysClr val="windowText" lastClr="000000"/>
                </a:solidFill>
                <a:latin typeface="Calibri"/>
                <a:cs typeface="+mn-cs"/>
              </a:rPr>
              <a:t>الْمَجْموعَةِ </a:t>
            </a:r>
            <a:r>
              <a:rPr lang="ar-AE" sz="4800" b="1" kern="0" dirty="0" smtClean="0">
                <a:solidFill>
                  <a:sysClr val="windowText" lastClr="000000"/>
                </a:solidFill>
                <a:latin typeface="Calibri"/>
                <a:cs typeface="+mn-cs"/>
              </a:rPr>
              <a:t>( ج ) </a:t>
            </a:r>
            <a:endParaRPr kumimoji="0" lang="ar-SA" sz="48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Arial"/>
            </a:endParaRPr>
          </a:p>
        </p:txBody>
      </p:sp>
      <p:sp>
        <p:nvSpPr>
          <p:cNvPr id="5" name="Rounded Rectangle 8"/>
          <p:cNvSpPr/>
          <p:nvPr/>
        </p:nvSpPr>
        <p:spPr>
          <a:xfrm>
            <a:off x="-180528" y="857394"/>
            <a:ext cx="9505056" cy="600060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>
              <a:lnSpc>
                <a:spcPct val="150000"/>
              </a:lnSpc>
            </a:pPr>
            <a:r>
              <a:rPr lang="ar-AE" sz="4400" b="1" dirty="0" smtClean="0">
                <a:solidFill>
                  <a:srgbClr val="FF0000"/>
                </a:solidFill>
              </a:rPr>
              <a:t>( </a:t>
            </a:r>
            <a:r>
              <a:rPr lang="ar-AE" sz="4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أ</a:t>
            </a:r>
            <a:r>
              <a:rPr lang="ar-AE" sz="4400" b="1" dirty="0" smtClean="0">
                <a:solidFill>
                  <a:srgbClr val="FF0000"/>
                </a:solidFill>
              </a:rPr>
              <a:t> </a:t>
            </a:r>
            <a:r>
              <a:rPr lang="ar-AE" sz="4400" b="1" dirty="0">
                <a:solidFill>
                  <a:srgbClr val="FF0000"/>
                </a:solidFill>
              </a:rPr>
              <a:t>) أتأملُ الحَركاتِ الأخيرَةَ </a:t>
            </a:r>
            <a:r>
              <a:rPr lang="ar-AE" sz="4400" b="1" dirty="0" smtClean="0">
                <a:solidFill>
                  <a:srgbClr val="FF0000"/>
                </a:solidFill>
              </a:rPr>
              <a:t>للأفعالِ المُلوَّنَةِ</a:t>
            </a:r>
          </a:p>
          <a:p>
            <a:pPr>
              <a:lnSpc>
                <a:spcPct val="150000"/>
              </a:lnSpc>
            </a:pPr>
            <a:r>
              <a:rPr lang="ar-AE" sz="4400" b="1" dirty="0" smtClean="0">
                <a:solidFill>
                  <a:srgbClr val="FF0000"/>
                </a:solidFill>
              </a:rPr>
              <a:t>( </a:t>
            </a:r>
            <a:r>
              <a:rPr lang="ar-AE" sz="4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ب </a:t>
            </a:r>
            <a:r>
              <a:rPr lang="ar-AE" sz="4400" b="1" dirty="0" smtClean="0">
                <a:solidFill>
                  <a:srgbClr val="FF0000"/>
                </a:solidFill>
              </a:rPr>
              <a:t>)أُلاحِظُ  أَنَّ </a:t>
            </a:r>
            <a:r>
              <a:rPr lang="ar-AE" sz="4400" b="1" dirty="0">
                <a:solidFill>
                  <a:srgbClr val="FF0000"/>
                </a:solidFill>
              </a:rPr>
              <a:t>الْفِعْلَ </a:t>
            </a:r>
            <a:r>
              <a:rPr lang="ar-AE" sz="4400" b="1" dirty="0" smtClean="0">
                <a:solidFill>
                  <a:srgbClr val="FF0000"/>
                </a:solidFill>
              </a:rPr>
              <a:t>الْمُضارِعَ ( </a:t>
            </a:r>
            <a:r>
              <a:rPr lang="ar-AE" sz="4400" b="1" dirty="0" smtClean="0">
                <a:solidFill>
                  <a:srgbClr val="0000FF"/>
                </a:solidFill>
              </a:rPr>
              <a:t>يَتَواصلُ</a:t>
            </a:r>
            <a:r>
              <a:rPr lang="ar-AE" sz="4400" b="1" dirty="0" smtClean="0">
                <a:solidFill>
                  <a:srgbClr val="FF0000"/>
                </a:solidFill>
              </a:rPr>
              <a:t> </a:t>
            </a:r>
            <a:r>
              <a:rPr lang="ar-AE" sz="4400" b="1" dirty="0">
                <a:solidFill>
                  <a:srgbClr val="FF0000"/>
                </a:solidFill>
              </a:rPr>
              <a:t>) قَد تَغَيَّرَتْ فيه حَرَكَةُ </a:t>
            </a:r>
            <a:r>
              <a:rPr lang="ar-AE" sz="4400" b="1" dirty="0" smtClean="0">
                <a:solidFill>
                  <a:srgbClr val="FF0000"/>
                </a:solidFill>
              </a:rPr>
              <a:t>آخَره مِنْ </a:t>
            </a:r>
            <a:r>
              <a:rPr lang="ar-AE" sz="4400" b="1" dirty="0">
                <a:solidFill>
                  <a:srgbClr val="FF0000"/>
                </a:solidFill>
              </a:rPr>
              <a:t>مِثالٍ إلى آخِرِهِ </a:t>
            </a:r>
            <a:r>
              <a:rPr lang="ar-AE" sz="4400" b="1" dirty="0" smtClean="0">
                <a:solidFill>
                  <a:srgbClr val="FF0000"/>
                </a:solidFill>
              </a:rPr>
              <a:t>.   فعِنْدَما </a:t>
            </a:r>
            <a:r>
              <a:rPr lang="ar-AE" sz="4400" b="1" dirty="0">
                <a:solidFill>
                  <a:srgbClr val="FF0000"/>
                </a:solidFill>
              </a:rPr>
              <a:t>لَمْ يسبَقْ </a:t>
            </a:r>
            <a:r>
              <a:rPr lang="ar-AE" sz="4400" b="1" dirty="0" smtClean="0">
                <a:solidFill>
                  <a:srgbClr val="FF0000"/>
                </a:solidFill>
              </a:rPr>
              <a:t>بأيِّ أَداةٍ </a:t>
            </a:r>
            <a:r>
              <a:rPr lang="ar-AE" sz="4400" b="1" dirty="0">
                <a:solidFill>
                  <a:srgbClr val="FF0000"/>
                </a:solidFill>
              </a:rPr>
              <a:t>مِثْلِ </a:t>
            </a:r>
            <a:r>
              <a:rPr lang="ar-AE" sz="4400" b="1" dirty="0" smtClean="0">
                <a:solidFill>
                  <a:srgbClr val="FF0000"/>
                </a:solidFill>
              </a:rPr>
              <a:t>( </a:t>
            </a:r>
            <a:r>
              <a:rPr lang="ar-AE" sz="4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لَمْ</a:t>
            </a:r>
            <a:r>
              <a:rPr lang="ar-AE" sz="4400" b="1" dirty="0" smtClean="0">
                <a:solidFill>
                  <a:srgbClr val="FF0000"/>
                </a:solidFill>
              </a:rPr>
              <a:t> ، </a:t>
            </a:r>
            <a:r>
              <a:rPr lang="ar-AE" sz="4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لَنْ</a:t>
            </a:r>
            <a:r>
              <a:rPr lang="ar-AE" sz="4400" b="1" dirty="0" smtClean="0">
                <a:solidFill>
                  <a:srgbClr val="FF0000"/>
                </a:solidFill>
              </a:rPr>
              <a:t>... </a:t>
            </a:r>
            <a:r>
              <a:rPr lang="ar-AE" sz="4400" b="1" dirty="0">
                <a:solidFill>
                  <a:srgbClr val="FF0000"/>
                </a:solidFill>
              </a:rPr>
              <a:t>) </a:t>
            </a:r>
            <a:r>
              <a:rPr lang="ar-AE" sz="4400" b="1" dirty="0" smtClean="0">
                <a:solidFill>
                  <a:srgbClr val="FF0000"/>
                </a:solidFill>
              </a:rPr>
              <a:t>جاءَتْ حَرَكَتُهُ.... ................... وَحَينَ سبِقَ بإِحْدى  هَذِهِ الْأَدَواتِ ، فَقَدْ ...................... </a:t>
            </a:r>
            <a:r>
              <a:rPr lang="en-US" sz="4400" b="1" dirty="0" smtClean="0">
                <a:solidFill>
                  <a:srgbClr val="FF0000"/>
                </a:solidFill>
              </a:rPr>
              <a:t> </a:t>
            </a:r>
            <a:r>
              <a:rPr lang="ar-AE" sz="4400" b="1" dirty="0" smtClean="0">
                <a:solidFill>
                  <a:srgbClr val="FF0000"/>
                </a:solidFill>
              </a:rPr>
              <a:t>حَرَكَتُهُ .</a:t>
            </a:r>
            <a:endParaRPr lang="ar-AE" sz="4400" b="1" dirty="0">
              <a:solidFill>
                <a:srgbClr val="FF0000"/>
              </a:solidFill>
            </a:endParaRPr>
          </a:p>
        </p:txBody>
      </p:sp>
      <p:sp>
        <p:nvSpPr>
          <p:cNvPr id="8" name="Rounded Rectangle 8"/>
          <p:cNvSpPr/>
          <p:nvPr/>
        </p:nvSpPr>
        <p:spPr>
          <a:xfrm>
            <a:off x="5076056" y="4941168"/>
            <a:ext cx="2637435" cy="1008112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AE" sz="6600" b="1" dirty="0" smtClean="0">
                <a:solidFill>
                  <a:srgbClr val="0000FF"/>
                </a:solidFill>
              </a:rPr>
              <a:t>الضمة</a:t>
            </a:r>
            <a:endParaRPr lang="ar-AE" sz="6600" b="1" dirty="0">
              <a:solidFill>
                <a:srgbClr val="0000FF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2438621" y="5849888"/>
            <a:ext cx="2637435" cy="1008112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AE" sz="6600" b="1" dirty="0" smtClean="0">
                <a:solidFill>
                  <a:srgbClr val="0000FF"/>
                </a:solidFill>
              </a:rPr>
              <a:t>تغيّرت</a:t>
            </a:r>
            <a:endParaRPr lang="ar-AE" sz="6600" b="1" dirty="0">
              <a:solidFill>
                <a:srgbClr val="0000FF"/>
              </a:solidFill>
            </a:endParaRPr>
          </a:p>
        </p:txBody>
      </p:sp>
      <p:sp>
        <p:nvSpPr>
          <p:cNvPr id="10" name="Rounded Rectangle 8"/>
          <p:cNvSpPr/>
          <p:nvPr/>
        </p:nvSpPr>
        <p:spPr>
          <a:xfrm>
            <a:off x="0" y="0"/>
            <a:ext cx="9144000" cy="6858000"/>
          </a:xfrm>
          <a:prstGeom prst="round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r>
              <a:rPr lang="ar-AE" sz="11500" b="1" dirty="0">
                <a:solidFill>
                  <a:srgbClr val="FFFF00"/>
                </a:solidFill>
              </a:rPr>
              <a:t>أَسمّي </a:t>
            </a:r>
            <a:r>
              <a:rPr lang="ar-AE" sz="11500" b="1" dirty="0" smtClean="0">
                <a:solidFill>
                  <a:srgbClr val="FFFF00"/>
                </a:solidFill>
              </a:rPr>
              <a:t>تغيُّرَ حرَكَةِ أو علامةِ </a:t>
            </a:r>
            <a:r>
              <a:rPr lang="ar-AE" sz="11500" b="1" dirty="0">
                <a:solidFill>
                  <a:srgbClr val="FFFF00"/>
                </a:solidFill>
              </a:rPr>
              <a:t>آخرِ </a:t>
            </a:r>
            <a:r>
              <a:rPr lang="ar-AE" sz="11500" b="1" dirty="0" smtClean="0">
                <a:solidFill>
                  <a:srgbClr val="FFFF00"/>
                </a:solidFill>
              </a:rPr>
              <a:t>الفِعْلِ </a:t>
            </a:r>
            <a:r>
              <a:rPr lang="ar-AE" sz="11500" b="1" dirty="0">
                <a:solidFill>
                  <a:srgbClr val="FFFF00"/>
                </a:solidFill>
              </a:rPr>
              <a:t>( </a:t>
            </a:r>
            <a:r>
              <a:rPr lang="ar-AE" sz="115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إعرابًا</a:t>
            </a:r>
            <a:r>
              <a:rPr lang="ar-AE" sz="11500" b="1" dirty="0" smtClean="0">
                <a:solidFill>
                  <a:srgbClr val="FFFF00"/>
                </a:solidFill>
              </a:rPr>
              <a:t> )  </a:t>
            </a:r>
            <a:endParaRPr lang="ar-AE" sz="115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1745330"/>
      </p:ext>
    </p:extLst>
  </p:cSld>
  <p:clrMapOvr>
    <a:masterClrMapping/>
  </p:clrMapOvr>
  <p:transition spd="slow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8" grpId="0" animBg="1"/>
      <p:bldP spid="9" grpId="0" animBg="1"/>
      <p:bldP spid="1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5"/>
          <p:cNvSpPr>
            <a:spLocks noChangeArrowheads="1"/>
          </p:cNvSpPr>
          <p:nvPr/>
        </p:nvSpPr>
        <p:spPr bwMode="auto">
          <a:xfrm>
            <a:off x="0" y="260350"/>
            <a:ext cx="9144000" cy="6481763"/>
          </a:xfrm>
          <a:prstGeom prst="ribbon2">
            <a:avLst>
              <a:gd name="adj1" fmla="val 33333"/>
              <a:gd name="adj2" fmla="val 75000"/>
            </a:avLst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ar-AE" sz="13800" b="1" dirty="0" smtClean="0">
                <a:solidFill>
                  <a:srgbClr val="FFFF00"/>
                </a:solidFill>
              </a:rPr>
              <a:t>أَستَنْتِجُ </a:t>
            </a:r>
          </a:p>
          <a:p>
            <a:pPr algn="ctr"/>
            <a:r>
              <a:rPr lang="ar-AE" sz="13800" b="1" dirty="0" smtClean="0">
                <a:solidFill>
                  <a:srgbClr val="FFFF00"/>
                </a:solidFill>
              </a:rPr>
              <a:t>أنَّ</a:t>
            </a:r>
            <a:r>
              <a:rPr lang="ar-AE" sz="13800" b="1" dirty="0">
                <a:solidFill>
                  <a:srgbClr val="FFFF00"/>
                </a:solidFill>
              </a:rPr>
              <a:t>: </a:t>
            </a:r>
          </a:p>
        </p:txBody>
      </p:sp>
      <p:sp>
        <p:nvSpPr>
          <p:cNvPr id="3" name="Oval 6"/>
          <p:cNvSpPr>
            <a:spLocks noChangeArrowheads="1"/>
          </p:cNvSpPr>
          <p:nvPr/>
        </p:nvSpPr>
        <p:spPr bwMode="auto">
          <a:xfrm>
            <a:off x="2268538" y="4508500"/>
            <a:ext cx="4606925" cy="13970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defPPr>
              <a:defRPr lang="ar-SA"/>
            </a:defPPr>
            <a:lvl1pPr algn="r" rtl="1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r" rtl="1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algn="r" rtl="1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algn="r" rtl="1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algn="r" rtl="1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algn="r" defTabSz="914400" rtl="1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2743200" algn="r" defTabSz="914400" rtl="1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3200400" algn="r" defTabSz="914400" rtl="1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3657600" algn="r" defTabSz="914400" rtl="1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pPr algn="ctr">
              <a:defRPr/>
            </a:pPr>
            <a:r>
              <a:rPr lang="ar-AE" sz="8000" b="1" dirty="0">
                <a:solidFill>
                  <a:srgbClr val="FF0000"/>
                </a:solidFill>
                <a:latin typeface="Tahoma" pitchFamily="34" charset="0"/>
              </a:rPr>
              <a:t>ص </a:t>
            </a:r>
            <a:r>
              <a:rPr lang="en-US" sz="8000" b="1" dirty="0" smtClean="0">
                <a:solidFill>
                  <a:srgbClr val="FF0000"/>
                </a:solidFill>
                <a:latin typeface="Tahoma" pitchFamily="34" charset="0"/>
              </a:rPr>
              <a:t>35</a:t>
            </a:r>
            <a:endParaRPr lang="en-US" sz="8000" b="1" dirty="0">
              <a:solidFill>
                <a:srgbClr val="FF0000"/>
              </a:solidFill>
              <a:latin typeface="Tahoma" pitchFamily="34" charset="0"/>
            </a:endParaRPr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536032" cy="501650"/>
          </a:xfrm>
        </p:spPr>
        <p:txBody>
          <a:bodyPr/>
          <a:lstStyle/>
          <a:p>
            <a:pPr>
              <a:defRPr/>
            </a:pPr>
            <a:r>
              <a:rPr lang="ar-AE" sz="1800" b="1" dirty="0" smtClean="0">
                <a:solidFill>
                  <a:srgbClr val="0000FF"/>
                </a:solidFill>
              </a:rPr>
              <a:t>مع تمنياتي بالتوفيق/ حامد جمعة هجرس</a:t>
            </a:r>
            <a:endParaRPr lang="en-US" sz="18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14546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عنصر نائب للتذييل 1"/>
          <p:cNvSpPr>
            <a:spLocks noGrp="1"/>
          </p:cNvSpPr>
          <p:nvPr>
            <p:ph type="ftr" sz="quarter" idx="11"/>
          </p:nvPr>
        </p:nvSpPr>
        <p:spPr>
          <a:xfrm>
            <a:off x="2159906" y="6429908"/>
            <a:ext cx="4824189" cy="85618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ar-AE" sz="2000" b="1" dirty="0" smtClean="0">
                <a:solidFill>
                  <a:srgbClr val="FF0000"/>
                </a:solidFill>
              </a:rPr>
              <a:t>مع تمنياتي بالتوفيق/ حامد جمعة هجرس</a:t>
            </a:r>
            <a:endParaRPr lang="en-US" sz="2000" b="1" dirty="0" smtClean="0">
              <a:solidFill>
                <a:srgbClr val="FF0000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0" y="0"/>
            <a:ext cx="9144000" cy="6858000"/>
          </a:xfrm>
          <a:prstGeom prst="round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r>
              <a:rPr lang="ar-AE" sz="8800" b="1" dirty="0" smtClean="0">
                <a:solidFill>
                  <a:schemeClr val="bg1"/>
                </a:solidFill>
                <a:latin typeface="Calibri"/>
              </a:rPr>
              <a:t>①</a:t>
            </a:r>
            <a:r>
              <a:rPr lang="ar-AE" sz="8800" b="1" dirty="0" smtClean="0">
                <a:solidFill>
                  <a:srgbClr val="FFFF00"/>
                </a:solidFill>
              </a:rPr>
              <a:t>الفعلَ </a:t>
            </a:r>
            <a:r>
              <a:rPr lang="ar-AE" sz="8800" b="1" dirty="0">
                <a:solidFill>
                  <a:srgbClr val="FFFF00"/>
                </a:solidFill>
              </a:rPr>
              <a:t>المبنيَّ يلزمُ آخرُ حروفِهِ حركةً أو علامةً </a:t>
            </a:r>
            <a:r>
              <a:rPr lang="ar-AE" sz="8800" b="1" dirty="0" smtClean="0">
                <a:solidFill>
                  <a:srgbClr val="FFFF00"/>
                </a:solidFill>
              </a:rPr>
              <a:t>واحِدَةً .     </a:t>
            </a:r>
            <a:r>
              <a:rPr lang="ar-AE" sz="8800" b="1" dirty="0">
                <a:solidFill>
                  <a:srgbClr val="FFFF00"/>
                </a:solidFill>
              </a:rPr>
              <a:t>والفعلُ المعرَبُ تتغيَّرُ حركةُ أو علامةُ آخرِهِ </a:t>
            </a:r>
            <a:r>
              <a:rPr lang="ar-AE" sz="8800" b="1" dirty="0" smtClean="0">
                <a:solidFill>
                  <a:srgbClr val="FFFF00"/>
                </a:solidFill>
              </a:rPr>
              <a:t>.</a:t>
            </a:r>
            <a:endParaRPr lang="ar-AE" sz="88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9468459"/>
      </p:ext>
    </p:extLst>
  </p:cSld>
  <p:clrMapOvr>
    <a:masterClrMapping/>
  </p:clrMapOvr>
  <p:transition spd="slow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عنصر نائب للتذييل 1"/>
          <p:cNvSpPr>
            <a:spLocks noGrp="1"/>
          </p:cNvSpPr>
          <p:nvPr>
            <p:ph type="ftr" sz="quarter" idx="11"/>
          </p:nvPr>
        </p:nvSpPr>
        <p:spPr>
          <a:xfrm>
            <a:off x="2159906" y="6429908"/>
            <a:ext cx="4824189" cy="85618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ar-AE" sz="2000" b="1" dirty="0" smtClean="0">
                <a:solidFill>
                  <a:srgbClr val="FF0000"/>
                </a:solidFill>
              </a:rPr>
              <a:t>مع تمنياتي بالتوفيق/ حامد جمعة هجرس</a:t>
            </a:r>
            <a:endParaRPr lang="en-US" sz="2000" b="1" dirty="0" smtClean="0">
              <a:solidFill>
                <a:srgbClr val="FF0000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-180528" y="0"/>
            <a:ext cx="9433048" cy="6858000"/>
          </a:xfrm>
          <a:prstGeom prst="round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r>
              <a:rPr lang="ar-AE" sz="8000" b="1" dirty="0" smtClean="0">
                <a:solidFill>
                  <a:schemeClr val="bg1"/>
                </a:solidFill>
                <a:latin typeface="Arial Unicode MS"/>
                <a:ea typeface="Arial Unicode MS"/>
                <a:cs typeface="Arial Unicode MS"/>
              </a:rPr>
              <a:t>②</a:t>
            </a:r>
            <a:r>
              <a:rPr lang="ar-AE" sz="8000" b="1" dirty="0">
                <a:solidFill>
                  <a:srgbClr val="FFFF00"/>
                </a:solidFill>
              </a:rPr>
              <a:t>الْفِعْلَ </a:t>
            </a:r>
            <a:r>
              <a:rPr lang="ar-AE" sz="8000" b="1" dirty="0" smtClean="0">
                <a:solidFill>
                  <a:srgbClr val="FFFF00"/>
                </a:solidFill>
              </a:rPr>
              <a:t>الْماضي، وَفِعْلَ </a:t>
            </a:r>
            <a:r>
              <a:rPr lang="ar-AE" sz="8000" b="1" dirty="0">
                <a:solidFill>
                  <a:srgbClr val="FFFF00"/>
                </a:solidFill>
              </a:rPr>
              <a:t>الأَمْرِ فعلانِ مبنيّان دائِمّا</a:t>
            </a:r>
            <a:r>
              <a:rPr lang="ar-AE" sz="8000" b="1" dirty="0" smtClean="0">
                <a:solidFill>
                  <a:srgbClr val="FFFF00"/>
                </a:solidFill>
              </a:rPr>
              <a:t>.</a:t>
            </a:r>
          </a:p>
          <a:p>
            <a:r>
              <a:rPr lang="ar-AE" sz="8000" b="1" dirty="0">
                <a:solidFill>
                  <a:srgbClr val="FFFF00"/>
                </a:solidFill>
              </a:rPr>
              <a:t> </a:t>
            </a:r>
            <a:r>
              <a:rPr lang="ar-AE" sz="8000" b="1" dirty="0" smtClean="0">
                <a:solidFill>
                  <a:srgbClr val="FFFF00"/>
                </a:solidFill>
              </a:rPr>
              <a:t>( </a:t>
            </a:r>
            <a:r>
              <a:rPr lang="ar-AE" sz="8000" b="1" u="sng" dirty="0" smtClean="0">
                <a:solidFill>
                  <a:schemeClr val="bg1"/>
                </a:solidFill>
              </a:rPr>
              <a:t>الفعلُ </a:t>
            </a:r>
            <a:r>
              <a:rPr lang="ar-AE" sz="8000" b="1" u="sng" dirty="0">
                <a:solidFill>
                  <a:schemeClr val="bg1"/>
                </a:solidFill>
              </a:rPr>
              <a:t>الماضي </a:t>
            </a:r>
            <a:r>
              <a:rPr lang="ar-AE" sz="8000" b="1" dirty="0">
                <a:solidFill>
                  <a:srgbClr val="FFFF00"/>
                </a:solidFill>
              </a:rPr>
              <a:t>يُبْنى على </a:t>
            </a:r>
            <a:r>
              <a:rPr lang="ar-AE" sz="8000" b="1" dirty="0" smtClean="0">
                <a:solidFill>
                  <a:srgbClr val="FFFF00"/>
                </a:solidFill>
              </a:rPr>
              <a:t>الفتْحِ ، </a:t>
            </a:r>
            <a:r>
              <a:rPr lang="ar-AE" sz="8000" b="1" u="sng" dirty="0">
                <a:solidFill>
                  <a:schemeClr val="bg1"/>
                </a:solidFill>
              </a:rPr>
              <a:t>وفعلَ الأمرِ </a:t>
            </a:r>
            <a:r>
              <a:rPr lang="ar-AE" sz="8000" b="1" dirty="0">
                <a:solidFill>
                  <a:srgbClr val="FFFF00"/>
                </a:solidFill>
              </a:rPr>
              <a:t>يُبْنى على السكون  ) </a:t>
            </a:r>
          </a:p>
        </p:txBody>
      </p:sp>
    </p:spTree>
    <p:extLst>
      <p:ext uri="{BB962C8B-B14F-4D97-AF65-F5344CB8AC3E}">
        <p14:creationId xmlns:p14="http://schemas.microsoft.com/office/powerpoint/2010/main" val="2811576356"/>
      </p:ext>
    </p:extLst>
  </p:cSld>
  <p:clrMapOvr>
    <a:masterClrMapping/>
  </p:clrMapOvr>
  <p:transition spd="slow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عنصر نائب للتذييل 1"/>
          <p:cNvSpPr>
            <a:spLocks noGrp="1"/>
          </p:cNvSpPr>
          <p:nvPr>
            <p:ph type="ftr" sz="quarter" idx="11"/>
          </p:nvPr>
        </p:nvSpPr>
        <p:spPr>
          <a:xfrm>
            <a:off x="2159906" y="6429908"/>
            <a:ext cx="4824189" cy="85618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ar-AE" sz="2000" b="1" dirty="0" smtClean="0">
                <a:solidFill>
                  <a:srgbClr val="FF0000"/>
                </a:solidFill>
              </a:rPr>
              <a:t>مع تمنياتي بالتوفيق/ حامد جمعة هجرس</a:t>
            </a:r>
            <a:endParaRPr lang="en-US" sz="2000" b="1" dirty="0" smtClean="0">
              <a:solidFill>
                <a:srgbClr val="FF0000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-180528" y="0"/>
            <a:ext cx="9433048" cy="6858000"/>
          </a:xfrm>
          <a:prstGeom prst="round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r>
              <a:rPr lang="ar-AE" sz="8800" b="1" dirty="0" smtClean="0">
                <a:solidFill>
                  <a:schemeClr val="bg1"/>
                </a:solidFill>
                <a:latin typeface="Calibri"/>
                <a:ea typeface="Arial Unicode MS"/>
                <a:cs typeface="Arial Unicode MS"/>
              </a:rPr>
              <a:t>③</a:t>
            </a:r>
            <a:r>
              <a:rPr lang="ar-AE" sz="8800" b="1" dirty="0" smtClean="0">
                <a:solidFill>
                  <a:srgbClr val="FFFF00"/>
                </a:solidFill>
              </a:rPr>
              <a:t>الفعلَ </a:t>
            </a:r>
            <a:r>
              <a:rPr lang="ar-AE" sz="8800" b="1" dirty="0">
                <a:solidFill>
                  <a:srgbClr val="FFFF00"/>
                </a:solidFill>
              </a:rPr>
              <a:t>المضارعَ معربٌ تتغيَّرُ حركةُ </a:t>
            </a:r>
            <a:r>
              <a:rPr lang="ar-AE" sz="8800" b="1" dirty="0" smtClean="0">
                <a:solidFill>
                  <a:srgbClr val="FFFF00"/>
                </a:solidFill>
              </a:rPr>
              <a:t>     أو </a:t>
            </a:r>
            <a:r>
              <a:rPr lang="ar-AE" sz="8800" b="1" dirty="0">
                <a:solidFill>
                  <a:srgbClr val="FFFF00"/>
                </a:solidFill>
              </a:rPr>
              <a:t>علامةُ آخرِهِ ، فتكونُ </a:t>
            </a:r>
            <a:r>
              <a:rPr lang="ar-AE" sz="8800" b="1" dirty="0">
                <a:solidFill>
                  <a:schemeClr val="bg1"/>
                </a:solidFill>
              </a:rPr>
              <a:t>ضمةً</a:t>
            </a:r>
            <a:r>
              <a:rPr lang="ar-AE" sz="8800" b="1" dirty="0">
                <a:solidFill>
                  <a:srgbClr val="FFFF00"/>
                </a:solidFill>
              </a:rPr>
              <a:t> أو </a:t>
            </a:r>
            <a:r>
              <a:rPr lang="ar-AE" sz="8800" b="1" dirty="0">
                <a:solidFill>
                  <a:srgbClr val="C00000"/>
                </a:solidFill>
              </a:rPr>
              <a:t>فتحةً</a:t>
            </a:r>
            <a:r>
              <a:rPr lang="ar-AE" sz="8800" b="1" dirty="0">
                <a:solidFill>
                  <a:srgbClr val="FFFF00"/>
                </a:solidFill>
              </a:rPr>
              <a:t> أو </a:t>
            </a:r>
            <a:r>
              <a:rPr lang="ar-AE" sz="8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سكونًا</a:t>
            </a:r>
            <a:r>
              <a:rPr lang="ar-AE" sz="8800" b="1" dirty="0">
                <a:solidFill>
                  <a:srgbClr val="FFFF00"/>
                </a:solidFill>
              </a:rPr>
              <a:t> .</a:t>
            </a:r>
          </a:p>
        </p:txBody>
      </p:sp>
    </p:spTree>
    <p:extLst>
      <p:ext uri="{BB962C8B-B14F-4D97-AF65-F5344CB8AC3E}">
        <p14:creationId xmlns:p14="http://schemas.microsoft.com/office/powerpoint/2010/main" val="3670698275"/>
      </p:ext>
    </p:extLst>
  </p:cSld>
  <p:clrMapOvr>
    <a:masterClrMapping/>
  </p:clrMapOvr>
  <p:transition spd="slow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عنصر نائب للتذييل 1"/>
          <p:cNvSpPr>
            <a:spLocks noGrp="1"/>
          </p:cNvSpPr>
          <p:nvPr>
            <p:ph type="ftr" sz="quarter" idx="11"/>
          </p:nvPr>
        </p:nvSpPr>
        <p:spPr>
          <a:xfrm>
            <a:off x="2124075" y="6245224"/>
            <a:ext cx="4824189" cy="85618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ar-AE" sz="2000" b="1" dirty="0" smtClean="0">
                <a:solidFill>
                  <a:srgbClr val="FF0000"/>
                </a:solidFill>
              </a:rPr>
              <a:t>مع تمنياتي بالتوفيق/ حامد جمعة هجرس</a:t>
            </a:r>
            <a:endParaRPr lang="en-US" sz="2000" b="1" dirty="0" smtClean="0">
              <a:solidFill>
                <a:srgbClr val="FF0000"/>
              </a:solidFill>
            </a:endParaRPr>
          </a:p>
        </p:txBody>
      </p:sp>
      <p:pic>
        <p:nvPicPr>
          <p:cNvPr id="1026" name="Picture 2" descr="F:\مصارعة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093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02503084"/>
      </p:ext>
    </p:extLst>
  </p:cSld>
  <p:clrMapOvr>
    <a:masterClrMapping/>
  </p:clrMapOvr>
  <p:transition spd="slow">
    <p:pull dir="r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5"/>
          <p:cNvSpPr>
            <a:spLocks noChangeArrowheads="1"/>
          </p:cNvSpPr>
          <p:nvPr/>
        </p:nvSpPr>
        <p:spPr bwMode="auto">
          <a:xfrm>
            <a:off x="0" y="260350"/>
            <a:ext cx="9144000" cy="6481763"/>
          </a:xfrm>
          <a:prstGeom prst="ribbon2">
            <a:avLst>
              <a:gd name="adj1" fmla="val 33333"/>
              <a:gd name="adj2" fmla="val 75000"/>
            </a:avLst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ar-AE" sz="19900" b="1" dirty="0" smtClean="0">
                <a:solidFill>
                  <a:srgbClr val="FFFF00"/>
                </a:solidFill>
              </a:rPr>
              <a:t>أطبق</a:t>
            </a:r>
          </a:p>
        </p:txBody>
      </p:sp>
      <p:sp>
        <p:nvSpPr>
          <p:cNvPr id="3" name="Oval 6"/>
          <p:cNvSpPr>
            <a:spLocks noChangeArrowheads="1"/>
          </p:cNvSpPr>
          <p:nvPr/>
        </p:nvSpPr>
        <p:spPr bwMode="auto">
          <a:xfrm>
            <a:off x="2268538" y="4508500"/>
            <a:ext cx="4606925" cy="13970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defPPr>
              <a:defRPr lang="ar-SA"/>
            </a:defPPr>
            <a:lvl1pPr algn="r" rtl="1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r" rtl="1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algn="r" rtl="1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algn="r" rtl="1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algn="r" rtl="1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algn="r" defTabSz="914400" rtl="1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2743200" algn="r" defTabSz="914400" rtl="1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3200400" algn="r" defTabSz="914400" rtl="1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3657600" algn="r" defTabSz="914400" rtl="1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pPr algn="ctr">
              <a:defRPr/>
            </a:pPr>
            <a:r>
              <a:rPr lang="ar-AE" sz="8000" b="1" dirty="0">
                <a:solidFill>
                  <a:srgbClr val="FF0000"/>
                </a:solidFill>
                <a:latin typeface="Tahoma" pitchFamily="34" charset="0"/>
              </a:rPr>
              <a:t>ص </a:t>
            </a:r>
            <a:r>
              <a:rPr lang="en-US" sz="8000" b="1" dirty="0" smtClean="0">
                <a:solidFill>
                  <a:srgbClr val="FF0000"/>
                </a:solidFill>
                <a:latin typeface="Tahoma" pitchFamily="34" charset="0"/>
              </a:rPr>
              <a:t>35</a:t>
            </a:r>
            <a:endParaRPr lang="en-US" sz="8000" b="1" dirty="0">
              <a:solidFill>
                <a:srgbClr val="FF0000"/>
              </a:solidFill>
              <a:latin typeface="Tahoma" pitchFamily="34" charset="0"/>
            </a:endParaRPr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536032" cy="501650"/>
          </a:xfrm>
        </p:spPr>
        <p:txBody>
          <a:bodyPr/>
          <a:lstStyle/>
          <a:p>
            <a:pPr>
              <a:defRPr/>
            </a:pPr>
            <a:r>
              <a:rPr lang="ar-AE" sz="1800" b="1" dirty="0" smtClean="0">
                <a:solidFill>
                  <a:srgbClr val="0000FF"/>
                </a:solidFill>
              </a:rPr>
              <a:t>مع تمنياتي بالتوفيق/ حامد جمعة هجرس</a:t>
            </a:r>
            <a:endParaRPr lang="en-US" sz="18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95374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>
          <a:xfrm>
            <a:off x="3131840" y="6525344"/>
            <a:ext cx="3536032" cy="501650"/>
          </a:xfrm>
        </p:spPr>
        <p:txBody>
          <a:bodyPr/>
          <a:lstStyle/>
          <a:p>
            <a:pPr>
              <a:defRPr/>
            </a:pPr>
            <a:r>
              <a:rPr lang="ar-AE" sz="1800" b="1" dirty="0" smtClean="0">
                <a:solidFill>
                  <a:srgbClr val="0000FF"/>
                </a:solidFill>
              </a:rPr>
              <a:t>مع تمنياتي بالتوفيق/ حامد جمعة هجرس</a:t>
            </a:r>
            <a:endParaRPr lang="en-US" sz="1800" b="1" dirty="0">
              <a:solidFill>
                <a:srgbClr val="0000FF"/>
              </a:solidFill>
            </a:endParaRPr>
          </a:p>
        </p:txBody>
      </p:sp>
      <p:sp>
        <p:nvSpPr>
          <p:cNvPr id="5" name="TextBox 5"/>
          <p:cNvSpPr txBox="1"/>
          <p:nvPr/>
        </p:nvSpPr>
        <p:spPr>
          <a:xfrm>
            <a:off x="1" y="0"/>
            <a:ext cx="9144000" cy="1323439"/>
          </a:xfrm>
          <a:prstGeom prst="rect">
            <a:avLst/>
          </a:prstGeom>
          <a:gradFill rotWithShape="1">
            <a:gsLst>
              <a:gs pos="0">
                <a:srgbClr val="9FB8CD">
                  <a:tint val="50000"/>
                  <a:satMod val="300000"/>
                </a:srgbClr>
              </a:gs>
              <a:gs pos="35000">
                <a:srgbClr val="9FB8CD">
                  <a:tint val="37000"/>
                  <a:satMod val="300000"/>
                </a:srgbClr>
              </a:gs>
              <a:gs pos="100000">
                <a:srgbClr val="9FB8CD">
                  <a:tint val="15000"/>
                  <a:satMod val="350000"/>
                </a:srgbClr>
              </a:gs>
            </a:gsLst>
            <a:lin ang="16200000" scaled="1"/>
          </a:gradFill>
          <a:ln w="57150" cap="flat" cmpd="sng" algn="ctr">
            <a:solidFill>
              <a:srgbClr val="9FB8CD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wrap="square" rtlCol="1">
            <a:spAutoFit/>
          </a:bodyPr>
          <a:lstStyle/>
          <a:p>
            <a:pPr lv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kern="0" dirty="0" smtClean="0">
                <a:solidFill>
                  <a:sysClr val="windowText" lastClr="000000"/>
                </a:solidFill>
                <a:latin typeface="Calibri"/>
                <a:cs typeface="+mn-cs"/>
              </a:rPr>
              <a:t>1</a:t>
            </a:r>
            <a:r>
              <a:rPr lang="ar-AE" sz="4000" b="1" kern="0" dirty="0">
                <a:solidFill>
                  <a:sysClr val="windowText" lastClr="000000"/>
                </a:solidFill>
                <a:latin typeface="Calibri"/>
                <a:cs typeface="+mn-cs"/>
              </a:rPr>
              <a:t>- أَتَعاوَنُ وَزَميلي في وضعِ خَطٍّ تَحْتَ الْفِعْلِ الْمَبْنيّ ، وَخَطَّينِ تَحْتَ الْفِعْلِ الْمُعْرَبِ فيما يأتي :</a:t>
            </a:r>
            <a:endParaRPr kumimoji="0" lang="ar-SA" sz="40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Arial"/>
            </a:endParaRPr>
          </a:p>
        </p:txBody>
      </p:sp>
      <p:sp>
        <p:nvSpPr>
          <p:cNvPr id="6" name="Rounded Rectangle 8"/>
          <p:cNvSpPr/>
          <p:nvPr/>
        </p:nvSpPr>
        <p:spPr>
          <a:xfrm>
            <a:off x="1285106" y="1412776"/>
            <a:ext cx="7888262" cy="1584176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r>
              <a:rPr lang="ar-AE" sz="6000" b="1" dirty="0">
                <a:solidFill>
                  <a:srgbClr val="C00000"/>
                </a:solidFill>
              </a:rPr>
              <a:t>اللهُ </a:t>
            </a:r>
            <a:r>
              <a:rPr lang="ar-AE" sz="6000" b="1" dirty="0" smtClean="0">
                <a:solidFill>
                  <a:srgbClr val="C00000"/>
                </a:solidFill>
              </a:rPr>
              <a:t>يَغْفِرُ للمؤْمِنِ . </a:t>
            </a:r>
            <a:endParaRPr lang="ar-AE" sz="60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" name="Rounded Rectangle 8"/>
          <p:cNvSpPr/>
          <p:nvPr/>
        </p:nvSpPr>
        <p:spPr>
          <a:xfrm>
            <a:off x="1303041" y="3140968"/>
            <a:ext cx="7888262" cy="1656184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r>
              <a:rPr lang="ar-AE" sz="6000" b="1" dirty="0" smtClean="0">
                <a:solidFill>
                  <a:srgbClr val="C00000"/>
                </a:solidFill>
              </a:rPr>
              <a:t>استَقِمْ </a:t>
            </a:r>
            <a:r>
              <a:rPr lang="ar-AE" sz="6000" b="1" dirty="0">
                <a:solidFill>
                  <a:srgbClr val="C00000"/>
                </a:solidFill>
              </a:rPr>
              <a:t>كي يَغْفِرَ اللهُ </a:t>
            </a:r>
            <a:r>
              <a:rPr lang="ar-AE" sz="6000" b="1" dirty="0" smtClean="0">
                <a:solidFill>
                  <a:srgbClr val="C00000"/>
                </a:solidFill>
              </a:rPr>
              <a:t>لَكَ . </a:t>
            </a:r>
            <a:endParaRPr lang="ar-AE" sz="60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8" name="Rounded Rectangle 8"/>
          <p:cNvSpPr/>
          <p:nvPr/>
        </p:nvSpPr>
        <p:spPr>
          <a:xfrm>
            <a:off x="25474" y="4941168"/>
            <a:ext cx="9147894" cy="1584176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r>
              <a:rPr lang="ar-AE" sz="6000" b="1" dirty="0">
                <a:solidFill>
                  <a:srgbClr val="C00000"/>
                </a:solidFill>
              </a:rPr>
              <a:t>تسامَحْ مَعَ </a:t>
            </a:r>
            <a:r>
              <a:rPr lang="ar-AE" sz="6000" b="1" dirty="0" smtClean="0">
                <a:solidFill>
                  <a:srgbClr val="C00000"/>
                </a:solidFill>
              </a:rPr>
              <a:t>أصدِقائِكَ ؛ </a:t>
            </a:r>
            <a:r>
              <a:rPr lang="ar-AE" sz="6000" b="1" dirty="0">
                <a:solidFill>
                  <a:srgbClr val="C00000"/>
                </a:solidFill>
              </a:rPr>
              <a:t>لِتنالَ الْجَزاءَ. </a:t>
            </a:r>
            <a:endParaRPr lang="ar-AE" sz="60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9" name="علامة الطرح 8"/>
          <p:cNvSpPr/>
          <p:nvPr/>
        </p:nvSpPr>
        <p:spPr>
          <a:xfrm>
            <a:off x="6876256" y="2636912"/>
            <a:ext cx="1440160" cy="216024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  <p:sp>
        <p:nvSpPr>
          <p:cNvPr id="11" name="علامة الطرح 10"/>
          <p:cNvSpPr/>
          <p:nvPr/>
        </p:nvSpPr>
        <p:spPr>
          <a:xfrm>
            <a:off x="6876898" y="2744924"/>
            <a:ext cx="1440160" cy="216024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  <p:sp>
        <p:nvSpPr>
          <p:cNvPr id="12" name="علامة الطرح 11"/>
          <p:cNvSpPr/>
          <p:nvPr/>
        </p:nvSpPr>
        <p:spPr>
          <a:xfrm>
            <a:off x="7380311" y="4437112"/>
            <a:ext cx="1763689" cy="216024"/>
          </a:xfrm>
          <a:prstGeom prst="mathMinus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5" name="علامة الطرح 14"/>
          <p:cNvSpPr/>
          <p:nvPr/>
        </p:nvSpPr>
        <p:spPr>
          <a:xfrm>
            <a:off x="5288816" y="4426293"/>
            <a:ext cx="1440160" cy="216024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  <p:sp>
        <p:nvSpPr>
          <p:cNvPr id="16" name="علامة الطرح 15"/>
          <p:cNvSpPr/>
          <p:nvPr/>
        </p:nvSpPr>
        <p:spPr>
          <a:xfrm>
            <a:off x="5270095" y="4578693"/>
            <a:ext cx="1440160" cy="216024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  <p:sp>
        <p:nvSpPr>
          <p:cNvPr id="17" name="علامة الطرح 16"/>
          <p:cNvSpPr/>
          <p:nvPr/>
        </p:nvSpPr>
        <p:spPr>
          <a:xfrm>
            <a:off x="7164288" y="6165304"/>
            <a:ext cx="1979711" cy="216024"/>
          </a:xfrm>
          <a:prstGeom prst="mathMinus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9" name="علامة الطرح 18"/>
          <p:cNvSpPr/>
          <p:nvPr/>
        </p:nvSpPr>
        <p:spPr>
          <a:xfrm>
            <a:off x="2483768" y="6063985"/>
            <a:ext cx="1440160" cy="216024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  <p:sp>
        <p:nvSpPr>
          <p:cNvPr id="20" name="علامة الطرح 19"/>
          <p:cNvSpPr/>
          <p:nvPr/>
        </p:nvSpPr>
        <p:spPr>
          <a:xfrm>
            <a:off x="2483768" y="6171997"/>
            <a:ext cx="1440160" cy="216024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</p:spTree>
    <p:extLst>
      <p:ext uri="{BB962C8B-B14F-4D97-AF65-F5344CB8AC3E}">
        <p14:creationId xmlns:p14="http://schemas.microsoft.com/office/powerpoint/2010/main" val="7845103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8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8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3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8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3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8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3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1" grpId="0" animBg="1"/>
      <p:bldP spid="12" grpId="0" animBg="1"/>
      <p:bldP spid="15" grpId="0" animBg="1"/>
      <p:bldP spid="16" grpId="0" animBg="1"/>
      <p:bldP spid="17" grpId="0" animBg="1"/>
      <p:bldP spid="19" grpId="0" animBg="1"/>
      <p:bldP spid="20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عنصر نائب للتذييل 1"/>
          <p:cNvSpPr>
            <a:spLocks noGrp="1"/>
          </p:cNvSpPr>
          <p:nvPr>
            <p:ph type="ftr" sz="quarter" idx="11"/>
          </p:nvPr>
        </p:nvSpPr>
        <p:spPr>
          <a:xfrm>
            <a:off x="2159906" y="6429908"/>
            <a:ext cx="4824189" cy="85618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ar-AE" sz="2000" b="1" dirty="0" smtClean="0">
                <a:solidFill>
                  <a:srgbClr val="FF0000"/>
                </a:solidFill>
              </a:rPr>
              <a:t>مع تمنياتي بالتوفيق/ حامد جمعة هجرس</a:t>
            </a:r>
            <a:endParaRPr lang="en-US" sz="2000" b="1" dirty="0" smtClean="0">
              <a:solidFill>
                <a:srgbClr val="FF0000"/>
              </a:solidFill>
            </a:endParaRPr>
          </a:p>
        </p:txBody>
      </p:sp>
      <p:sp>
        <p:nvSpPr>
          <p:cNvPr id="4" name="TextBox 5"/>
          <p:cNvSpPr txBox="1"/>
          <p:nvPr/>
        </p:nvSpPr>
        <p:spPr>
          <a:xfrm>
            <a:off x="1" y="0"/>
            <a:ext cx="9144000" cy="1323439"/>
          </a:xfrm>
          <a:prstGeom prst="rect">
            <a:avLst/>
          </a:prstGeom>
          <a:gradFill rotWithShape="1">
            <a:gsLst>
              <a:gs pos="0">
                <a:srgbClr val="9FB8CD">
                  <a:tint val="50000"/>
                  <a:satMod val="300000"/>
                </a:srgbClr>
              </a:gs>
              <a:gs pos="35000">
                <a:srgbClr val="9FB8CD">
                  <a:tint val="37000"/>
                  <a:satMod val="300000"/>
                </a:srgbClr>
              </a:gs>
              <a:gs pos="100000">
                <a:srgbClr val="9FB8CD">
                  <a:tint val="15000"/>
                  <a:satMod val="350000"/>
                </a:srgbClr>
              </a:gs>
            </a:gsLst>
            <a:lin ang="16200000" scaled="1"/>
          </a:gradFill>
          <a:ln w="57150" cap="flat" cmpd="sng" algn="ctr">
            <a:solidFill>
              <a:srgbClr val="9FB8CD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wrap="square" rtlCol="1">
            <a:spAutoFit/>
          </a:bodyPr>
          <a:lstStyle/>
          <a:p>
            <a:pPr lv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kern="0" dirty="0" smtClean="0">
                <a:solidFill>
                  <a:sysClr val="windowText" lastClr="000000"/>
                </a:solidFill>
                <a:latin typeface="Calibri"/>
                <a:cs typeface="+mn-cs"/>
              </a:rPr>
              <a:t>2</a:t>
            </a:r>
            <a:r>
              <a:rPr lang="ar-AE" sz="4000" b="1" kern="0" dirty="0">
                <a:solidFill>
                  <a:sysClr val="windowText" lastClr="000000"/>
                </a:solidFill>
                <a:latin typeface="Calibri"/>
                <a:cs typeface="+mn-cs"/>
              </a:rPr>
              <a:t>- أَقْرَأ الْأَبياتَ الآتيةَ مِنْ قَصيدَة </a:t>
            </a:r>
            <a:r>
              <a:rPr lang="ar-AE" sz="4000" b="1" kern="0" dirty="0" smtClean="0">
                <a:solidFill>
                  <a:sysClr val="windowText" lastClr="000000"/>
                </a:solidFill>
                <a:latin typeface="Calibri"/>
                <a:cs typeface="+mn-cs"/>
              </a:rPr>
              <a:t>( </a:t>
            </a:r>
            <a:r>
              <a:rPr lang="ar-AE" sz="4000" b="1" kern="0" dirty="0" smtClean="0">
                <a:solidFill>
                  <a:srgbClr val="C00000"/>
                </a:solidFill>
                <a:latin typeface="Calibri"/>
                <a:cs typeface="+mn-cs"/>
              </a:rPr>
              <a:t>دَعْني </a:t>
            </a:r>
            <a:r>
              <a:rPr lang="ar-AE" sz="4000" b="1" kern="0" dirty="0">
                <a:solidFill>
                  <a:srgbClr val="C00000"/>
                </a:solidFill>
                <a:latin typeface="Calibri"/>
                <a:cs typeface="+mn-cs"/>
              </a:rPr>
              <a:t>أُحُبُّكَ يا أَخي </a:t>
            </a:r>
            <a:r>
              <a:rPr lang="ar-AE" sz="4000" b="1" kern="0" dirty="0">
                <a:solidFill>
                  <a:sysClr val="windowText" lastClr="000000"/>
                </a:solidFill>
                <a:latin typeface="Calibri"/>
                <a:cs typeface="+mn-cs"/>
              </a:rPr>
              <a:t>)</a:t>
            </a:r>
          </a:p>
          <a:p>
            <a:pPr lv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AE" sz="4000" b="1" kern="0" dirty="0" smtClean="0">
                <a:solidFill>
                  <a:sysClr val="windowText" lastClr="000000"/>
                </a:solidFill>
                <a:latin typeface="Calibri"/>
                <a:cs typeface="+mn-cs"/>
              </a:rPr>
              <a:t> </a:t>
            </a:r>
            <a:r>
              <a:rPr lang="ar-AE" sz="4000" b="1" kern="0" dirty="0">
                <a:solidFill>
                  <a:sysClr val="windowText" lastClr="000000"/>
                </a:solidFill>
                <a:latin typeface="Calibri"/>
                <a:cs typeface="+mn-cs"/>
              </a:rPr>
              <a:t>ثمَّ </a:t>
            </a:r>
            <a:r>
              <a:rPr lang="ar-AE" sz="4000" b="1" kern="0" dirty="0" smtClean="0">
                <a:solidFill>
                  <a:sysClr val="windowText" lastClr="000000"/>
                </a:solidFill>
                <a:latin typeface="Calibri"/>
                <a:cs typeface="+mn-cs"/>
              </a:rPr>
              <a:t>أصنِّفُ </a:t>
            </a:r>
            <a:r>
              <a:rPr lang="ar-AE" sz="4000" b="1" kern="0" dirty="0">
                <a:solidFill>
                  <a:sysClr val="windowText" lastClr="000000"/>
                </a:solidFill>
                <a:latin typeface="Calibri"/>
                <a:cs typeface="+mn-cs"/>
              </a:rPr>
              <a:t>الأفعالَ الملوَّنةَ وَفْقَ الْجَدْوَلِ</a:t>
            </a:r>
            <a:r>
              <a:rPr lang="ar-AE" sz="4000" b="1" kern="0" dirty="0" smtClean="0">
                <a:solidFill>
                  <a:sysClr val="windowText" lastClr="000000"/>
                </a:solidFill>
                <a:latin typeface="Calibri"/>
                <a:cs typeface="+mn-cs"/>
              </a:rPr>
              <a:t>:</a:t>
            </a:r>
            <a:endParaRPr kumimoji="0" lang="ar-SA" sz="40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Arial"/>
            </a:endParaRPr>
          </a:p>
        </p:txBody>
      </p:sp>
      <p:sp>
        <p:nvSpPr>
          <p:cNvPr id="5" name="Rounded Rectangle 8"/>
          <p:cNvSpPr/>
          <p:nvPr/>
        </p:nvSpPr>
        <p:spPr>
          <a:xfrm>
            <a:off x="-108520" y="1412776"/>
            <a:ext cx="9433048" cy="2592288"/>
          </a:xfrm>
          <a:prstGeom prst="roundRect">
            <a:avLst/>
          </a:prstGeom>
          <a:solidFill>
            <a:schemeClr val="bg2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>
              <a:lnSpc>
                <a:spcPct val="150000"/>
              </a:lnSpc>
            </a:pPr>
            <a:r>
              <a:rPr lang="ar-AE" sz="3600" b="1" dirty="0" smtClean="0">
                <a:solidFill>
                  <a:srgbClr val="FF0000"/>
                </a:solidFill>
              </a:rPr>
              <a:t>فالْعَيْشُ </a:t>
            </a:r>
            <a:r>
              <a:rPr lang="ar-AE" sz="3600" b="1" dirty="0">
                <a:solidFill>
                  <a:srgbClr val="FF0000"/>
                </a:solidFill>
              </a:rPr>
              <a:t>يَحْلو </a:t>
            </a:r>
            <a:r>
              <a:rPr lang="ar-AE" sz="3600" b="1" dirty="0" smtClean="0">
                <a:solidFill>
                  <a:srgbClr val="FF0000"/>
                </a:solidFill>
              </a:rPr>
              <a:t>بابتِسامَةِ مُؤمنٍ    </a:t>
            </a:r>
            <a:r>
              <a:rPr lang="ar-AE" sz="3600" b="1" dirty="0" smtClean="0">
                <a:solidFill>
                  <a:srgbClr val="0000FF"/>
                </a:solidFill>
              </a:rPr>
              <a:t>صانَ</a:t>
            </a:r>
            <a:r>
              <a:rPr lang="ar-AE" sz="3600" b="1" dirty="0" smtClean="0">
                <a:solidFill>
                  <a:srgbClr val="FF0000"/>
                </a:solidFill>
              </a:rPr>
              <a:t> </a:t>
            </a:r>
            <a:r>
              <a:rPr lang="ar-AE" sz="3600" b="1" dirty="0">
                <a:solidFill>
                  <a:srgbClr val="FF0000"/>
                </a:solidFill>
              </a:rPr>
              <a:t>الرِباطَ </a:t>
            </a:r>
            <a:r>
              <a:rPr lang="ar-AE" sz="3600" b="1" dirty="0">
                <a:solidFill>
                  <a:srgbClr val="0000FF"/>
                </a:solidFill>
              </a:rPr>
              <a:t>وأحْسَنَ</a:t>
            </a:r>
            <a:r>
              <a:rPr lang="ar-AE" sz="3600" b="1" dirty="0">
                <a:solidFill>
                  <a:srgbClr val="FF0000"/>
                </a:solidFill>
              </a:rPr>
              <a:t> </a:t>
            </a:r>
            <a:r>
              <a:rPr lang="ar-AE" sz="3600" b="1" dirty="0" err="1" smtClean="0">
                <a:solidFill>
                  <a:srgbClr val="FF0000"/>
                </a:solidFill>
              </a:rPr>
              <a:t>التَّشْييدا</a:t>
            </a:r>
            <a:endParaRPr lang="ar-AE" sz="3600" b="1" dirty="0" smtClean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</a:pPr>
            <a:r>
              <a:rPr lang="ar-AE" sz="3600" b="1" dirty="0">
                <a:solidFill>
                  <a:srgbClr val="FF0000"/>
                </a:solidFill>
              </a:rPr>
              <a:t>دَعْني أُحِبُكَ أنتَ </a:t>
            </a:r>
            <a:r>
              <a:rPr lang="ar-AE" sz="3600" b="1" dirty="0" smtClean="0">
                <a:solidFill>
                  <a:srgbClr val="FF0000"/>
                </a:solidFill>
              </a:rPr>
              <a:t>مِـلءَ إرادَتي    </a:t>
            </a:r>
            <a:r>
              <a:rPr lang="ar-AE" sz="3600" b="1" dirty="0">
                <a:solidFill>
                  <a:srgbClr val="0000FF"/>
                </a:solidFill>
              </a:rPr>
              <a:t>وأَصُوغُ</a:t>
            </a:r>
            <a:r>
              <a:rPr lang="ar-AE" sz="3600" b="1" dirty="0">
                <a:solidFill>
                  <a:srgbClr val="FF0000"/>
                </a:solidFill>
              </a:rPr>
              <a:t> منْ حَبْلِ الوِدادِ </a:t>
            </a:r>
            <a:r>
              <a:rPr lang="ar-AE" sz="3600" b="1" dirty="0" smtClean="0">
                <a:solidFill>
                  <a:srgbClr val="FF0000"/>
                </a:solidFill>
              </a:rPr>
              <a:t>عُقودا</a:t>
            </a:r>
          </a:p>
          <a:p>
            <a:pPr>
              <a:lnSpc>
                <a:spcPct val="150000"/>
              </a:lnSpc>
            </a:pPr>
            <a:r>
              <a:rPr lang="ar-AE" sz="3600" b="1" dirty="0" smtClean="0">
                <a:solidFill>
                  <a:srgbClr val="FF0000"/>
                </a:solidFill>
              </a:rPr>
              <a:t>دَعْني </a:t>
            </a:r>
            <a:r>
              <a:rPr lang="ar-AE" sz="3600" b="1" dirty="0">
                <a:solidFill>
                  <a:srgbClr val="FF0000"/>
                </a:solidFill>
              </a:rPr>
              <a:t>أُحِبُكَ </a:t>
            </a:r>
            <a:r>
              <a:rPr lang="ar-AE" sz="3600" b="1" dirty="0" err="1" smtClean="0">
                <a:solidFill>
                  <a:srgbClr val="FF0000"/>
                </a:solidFill>
              </a:rPr>
              <a:t>ياأخي</a:t>
            </a:r>
            <a:r>
              <a:rPr lang="ar-AE" sz="3600" b="1" dirty="0" smtClean="0">
                <a:solidFill>
                  <a:srgbClr val="FF0000"/>
                </a:solidFill>
              </a:rPr>
              <a:t> </a:t>
            </a:r>
            <a:r>
              <a:rPr lang="ar-AE" sz="3600" b="1" dirty="0">
                <a:solidFill>
                  <a:srgbClr val="FF0000"/>
                </a:solidFill>
              </a:rPr>
              <a:t>وانْسَ العَدا   </a:t>
            </a:r>
            <a:r>
              <a:rPr lang="ar-AE" sz="3600" b="1" dirty="0" smtClean="0">
                <a:solidFill>
                  <a:srgbClr val="FF0000"/>
                </a:solidFill>
              </a:rPr>
              <a:t>ء </a:t>
            </a:r>
            <a:r>
              <a:rPr lang="ar-AE" sz="3600" b="1" dirty="0">
                <a:solidFill>
                  <a:srgbClr val="FF0000"/>
                </a:solidFill>
              </a:rPr>
              <a:t>وكُنْ على دَرْبِ البناءِ جَلودا</a:t>
            </a:r>
            <a:endParaRPr lang="en-US" sz="3600" b="1" dirty="0">
              <a:solidFill>
                <a:srgbClr val="FF0000"/>
              </a:solidFill>
            </a:endParaRPr>
          </a:p>
        </p:txBody>
      </p:sp>
      <p:graphicFrame>
        <p:nvGraphicFramePr>
          <p:cNvPr id="2" name="جدول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9733694"/>
              </p:ext>
            </p:extLst>
          </p:nvPr>
        </p:nvGraphicFramePr>
        <p:xfrm>
          <a:off x="0" y="4005064"/>
          <a:ext cx="9144000" cy="2852937"/>
        </p:xfrm>
        <a:graphic>
          <a:graphicData uri="http://schemas.openxmlformats.org/drawingml/2006/table">
            <a:tbl>
              <a:tblPr rtl="1" firstRow="1" bandRow="1">
                <a:tableStyleId>{21E4AEA4-8DFA-4A89-87EB-49C32662AFE0}</a:tableStyleId>
              </a:tblPr>
              <a:tblGrid>
                <a:gridCol w="2694842"/>
                <a:gridCol w="1877158"/>
                <a:gridCol w="2722800"/>
                <a:gridCol w="1849200"/>
              </a:tblGrid>
              <a:tr h="950979">
                <a:tc>
                  <a:txBody>
                    <a:bodyPr/>
                    <a:lstStyle/>
                    <a:p>
                      <a:pPr algn="ctr" rtl="1"/>
                      <a:r>
                        <a:rPr lang="ar-AE" sz="4000" dirty="0" smtClean="0"/>
                        <a:t>الأَفْعالُ الْمُعْرَبَةُ</a:t>
                      </a:r>
                      <a:endParaRPr lang="ar-AE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AE" sz="4000" dirty="0" smtClean="0"/>
                        <a:t>نَوْعُها</a:t>
                      </a:r>
                      <a:endParaRPr lang="ar-AE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AE" sz="4000" dirty="0" smtClean="0"/>
                        <a:t>الأَفْعالُ الْمَبْنيَّةُ</a:t>
                      </a:r>
                      <a:endParaRPr lang="ar-AE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AE" sz="4000" dirty="0" smtClean="0"/>
                        <a:t>نَوْعُها</a:t>
                      </a:r>
                      <a:endParaRPr lang="ar-AE" sz="4000" dirty="0"/>
                    </a:p>
                  </a:txBody>
                  <a:tcPr/>
                </a:tc>
              </a:tr>
              <a:tr h="950979">
                <a:tc>
                  <a:txBody>
                    <a:bodyPr/>
                    <a:lstStyle/>
                    <a:p>
                      <a:pPr rtl="1"/>
                      <a:endParaRPr lang="ar-A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A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A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AE"/>
                    </a:p>
                  </a:txBody>
                  <a:tcPr/>
                </a:tc>
              </a:tr>
              <a:tr h="950979">
                <a:tc>
                  <a:txBody>
                    <a:bodyPr/>
                    <a:lstStyle/>
                    <a:p>
                      <a:pPr rtl="1"/>
                      <a:endParaRPr lang="ar-A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A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A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AE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Rounded Rectangle 8"/>
          <p:cNvSpPr/>
          <p:nvPr/>
        </p:nvSpPr>
        <p:spPr>
          <a:xfrm>
            <a:off x="6646833" y="5013176"/>
            <a:ext cx="2483768" cy="864096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>
              <a:lnSpc>
                <a:spcPct val="150000"/>
              </a:lnSpc>
            </a:pPr>
            <a:r>
              <a:rPr lang="ar-AE" sz="5400" b="1" dirty="0" smtClean="0">
                <a:solidFill>
                  <a:srgbClr val="0000FF"/>
                </a:solidFill>
              </a:rPr>
              <a:t>أَصُوغُ </a:t>
            </a:r>
            <a:endParaRPr lang="ar-AE" sz="5400" b="1" dirty="0">
              <a:solidFill>
                <a:srgbClr val="0000FF"/>
              </a:solidFill>
            </a:endParaRPr>
          </a:p>
        </p:txBody>
      </p:sp>
      <p:sp>
        <p:nvSpPr>
          <p:cNvPr id="8" name="Rounded Rectangle 8"/>
          <p:cNvSpPr/>
          <p:nvPr/>
        </p:nvSpPr>
        <p:spPr>
          <a:xfrm>
            <a:off x="4572001" y="5013176"/>
            <a:ext cx="1871700" cy="864096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AE" sz="4800" b="1" dirty="0">
                <a:solidFill>
                  <a:srgbClr val="0000FF"/>
                </a:solidFill>
              </a:rPr>
              <a:t>مضارع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1932141" y="5013176"/>
            <a:ext cx="2483768" cy="864096"/>
          </a:xfrm>
          <a:prstGeom prst="roundRect">
            <a:avLst/>
          </a:prstGeom>
          <a:solidFill>
            <a:srgbClr val="FFCCCC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>
              <a:lnSpc>
                <a:spcPct val="150000"/>
              </a:lnSpc>
            </a:pPr>
            <a:r>
              <a:rPr lang="ar-AE" sz="5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صانَ </a:t>
            </a:r>
          </a:p>
        </p:txBody>
      </p:sp>
      <p:sp>
        <p:nvSpPr>
          <p:cNvPr id="10" name="Rounded Rectangle 8"/>
          <p:cNvSpPr/>
          <p:nvPr/>
        </p:nvSpPr>
        <p:spPr>
          <a:xfrm>
            <a:off x="1" y="5013176"/>
            <a:ext cx="1763687" cy="864096"/>
          </a:xfrm>
          <a:prstGeom prst="roundRect">
            <a:avLst/>
          </a:prstGeom>
          <a:solidFill>
            <a:srgbClr val="FFCCCC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AE" sz="5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ماض</a:t>
            </a:r>
          </a:p>
        </p:txBody>
      </p:sp>
      <p:sp>
        <p:nvSpPr>
          <p:cNvPr id="11" name="Rounded Rectangle 8"/>
          <p:cNvSpPr/>
          <p:nvPr/>
        </p:nvSpPr>
        <p:spPr>
          <a:xfrm>
            <a:off x="1932141" y="5988080"/>
            <a:ext cx="2483768" cy="864096"/>
          </a:xfrm>
          <a:prstGeom prst="roundRect">
            <a:avLst/>
          </a:prstGeom>
          <a:solidFill>
            <a:srgbClr val="FFCCCC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AE" sz="5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أحْسَنَ </a:t>
            </a:r>
            <a:endParaRPr lang="ar-AE" sz="5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2" name="Rounded Rectangle 8"/>
          <p:cNvSpPr/>
          <p:nvPr/>
        </p:nvSpPr>
        <p:spPr>
          <a:xfrm>
            <a:off x="0" y="5988080"/>
            <a:ext cx="1763688" cy="864096"/>
          </a:xfrm>
          <a:prstGeom prst="roundRect">
            <a:avLst/>
          </a:prstGeom>
          <a:solidFill>
            <a:srgbClr val="FFCCCC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AE" sz="5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ماض</a:t>
            </a:r>
          </a:p>
        </p:txBody>
      </p:sp>
    </p:spTree>
    <p:extLst>
      <p:ext uri="{BB962C8B-B14F-4D97-AF65-F5344CB8AC3E}">
        <p14:creationId xmlns:p14="http://schemas.microsoft.com/office/powerpoint/2010/main" val="1319527570"/>
      </p:ext>
    </p:extLst>
  </p:cSld>
  <p:clrMapOvr>
    <a:masterClrMapping/>
  </p:clrMapOvr>
  <p:transition spd="slow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0" y="1700213"/>
            <a:ext cx="9144000" cy="5041900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ar-AE" sz="13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ahoma" pitchFamily="34" charset="0"/>
              </a:rPr>
              <a:t>الإعراب والبناء</a:t>
            </a:r>
            <a:endParaRPr lang="en-US" sz="80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C0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Tahoma" pitchFamily="34" charset="0"/>
            </a:endParaRPr>
          </a:p>
        </p:txBody>
      </p:sp>
      <p:sp>
        <p:nvSpPr>
          <p:cNvPr id="4" name="مستطيل مستدير الزوايا 3"/>
          <p:cNvSpPr/>
          <p:nvPr/>
        </p:nvSpPr>
        <p:spPr>
          <a:xfrm>
            <a:off x="0" y="-21150"/>
            <a:ext cx="6300192" cy="1505934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r>
              <a:rPr lang="ar-AE" sz="96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إضاءات لغوية</a:t>
            </a:r>
            <a:endParaRPr lang="ar-AE" sz="96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3076" name="عنصر نائب للتذييل 1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ar-AE" sz="1400" b="1" smtClean="0"/>
              <a:t>مع تمنياتي بالتوفيق/ حامد جمعة هجرس</a:t>
            </a:r>
            <a:endParaRPr lang="en-US" sz="1400" b="1" smtClean="0"/>
          </a:p>
        </p:txBody>
      </p:sp>
      <p:sp>
        <p:nvSpPr>
          <p:cNvPr id="6" name="Oval 6"/>
          <p:cNvSpPr>
            <a:spLocks noChangeArrowheads="1"/>
          </p:cNvSpPr>
          <p:nvPr/>
        </p:nvSpPr>
        <p:spPr bwMode="auto">
          <a:xfrm>
            <a:off x="6300192" y="-20638"/>
            <a:ext cx="2907308" cy="1397001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defPPr>
              <a:defRPr lang="ar-SA"/>
            </a:defPPr>
            <a:lvl1pPr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algn="r" defTabSz="914400" rtl="1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2743200" algn="r" defTabSz="914400" rtl="1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3200400" algn="r" defTabSz="914400" rtl="1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3657600" algn="r" defTabSz="914400" rtl="1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pPr algn="ctr">
              <a:defRPr/>
            </a:pPr>
            <a:r>
              <a:rPr lang="ar-AE" sz="8000" b="1" dirty="0">
                <a:solidFill>
                  <a:schemeClr val="accent2"/>
                </a:solidFill>
                <a:latin typeface="Tahoma" pitchFamily="34" charset="0"/>
              </a:rPr>
              <a:t>ص </a:t>
            </a:r>
            <a:r>
              <a:rPr lang="en-US" sz="8000" b="1" dirty="0" smtClean="0">
                <a:solidFill>
                  <a:schemeClr val="accent2"/>
                </a:solidFill>
                <a:latin typeface="Tahoma" pitchFamily="34" charset="0"/>
              </a:rPr>
              <a:t>33</a:t>
            </a:r>
            <a:endParaRPr lang="en-US" sz="8000" b="1" dirty="0">
              <a:solidFill>
                <a:schemeClr val="accent2"/>
              </a:solidFill>
              <a:latin typeface="Tahoma" pitchFamily="34" charset="0"/>
            </a:endParaRPr>
          </a:p>
        </p:txBody>
      </p:sp>
      <p:sp>
        <p:nvSpPr>
          <p:cNvPr id="7" name="WordArt 12"/>
          <p:cNvSpPr>
            <a:spLocks noChangeArrowheads="1" noChangeShapeType="1" noTextEdit="1"/>
          </p:cNvSpPr>
          <p:nvPr/>
        </p:nvSpPr>
        <p:spPr bwMode="auto">
          <a:xfrm>
            <a:off x="755576" y="2039698"/>
            <a:ext cx="7920112" cy="4197614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9264"/>
              </a:avLst>
            </a:prstTxWarp>
          </a:bodyPr>
          <a:lstStyle/>
          <a:p>
            <a:pPr algn="ctr"/>
            <a:endParaRPr lang="ar-AE" sz="3600" kern="10" dirty="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0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80000"/>
                  </a:srgbClr>
                </a:outerShdw>
              </a:effectLst>
              <a:latin typeface="Arial Black"/>
            </a:endParaRPr>
          </a:p>
        </p:txBody>
      </p:sp>
    </p:spTree>
  </p:cSld>
  <p:clrMapOvr>
    <a:masterClrMapping/>
  </p:clrMapOvr>
  <p:transition spd="slow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صوت11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9" presetClass="entr" presetSubtype="5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عنصر نائب للتذييل 1"/>
          <p:cNvSpPr>
            <a:spLocks noGrp="1"/>
          </p:cNvSpPr>
          <p:nvPr>
            <p:ph type="ftr" sz="quarter" idx="11"/>
          </p:nvPr>
        </p:nvSpPr>
        <p:spPr>
          <a:xfrm>
            <a:off x="2159906" y="6429908"/>
            <a:ext cx="4824189" cy="85618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ar-AE" sz="2000" b="1" dirty="0" smtClean="0">
                <a:solidFill>
                  <a:srgbClr val="FF0000"/>
                </a:solidFill>
              </a:rPr>
              <a:t>مع تمنياتي بالتوفيق/ حامد جمعة هجرس</a:t>
            </a:r>
            <a:endParaRPr lang="en-US" sz="2000" b="1" dirty="0" smtClean="0">
              <a:solidFill>
                <a:srgbClr val="FF0000"/>
              </a:solidFill>
            </a:endParaRPr>
          </a:p>
        </p:txBody>
      </p:sp>
      <p:sp>
        <p:nvSpPr>
          <p:cNvPr id="4" name="TextBox 5"/>
          <p:cNvSpPr txBox="1"/>
          <p:nvPr/>
        </p:nvSpPr>
        <p:spPr>
          <a:xfrm>
            <a:off x="1" y="0"/>
            <a:ext cx="9144000" cy="1323439"/>
          </a:xfrm>
          <a:prstGeom prst="rect">
            <a:avLst/>
          </a:prstGeom>
          <a:gradFill rotWithShape="1">
            <a:gsLst>
              <a:gs pos="0">
                <a:srgbClr val="9FB8CD">
                  <a:tint val="50000"/>
                  <a:satMod val="300000"/>
                </a:srgbClr>
              </a:gs>
              <a:gs pos="35000">
                <a:srgbClr val="9FB8CD">
                  <a:tint val="37000"/>
                  <a:satMod val="300000"/>
                </a:srgbClr>
              </a:gs>
              <a:gs pos="100000">
                <a:srgbClr val="9FB8CD">
                  <a:tint val="15000"/>
                  <a:satMod val="350000"/>
                </a:srgbClr>
              </a:gs>
            </a:gsLst>
            <a:lin ang="16200000" scaled="1"/>
          </a:gradFill>
          <a:ln w="57150" cap="flat" cmpd="sng" algn="ctr">
            <a:solidFill>
              <a:srgbClr val="9FB8CD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wrap="square" rtlCol="1">
            <a:spAutoFit/>
          </a:bodyPr>
          <a:lstStyle/>
          <a:p>
            <a:pPr lv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kern="0" dirty="0" smtClean="0">
                <a:solidFill>
                  <a:sysClr val="windowText" lastClr="000000"/>
                </a:solidFill>
                <a:latin typeface="Calibri"/>
                <a:cs typeface="+mn-cs"/>
              </a:rPr>
              <a:t>3</a:t>
            </a:r>
            <a:r>
              <a:rPr lang="ar-AE" sz="4000" b="1" kern="0" dirty="0">
                <a:solidFill>
                  <a:sysClr val="windowText" lastClr="000000"/>
                </a:solidFill>
                <a:latin typeface="Calibri"/>
                <a:cs typeface="+mn-cs"/>
              </a:rPr>
              <a:t>- </a:t>
            </a:r>
            <a:r>
              <a:rPr lang="ar-AE" sz="4000" b="1" kern="0" dirty="0" smtClean="0">
                <a:solidFill>
                  <a:sysClr val="windowText" lastClr="000000"/>
                </a:solidFill>
                <a:latin typeface="Calibri"/>
                <a:cs typeface="+mn-cs"/>
              </a:rPr>
              <a:t>أَكْتُبُ ثَلاثَةَ </a:t>
            </a:r>
            <a:r>
              <a:rPr lang="ar-AE" sz="4000" b="1" kern="0" dirty="0">
                <a:solidFill>
                  <a:sysClr val="windowText" lastClr="000000"/>
                </a:solidFill>
                <a:latin typeface="Calibri"/>
                <a:cs typeface="+mn-cs"/>
              </a:rPr>
              <a:t>أَسطُرٍ أعَبِّرُ فيها </a:t>
            </a:r>
            <a:r>
              <a:rPr lang="ar-AE" sz="4000" b="1" kern="0" dirty="0" smtClean="0">
                <a:solidFill>
                  <a:sysClr val="windowText" lastClr="000000"/>
                </a:solidFill>
                <a:latin typeface="Calibri"/>
                <a:cs typeface="+mn-cs"/>
              </a:rPr>
              <a:t>عَنْ </a:t>
            </a:r>
            <a:r>
              <a:rPr lang="ar-AE" sz="4000" b="1" kern="0" dirty="0">
                <a:solidFill>
                  <a:sysClr val="windowText" lastClr="000000"/>
                </a:solidFill>
                <a:latin typeface="Calibri"/>
                <a:cs typeface="+mn-cs"/>
              </a:rPr>
              <a:t>أهَميَّةِ الصداقَةِ في حَياتِنا مستَخْدِمًا أفْعالا مُعْرَبَةَ و </a:t>
            </a:r>
            <a:r>
              <a:rPr lang="ar-AE" sz="4000" b="1" kern="0" dirty="0" smtClean="0">
                <a:solidFill>
                  <a:sysClr val="windowText" lastClr="000000"/>
                </a:solidFill>
                <a:latin typeface="Calibri"/>
                <a:cs typeface="+mn-cs"/>
              </a:rPr>
              <a:t>أفعالا </a:t>
            </a:r>
            <a:r>
              <a:rPr lang="ar-AE" sz="4000" b="1" kern="0" dirty="0">
                <a:solidFill>
                  <a:sysClr val="windowText" lastClr="000000"/>
                </a:solidFill>
                <a:latin typeface="Calibri"/>
                <a:cs typeface="+mn-cs"/>
              </a:rPr>
              <a:t>مَبْنيَّةَ </a:t>
            </a:r>
            <a:r>
              <a:rPr lang="ar-AE" sz="4000" b="1" kern="0" dirty="0" smtClean="0">
                <a:solidFill>
                  <a:sysClr val="windowText" lastClr="000000"/>
                </a:solidFill>
                <a:latin typeface="Calibri"/>
                <a:cs typeface="+mn-cs"/>
              </a:rPr>
              <a:t>.</a:t>
            </a:r>
            <a:endParaRPr kumimoji="0" lang="ar-SA" sz="40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Arial"/>
            </a:endParaRPr>
          </a:p>
        </p:txBody>
      </p:sp>
      <p:sp>
        <p:nvSpPr>
          <p:cNvPr id="5" name="Rounded Rectangle 8"/>
          <p:cNvSpPr/>
          <p:nvPr/>
        </p:nvSpPr>
        <p:spPr>
          <a:xfrm>
            <a:off x="1" y="1412776"/>
            <a:ext cx="9173367" cy="4896544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r>
              <a:rPr lang="ar-AE" sz="6000" b="1" dirty="0" smtClean="0">
                <a:solidFill>
                  <a:srgbClr val="C00000"/>
                </a:solidFill>
              </a:rPr>
              <a:t>............................................................................................................................................................................</a:t>
            </a:r>
            <a:endParaRPr lang="ar-AE" sz="60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" name="Rounded Rectangle 8"/>
          <p:cNvSpPr/>
          <p:nvPr/>
        </p:nvSpPr>
        <p:spPr>
          <a:xfrm>
            <a:off x="-14683" y="1436980"/>
            <a:ext cx="9173367" cy="5421020"/>
          </a:xfrm>
          <a:prstGeom prst="roundRect">
            <a:avLst/>
          </a:prstGeom>
          <a:solidFill>
            <a:srgbClr val="F3FBA3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r>
              <a:rPr lang="ar-AE" sz="6600" b="1" dirty="0" smtClean="0">
                <a:solidFill>
                  <a:srgbClr val="0000FF"/>
                </a:solidFill>
              </a:rPr>
              <a:t>إن الصّداقةِ تجعلُ </a:t>
            </a:r>
            <a:r>
              <a:rPr lang="ar-AE" sz="6600" b="1" dirty="0">
                <a:solidFill>
                  <a:srgbClr val="0000FF"/>
                </a:solidFill>
              </a:rPr>
              <a:t>الإنسانَ </a:t>
            </a:r>
            <a:r>
              <a:rPr lang="ar-AE" sz="6600" b="1" dirty="0" smtClean="0">
                <a:solidFill>
                  <a:srgbClr val="0000FF"/>
                </a:solidFill>
              </a:rPr>
              <a:t>مُطمئنًا إلى </a:t>
            </a:r>
            <a:r>
              <a:rPr lang="ar-AE" sz="6600" b="1" dirty="0">
                <a:solidFill>
                  <a:srgbClr val="0000FF"/>
                </a:solidFill>
              </a:rPr>
              <a:t>وجودِ مَن يُشاطِره أحلامه ، وآلامه ، </a:t>
            </a:r>
            <a:r>
              <a:rPr lang="ar-AE" sz="6600" b="1" dirty="0" smtClean="0">
                <a:solidFill>
                  <a:srgbClr val="0000FF"/>
                </a:solidFill>
              </a:rPr>
              <a:t>فاحرصْ على </a:t>
            </a:r>
            <a:r>
              <a:rPr lang="ar-AE" sz="6600" b="1" dirty="0">
                <a:solidFill>
                  <a:srgbClr val="0000FF"/>
                </a:solidFill>
              </a:rPr>
              <a:t>اختيارِ الأشخاص الذين </a:t>
            </a:r>
            <a:r>
              <a:rPr lang="ar-AE" sz="6600" b="1" dirty="0" smtClean="0">
                <a:solidFill>
                  <a:srgbClr val="0000FF"/>
                </a:solidFill>
              </a:rPr>
              <a:t>ترتاحُ </a:t>
            </a:r>
            <a:r>
              <a:rPr lang="ar-AE" sz="6600" b="1" dirty="0">
                <a:solidFill>
                  <a:srgbClr val="0000FF"/>
                </a:solidFill>
              </a:rPr>
              <a:t>إليهم ويرتاحون </a:t>
            </a:r>
            <a:r>
              <a:rPr lang="ar-AE" sz="6600" b="1" dirty="0" smtClean="0">
                <a:solidFill>
                  <a:srgbClr val="0000FF"/>
                </a:solidFill>
              </a:rPr>
              <a:t>إليك . </a:t>
            </a:r>
            <a:endParaRPr lang="ar-AE" sz="66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6540646"/>
      </p:ext>
    </p:extLst>
  </p:cSld>
  <p:clrMapOvr>
    <a:masterClrMapping/>
  </p:clrMapOvr>
  <p:transition spd="slow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>
          <a:xfrm>
            <a:off x="2987824" y="6525345"/>
            <a:ext cx="3240360" cy="359324"/>
          </a:xfrm>
        </p:spPr>
        <p:txBody>
          <a:bodyPr/>
          <a:lstStyle/>
          <a:p>
            <a:pPr>
              <a:defRPr/>
            </a:pPr>
            <a:r>
              <a:rPr lang="ar-AE" b="1" dirty="0" smtClean="0">
                <a:solidFill>
                  <a:srgbClr val="FF0000"/>
                </a:solidFill>
              </a:rPr>
              <a:t>مع تمنياتي بالتوفيق/ حامد جمعة هجرس</a:t>
            </a:r>
            <a:endParaRPr lang="en-US" b="1" dirty="0">
              <a:solidFill>
                <a:srgbClr val="FF0000"/>
              </a:solidFill>
            </a:endParaRPr>
          </a:p>
        </p:txBody>
      </p:sp>
      <p:pic>
        <p:nvPicPr>
          <p:cNvPr id="5" name="Picture 2" descr="F:\7822a0c49ce553b6fba4ca653433c20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41" y="0"/>
            <a:ext cx="9144000" cy="6381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3187858"/>
      </p:ext>
    </p:extLst>
  </p:cSld>
  <p:clrMapOvr>
    <a:masterClrMapping/>
  </p:clrMapOvr>
  <p:transition spd="slow">
    <p:pull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0658" name="Picture 2" descr="علامة جيد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9256" y="0"/>
            <a:ext cx="3348037" cy="166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0660" name="Oval 4"/>
          <p:cNvSpPr>
            <a:spLocks noChangeArrowheads="1"/>
          </p:cNvSpPr>
          <p:nvPr/>
        </p:nvSpPr>
        <p:spPr bwMode="auto">
          <a:xfrm>
            <a:off x="1043608" y="692696"/>
            <a:ext cx="5178425" cy="1584176"/>
          </a:xfrm>
          <a:prstGeom prst="ellipse">
            <a:avLst/>
          </a:prstGeom>
          <a:solidFill>
            <a:srgbClr val="BBE0E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ar-AE" sz="7200" b="1">
                <a:solidFill>
                  <a:schemeClr val="accent2"/>
                </a:solidFill>
                <a:latin typeface="Tahoma" pitchFamily="34" charset="0"/>
              </a:rPr>
              <a:t>نواتج التعلم</a:t>
            </a:r>
            <a:endParaRPr lang="en-US" sz="7200" b="1">
              <a:solidFill>
                <a:schemeClr val="accent2"/>
              </a:solidFill>
              <a:latin typeface="Tahoma" pitchFamily="34" charset="0"/>
            </a:endParaRPr>
          </a:p>
        </p:txBody>
      </p:sp>
      <p:sp>
        <p:nvSpPr>
          <p:cNvPr id="2" name="عنصر نائب للتذييل 1"/>
          <p:cNvSpPr>
            <a:spLocks noGrp="1"/>
          </p:cNvSpPr>
          <p:nvPr>
            <p:ph type="ftr" sz="quarter" idx="11"/>
          </p:nvPr>
        </p:nvSpPr>
        <p:spPr>
          <a:xfrm>
            <a:off x="2643174" y="6381750"/>
            <a:ext cx="4179466" cy="476250"/>
          </a:xfrm>
        </p:spPr>
        <p:txBody>
          <a:bodyPr/>
          <a:lstStyle/>
          <a:p>
            <a:pPr>
              <a:defRPr/>
            </a:pPr>
            <a:r>
              <a:rPr lang="ar-AE" sz="1800" b="1" dirty="0" smtClean="0">
                <a:solidFill>
                  <a:srgbClr val="FF0000"/>
                </a:solidFill>
              </a:rPr>
              <a:t>مع تمنياتي بالتوفيق/ حامد جمعة هجرس</a:t>
            </a:r>
            <a:endParaRPr lang="en-US" sz="1800" b="1" dirty="0">
              <a:solidFill>
                <a:srgbClr val="FF0000"/>
              </a:solidFill>
            </a:endParaRPr>
          </a:p>
        </p:txBody>
      </p:sp>
      <p:sp>
        <p:nvSpPr>
          <p:cNvPr id="9" name="مستطيل مستدير الزوايا 8"/>
          <p:cNvSpPr/>
          <p:nvPr/>
        </p:nvSpPr>
        <p:spPr>
          <a:xfrm>
            <a:off x="0" y="2276872"/>
            <a:ext cx="9164006" cy="4104456"/>
          </a:xfrm>
          <a:prstGeom prst="roundRect">
            <a:avLst/>
          </a:prstGeom>
          <a:solidFill>
            <a:srgbClr val="E4F86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r>
              <a:rPr lang="ar-AE" sz="80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C00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يُميِّزُ المتعلِّمُ الفِعْلَ المبني</a:t>
            </a:r>
          </a:p>
          <a:p>
            <a:pPr algn="ctr">
              <a:defRPr/>
            </a:pPr>
            <a:r>
              <a:rPr lang="ar-AE" sz="80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C00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من الفعلِ المعربِ من خلالِ</a:t>
            </a:r>
          </a:p>
          <a:p>
            <a:pPr algn="ctr">
              <a:defRPr/>
            </a:pPr>
            <a:r>
              <a:rPr lang="ar-AE" sz="80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C00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معرفتِهِ البناءَ والإعرابَ</a:t>
            </a:r>
          </a:p>
        </p:txBody>
      </p:sp>
    </p:spTree>
    <p:extLst>
      <p:ext uri="{BB962C8B-B14F-4D97-AF65-F5344CB8AC3E}">
        <p14:creationId xmlns:p14="http://schemas.microsoft.com/office/powerpoint/2010/main" val="2553008469"/>
      </p:ext>
    </p:extLst>
  </p:cSld>
  <p:clrMapOvr>
    <a:masterClrMapping/>
  </p:clrMapOvr>
  <p:transition spd="slow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706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706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صوت10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06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06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06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066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06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066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06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066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06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066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066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صوت11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6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عنصر نائب للتذييل 1"/>
          <p:cNvSpPr>
            <a:spLocks noGrp="1"/>
          </p:cNvSpPr>
          <p:nvPr>
            <p:ph type="ftr" sz="quarter" idx="11"/>
          </p:nvPr>
        </p:nvSpPr>
        <p:spPr>
          <a:xfrm>
            <a:off x="3203848" y="6525344"/>
            <a:ext cx="3536416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ar-AE" sz="2000" b="1" dirty="0" smtClean="0">
                <a:solidFill>
                  <a:srgbClr val="FF0000"/>
                </a:solidFill>
              </a:rPr>
              <a:t>مع تمنياتي بالتوفيق/ حامد جمعة هجرس</a:t>
            </a:r>
            <a:endParaRPr lang="en-US" sz="2000" b="1" dirty="0" smtClean="0">
              <a:solidFill>
                <a:srgbClr val="FF0000"/>
              </a:solidFill>
            </a:endParaRPr>
          </a:p>
        </p:txBody>
      </p:sp>
      <p:sp>
        <p:nvSpPr>
          <p:cNvPr id="8" name="TextBox 5"/>
          <p:cNvSpPr txBox="1"/>
          <p:nvPr/>
        </p:nvSpPr>
        <p:spPr>
          <a:xfrm>
            <a:off x="1" y="0"/>
            <a:ext cx="9144000" cy="1200329"/>
          </a:xfrm>
          <a:prstGeom prst="rect">
            <a:avLst/>
          </a:prstGeom>
          <a:gradFill rotWithShape="1">
            <a:gsLst>
              <a:gs pos="0">
                <a:srgbClr val="9FB8CD">
                  <a:tint val="50000"/>
                  <a:satMod val="300000"/>
                </a:srgbClr>
              </a:gs>
              <a:gs pos="35000">
                <a:srgbClr val="9FB8CD">
                  <a:tint val="37000"/>
                  <a:satMod val="300000"/>
                </a:srgbClr>
              </a:gs>
              <a:gs pos="100000">
                <a:srgbClr val="9FB8CD">
                  <a:tint val="15000"/>
                  <a:satMod val="350000"/>
                </a:srgbClr>
              </a:gs>
            </a:gsLst>
            <a:lin ang="16200000" scaled="1"/>
          </a:gradFill>
          <a:ln w="57150" cap="flat" cmpd="sng" algn="ctr">
            <a:solidFill>
              <a:srgbClr val="9FB8CD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wrap="square" rtlCol="1">
            <a:spAutoFit/>
          </a:bodyPr>
          <a:lstStyle/>
          <a:p>
            <a:pPr lv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36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+mn-cs"/>
              </a:rPr>
              <a:t>1</a:t>
            </a:r>
            <a:r>
              <a:rPr kumimoji="0" lang="ar-AE" sz="36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cs typeface="Arial"/>
              </a:rPr>
              <a:t>- </a:t>
            </a:r>
            <a:r>
              <a:rPr lang="ar-SA" sz="3600" b="1" kern="0" dirty="0">
                <a:solidFill>
                  <a:sysClr val="windowText" lastClr="000000"/>
                </a:solidFill>
                <a:latin typeface="Calibri"/>
                <a:cs typeface="Arial"/>
              </a:rPr>
              <a:t>أَقْرَأ الْبَيتَينِ الآْتييَنِ، وأصنِّفُ الْأَفْعالَ الْوارِدَةَ فيهِما إلى  ماض ومضارع وأمْرٍ:</a:t>
            </a:r>
            <a:endParaRPr kumimoji="0" lang="ar-SA" sz="36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Arial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0" y="1200328"/>
            <a:ext cx="9144000" cy="2732728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r>
              <a:rPr lang="ar-AE" sz="4400" b="1" dirty="0">
                <a:solidFill>
                  <a:srgbClr val="FF0000"/>
                </a:solidFill>
              </a:rPr>
              <a:t>. دَعْني أحِبُكَ مِلءَ قلبٍ صادقٍ   </a:t>
            </a:r>
            <a:r>
              <a:rPr lang="ar-AE" sz="4400" b="1" dirty="0" smtClean="0">
                <a:solidFill>
                  <a:srgbClr val="FF0000"/>
                </a:solidFill>
              </a:rPr>
              <a:t>     </a:t>
            </a:r>
          </a:p>
          <a:p>
            <a:pPr algn="ctr"/>
            <a:r>
              <a:rPr lang="ar-AE" sz="4400" b="1" dirty="0">
                <a:solidFill>
                  <a:srgbClr val="FF0000"/>
                </a:solidFill>
              </a:rPr>
              <a:t> </a:t>
            </a:r>
            <a:r>
              <a:rPr lang="ar-AE" sz="4400" b="1" dirty="0" smtClean="0">
                <a:solidFill>
                  <a:srgbClr val="FF0000"/>
                </a:solidFill>
              </a:rPr>
              <a:t>                      ألِــفَ </a:t>
            </a:r>
            <a:r>
              <a:rPr lang="ar-AE" sz="4400" b="1" dirty="0">
                <a:solidFill>
                  <a:srgbClr val="FF0000"/>
                </a:solidFill>
              </a:rPr>
              <a:t>الجَــمالَ مُـنـزَّهًا منْشــودا</a:t>
            </a:r>
          </a:p>
          <a:p>
            <a:r>
              <a:rPr lang="ar-AE" sz="4400" b="1" dirty="0">
                <a:solidFill>
                  <a:srgbClr val="FF0000"/>
                </a:solidFill>
              </a:rPr>
              <a:t>. </a:t>
            </a:r>
            <a:r>
              <a:rPr lang="ar-AE" sz="4400" b="1" dirty="0" err="1">
                <a:solidFill>
                  <a:srgbClr val="FF0000"/>
                </a:solidFill>
              </a:rPr>
              <a:t>ينْأى</a:t>
            </a:r>
            <a:r>
              <a:rPr lang="ar-AE" sz="4400" b="1" dirty="0">
                <a:solidFill>
                  <a:srgbClr val="FF0000"/>
                </a:solidFill>
              </a:rPr>
              <a:t> بفيْضِ فؤادِهِ عنْ كُلِّ ما   </a:t>
            </a:r>
            <a:endParaRPr lang="ar-AE" sz="4400" b="1" dirty="0" smtClean="0">
              <a:solidFill>
                <a:srgbClr val="FF0000"/>
              </a:solidFill>
            </a:endParaRPr>
          </a:p>
          <a:p>
            <a:pPr algn="ctr"/>
            <a:r>
              <a:rPr lang="ar-AE" sz="4400" b="1" dirty="0">
                <a:solidFill>
                  <a:srgbClr val="FF0000"/>
                </a:solidFill>
              </a:rPr>
              <a:t> </a:t>
            </a:r>
            <a:r>
              <a:rPr lang="ar-AE" sz="4400" b="1" dirty="0" smtClean="0">
                <a:solidFill>
                  <a:srgbClr val="FF0000"/>
                </a:solidFill>
              </a:rPr>
              <a:t>                     </a:t>
            </a:r>
            <a:r>
              <a:rPr lang="ar-AE" sz="4400" b="1" dirty="0">
                <a:solidFill>
                  <a:srgbClr val="FF0000"/>
                </a:solidFill>
              </a:rPr>
              <a:t>شــاهَ الجَوارِحَ مُؤمِنًــا وســعيدا</a:t>
            </a:r>
          </a:p>
        </p:txBody>
      </p:sp>
      <p:graphicFrame>
        <p:nvGraphicFramePr>
          <p:cNvPr id="2" name="جدول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1250322"/>
              </p:ext>
            </p:extLst>
          </p:nvPr>
        </p:nvGraphicFramePr>
        <p:xfrm>
          <a:off x="1524001" y="3933056"/>
          <a:ext cx="6096000" cy="2592288"/>
        </p:xfrm>
        <a:graphic>
          <a:graphicData uri="http://schemas.openxmlformats.org/drawingml/2006/table">
            <a:tbl>
              <a:tblPr rtl="1" firstRow="1" bandRow="1">
                <a:tableStyleId>{93296810-A885-4BE3-A3E7-6D5BEEA58F35}</a:tableStyleId>
              </a:tblPr>
              <a:tblGrid>
                <a:gridCol w="2032000"/>
                <a:gridCol w="2032000"/>
                <a:gridCol w="2032000"/>
              </a:tblGrid>
              <a:tr h="864096">
                <a:tc>
                  <a:txBody>
                    <a:bodyPr/>
                    <a:lstStyle/>
                    <a:p>
                      <a:pPr algn="ctr" rtl="1"/>
                      <a:r>
                        <a:rPr lang="ar-AE" sz="4400" b="1" dirty="0" smtClean="0"/>
                        <a:t>الماضي</a:t>
                      </a:r>
                      <a:endParaRPr lang="ar-AE" sz="4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AE" sz="4400" b="1" dirty="0" smtClean="0"/>
                        <a:t>المضارع</a:t>
                      </a:r>
                      <a:endParaRPr lang="ar-AE" sz="4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AE" sz="4400" b="1" dirty="0" smtClean="0"/>
                        <a:t>الأمر</a:t>
                      </a:r>
                      <a:endParaRPr lang="ar-AE" sz="4400" b="1" dirty="0"/>
                    </a:p>
                  </a:txBody>
                  <a:tcPr/>
                </a:tc>
              </a:tr>
              <a:tr h="864096">
                <a:tc>
                  <a:txBody>
                    <a:bodyPr/>
                    <a:lstStyle/>
                    <a:p>
                      <a:pPr rtl="1"/>
                      <a:endParaRPr lang="ar-A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A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AE" dirty="0"/>
                    </a:p>
                  </a:txBody>
                  <a:tcPr/>
                </a:tc>
              </a:tr>
              <a:tr h="864096">
                <a:tc>
                  <a:txBody>
                    <a:bodyPr/>
                    <a:lstStyle/>
                    <a:p>
                      <a:pPr rtl="1"/>
                      <a:endParaRPr lang="ar-A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A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AE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Rounded Rectangle 8"/>
          <p:cNvSpPr/>
          <p:nvPr/>
        </p:nvSpPr>
        <p:spPr>
          <a:xfrm>
            <a:off x="5796136" y="4797152"/>
            <a:ext cx="1701331" cy="864096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AE" sz="5400" b="1" dirty="0">
                <a:solidFill>
                  <a:srgbClr val="0000FF"/>
                </a:solidFill>
              </a:rPr>
              <a:t>ألِــفَ</a:t>
            </a:r>
          </a:p>
        </p:txBody>
      </p:sp>
      <p:sp>
        <p:nvSpPr>
          <p:cNvPr id="11" name="Rounded Rectangle 8"/>
          <p:cNvSpPr/>
          <p:nvPr/>
        </p:nvSpPr>
        <p:spPr>
          <a:xfrm>
            <a:off x="5796135" y="5688245"/>
            <a:ext cx="1701331" cy="864096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AE" sz="5400" b="1" dirty="0">
                <a:solidFill>
                  <a:srgbClr val="0000FF"/>
                </a:solidFill>
              </a:rPr>
              <a:t>شــاهَ </a:t>
            </a:r>
          </a:p>
        </p:txBody>
      </p:sp>
      <p:sp>
        <p:nvSpPr>
          <p:cNvPr id="12" name="Rounded Rectangle 8"/>
          <p:cNvSpPr/>
          <p:nvPr/>
        </p:nvSpPr>
        <p:spPr>
          <a:xfrm>
            <a:off x="3726813" y="4797152"/>
            <a:ext cx="1690376" cy="864096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AE" sz="4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أحِبُكَ </a:t>
            </a:r>
          </a:p>
        </p:txBody>
      </p:sp>
      <p:sp>
        <p:nvSpPr>
          <p:cNvPr id="13" name="Rounded Rectangle 8"/>
          <p:cNvSpPr/>
          <p:nvPr/>
        </p:nvSpPr>
        <p:spPr>
          <a:xfrm>
            <a:off x="3743319" y="5661248"/>
            <a:ext cx="1690376" cy="864096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AE" sz="48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ينْأى</a:t>
            </a:r>
            <a:r>
              <a:rPr lang="ar-AE" sz="4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</a:p>
        </p:txBody>
      </p:sp>
      <p:sp>
        <p:nvSpPr>
          <p:cNvPr id="14" name="Rounded Rectangle 8"/>
          <p:cNvSpPr/>
          <p:nvPr/>
        </p:nvSpPr>
        <p:spPr>
          <a:xfrm>
            <a:off x="1691680" y="4797152"/>
            <a:ext cx="1690376" cy="864096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AE" sz="4800" b="1" dirty="0">
                <a:solidFill>
                  <a:srgbClr val="00B050"/>
                </a:solidFill>
              </a:rPr>
              <a:t>دَعْني </a:t>
            </a:r>
          </a:p>
        </p:txBody>
      </p:sp>
    </p:spTree>
    <p:extLst>
      <p:ext uri="{BB962C8B-B14F-4D97-AF65-F5344CB8AC3E}">
        <p14:creationId xmlns:p14="http://schemas.microsoft.com/office/powerpoint/2010/main" val="799544664"/>
      </p:ext>
    </p:extLst>
  </p:cSld>
  <p:clrMapOvr>
    <a:masterClrMapping/>
  </p:clrMapOvr>
  <p:transition spd="slow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5"/>
          <p:cNvSpPr>
            <a:spLocks noChangeArrowheads="1"/>
          </p:cNvSpPr>
          <p:nvPr/>
        </p:nvSpPr>
        <p:spPr bwMode="auto">
          <a:xfrm>
            <a:off x="0" y="0"/>
            <a:ext cx="9144000" cy="6742113"/>
          </a:xfrm>
          <a:prstGeom prst="ribbon2">
            <a:avLst>
              <a:gd name="adj1" fmla="val 33333"/>
              <a:gd name="adj2" fmla="val 75000"/>
            </a:avLst>
          </a:prstGeom>
          <a:solidFill>
            <a:schemeClr val="accent5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ar-AE" sz="13800" b="1" dirty="0">
                <a:solidFill>
                  <a:srgbClr val="FFFF00"/>
                </a:solidFill>
              </a:rPr>
              <a:t>أَسْتَقْرِئُ </a:t>
            </a:r>
            <a:endParaRPr lang="ar-AE" sz="13800" b="1" dirty="0" smtClean="0">
              <a:solidFill>
                <a:srgbClr val="FFFF00"/>
              </a:solidFill>
            </a:endParaRPr>
          </a:p>
          <a:p>
            <a:pPr algn="ctr"/>
            <a:r>
              <a:rPr lang="ar-AE" sz="13800" b="1" dirty="0" smtClean="0">
                <a:solidFill>
                  <a:srgbClr val="FFFF00"/>
                </a:solidFill>
              </a:rPr>
              <a:t>وَأَتَعَلَّمُ</a:t>
            </a:r>
          </a:p>
        </p:txBody>
      </p:sp>
      <p:sp>
        <p:nvSpPr>
          <p:cNvPr id="3" name="Oval 6"/>
          <p:cNvSpPr>
            <a:spLocks noChangeArrowheads="1"/>
          </p:cNvSpPr>
          <p:nvPr/>
        </p:nvSpPr>
        <p:spPr bwMode="auto">
          <a:xfrm>
            <a:off x="2268538" y="4508500"/>
            <a:ext cx="4606925" cy="13970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defPPr>
              <a:defRPr lang="ar-SA"/>
            </a:defPPr>
            <a:lvl1pPr algn="r" rtl="1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r" rtl="1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algn="r" rtl="1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algn="r" rtl="1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algn="r" rtl="1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algn="r" defTabSz="914400" rtl="1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2743200" algn="r" defTabSz="914400" rtl="1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3200400" algn="r" defTabSz="914400" rtl="1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3657600" algn="r" defTabSz="914400" rtl="1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pPr algn="ctr">
              <a:defRPr/>
            </a:pPr>
            <a:r>
              <a:rPr lang="ar-AE" sz="8000" b="1" dirty="0">
                <a:solidFill>
                  <a:srgbClr val="FF0000"/>
                </a:solidFill>
                <a:latin typeface="Tahoma" pitchFamily="34" charset="0"/>
              </a:rPr>
              <a:t>ص </a:t>
            </a:r>
            <a:r>
              <a:rPr lang="en-US" sz="8000" b="1" dirty="0" smtClean="0">
                <a:solidFill>
                  <a:srgbClr val="FF0000"/>
                </a:solidFill>
                <a:latin typeface="Tahoma" pitchFamily="34" charset="0"/>
              </a:rPr>
              <a:t>34</a:t>
            </a:r>
            <a:endParaRPr lang="en-US" sz="8000" b="1" dirty="0">
              <a:solidFill>
                <a:srgbClr val="FF0000"/>
              </a:solidFill>
              <a:latin typeface="Tahoma" pitchFamily="34" charset="0"/>
            </a:endParaRPr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536032" cy="501650"/>
          </a:xfrm>
        </p:spPr>
        <p:txBody>
          <a:bodyPr/>
          <a:lstStyle/>
          <a:p>
            <a:pPr>
              <a:defRPr/>
            </a:pPr>
            <a:r>
              <a:rPr lang="ar-AE" sz="1800" b="1" dirty="0" smtClean="0">
                <a:solidFill>
                  <a:srgbClr val="0000FF"/>
                </a:solidFill>
              </a:rPr>
              <a:t>مع تمنياتي بالتوفيق/ حامد جمعة هجرس</a:t>
            </a:r>
            <a:endParaRPr lang="en-US" sz="18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0620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عنصر نائب للتذييل 1"/>
          <p:cNvSpPr>
            <a:spLocks noGrp="1"/>
          </p:cNvSpPr>
          <p:nvPr>
            <p:ph type="ftr" sz="quarter" idx="11"/>
          </p:nvPr>
        </p:nvSpPr>
        <p:spPr>
          <a:xfrm>
            <a:off x="2124075" y="6381328"/>
            <a:ext cx="5400253" cy="72008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ar-AE" sz="2000" b="1" dirty="0" smtClean="0">
                <a:solidFill>
                  <a:srgbClr val="00B050"/>
                </a:solidFill>
              </a:rPr>
              <a:t>مع تمنياتي بالتوفيق/ حامد جمعة هجرس</a:t>
            </a:r>
            <a:endParaRPr lang="en-US" sz="2000" b="1" dirty="0" smtClean="0">
              <a:solidFill>
                <a:srgbClr val="00B050"/>
              </a:solidFill>
            </a:endParaRPr>
          </a:p>
        </p:txBody>
      </p:sp>
      <p:sp>
        <p:nvSpPr>
          <p:cNvPr id="4" name="Rounded Rectangle 8"/>
          <p:cNvSpPr/>
          <p:nvPr/>
        </p:nvSpPr>
        <p:spPr>
          <a:xfrm>
            <a:off x="4067943" y="0"/>
            <a:ext cx="1080121" cy="1052736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AE" sz="7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أ</a:t>
            </a:r>
            <a:endParaRPr lang="ar-AE" sz="72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" name="Rounded Rectangle 8"/>
          <p:cNvSpPr/>
          <p:nvPr/>
        </p:nvSpPr>
        <p:spPr>
          <a:xfrm>
            <a:off x="1259632" y="1196752"/>
            <a:ext cx="7888262" cy="1224136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r>
              <a:rPr lang="ar-AE" sz="6000" b="1" u="sng" dirty="0" smtClean="0">
                <a:solidFill>
                  <a:srgbClr val="0000FF"/>
                </a:solidFill>
              </a:rPr>
              <a:t>تَواصلَ</a:t>
            </a:r>
            <a:r>
              <a:rPr lang="ar-AE" sz="6000" b="1" dirty="0" smtClean="0">
                <a:solidFill>
                  <a:srgbClr val="FF0000"/>
                </a:solidFill>
              </a:rPr>
              <a:t> </a:t>
            </a:r>
            <a:r>
              <a:rPr lang="ar-AE" sz="6000" b="1" dirty="0">
                <a:solidFill>
                  <a:srgbClr val="FF0000"/>
                </a:solidFill>
              </a:rPr>
              <a:t>خالِدٌ </a:t>
            </a:r>
            <a:r>
              <a:rPr lang="ar-AE" sz="6000" b="1" dirty="0" smtClean="0">
                <a:solidFill>
                  <a:srgbClr val="FF0000"/>
                </a:solidFill>
              </a:rPr>
              <a:t>مَعَ أَصدِقائِهِ</a:t>
            </a:r>
            <a:r>
              <a:rPr lang="ar-AE" sz="6000" b="1" dirty="0">
                <a:solidFill>
                  <a:srgbClr val="FF0000"/>
                </a:solidFill>
              </a:rPr>
              <a:t>. </a:t>
            </a:r>
          </a:p>
        </p:txBody>
      </p:sp>
      <p:sp>
        <p:nvSpPr>
          <p:cNvPr id="6" name="Rounded Rectangle 8"/>
          <p:cNvSpPr/>
          <p:nvPr/>
        </p:nvSpPr>
        <p:spPr>
          <a:xfrm>
            <a:off x="1259632" y="2996952"/>
            <a:ext cx="7888262" cy="1152128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AE" sz="5400" b="1" u="sng" dirty="0" smtClean="0">
                <a:solidFill>
                  <a:srgbClr val="0000FF"/>
                </a:solidFill>
              </a:rPr>
              <a:t>نَظَمَ</a:t>
            </a:r>
            <a:r>
              <a:rPr lang="ar-AE" sz="5400" b="1" dirty="0" smtClean="0">
                <a:solidFill>
                  <a:srgbClr val="0000FF"/>
                </a:solidFill>
              </a:rPr>
              <a:t> </a:t>
            </a:r>
            <a:r>
              <a:rPr lang="ar-AE" sz="5400" b="1" dirty="0" smtClean="0">
                <a:solidFill>
                  <a:srgbClr val="FF0000"/>
                </a:solidFill>
              </a:rPr>
              <a:t>أحْمَدُ </a:t>
            </a:r>
            <a:r>
              <a:rPr lang="ar-AE" sz="5400" b="1" dirty="0">
                <a:solidFill>
                  <a:srgbClr val="FF0000"/>
                </a:solidFill>
              </a:rPr>
              <a:t>قَصيدَة في حُبِّ الْوَطَنِ.  </a:t>
            </a:r>
          </a:p>
        </p:txBody>
      </p:sp>
      <p:sp>
        <p:nvSpPr>
          <p:cNvPr id="7" name="Rounded Rectangle 8"/>
          <p:cNvSpPr/>
          <p:nvPr/>
        </p:nvSpPr>
        <p:spPr>
          <a:xfrm>
            <a:off x="1259632" y="4797152"/>
            <a:ext cx="7855375" cy="108012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r>
              <a:rPr lang="ar-AE" sz="6000" b="1" u="sng" dirty="0" smtClean="0">
                <a:solidFill>
                  <a:srgbClr val="0000FF"/>
                </a:solidFill>
              </a:rPr>
              <a:t>زارَ</a:t>
            </a:r>
            <a:r>
              <a:rPr lang="ar-AE" sz="6000" b="1" dirty="0" smtClean="0">
                <a:solidFill>
                  <a:srgbClr val="0000FF"/>
                </a:solidFill>
              </a:rPr>
              <a:t> </a:t>
            </a:r>
            <a:r>
              <a:rPr lang="ar-AE" sz="6000" b="1" dirty="0" smtClean="0">
                <a:solidFill>
                  <a:srgbClr val="FF0000"/>
                </a:solidFill>
              </a:rPr>
              <a:t>سلْطانُ </a:t>
            </a:r>
            <a:r>
              <a:rPr lang="ar-AE" sz="6000" b="1" dirty="0">
                <a:solidFill>
                  <a:srgbClr val="FF0000"/>
                </a:solidFill>
              </a:rPr>
              <a:t>مُتْحَفَ عَجْمانَ. </a:t>
            </a:r>
          </a:p>
        </p:txBody>
      </p:sp>
    </p:spTree>
    <p:extLst>
      <p:ext uri="{BB962C8B-B14F-4D97-AF65-F5344CB8AC3E}">
        <p14:creationId xmlns:p14="http://schemas.microsoft.com/office/powerpoint/2010/main" val="308909530"/>
      </p:ext>
    </p:extLst>
  </p:cSld>
  <p:clrMapOvr>
    <a:masterClrMapping/>
  </p:clrMapOvr>
  <p:transition spd="slow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عنصر نائب للتذييل 1"/>
          <p:cNvSpPr>
            <a:spLocks noGrp="1"/>
          </p:cNvSpPr>
          <p:nvPr>
            <p:ph type="ftr" sz="quarter" idx="11"/>
          </p:nvPr>
        </p:nvSpPr>
        <p:spPr>
          <a:xfrm>
            <a:off x="2124075" y="6381328"/>
            <a:ext cx="5400253" cy="72008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ar-AE" sz="2000" b="1" dirty="0" smtClean="0">
                <a:solidFill>
                  <a:srgbClr val="00B050"/>
                </a:solidFill>
              </a:rPr>
              <a:t>مع تمنياتي بالتوفيق/ حامد جمعة هجرس</a:t>
            </a:r>
            <a:endParaRPr lang="en-US" sz="2000" b="1" dirty="0" smtClean="0">
              <a:solidFill>
                <a:srgbClr val="00B050"/>
              </a:solidFill>
            </a:endParaRPr>
          </a:p>
        </p:txBody>
      </p:sp>
      <p:sp>
        <p:nvSpPr>
          <p:cNvPr id="4" name="Rounded Rectangle 8"/>
          <p:cNvSpPr/>
          <p:nvPr/>
        </p:nvSpPr>
        <p:spPr>
          <a:xfrm>
            <a:off x="4067943" y="0"/>
            <a:ext cx="1080121" cy="1052736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AE" sz="7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ب</a:t>
            </a:r>
            <a:endParaRPr lang="ar-AE" sz="72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" name="Rounded Rectangle 8"/>
          <p:cNvSpPr/>
          <p:nvPr/>
        </p:nvSpPr>
        <p:spPr>
          <a:xfrm>
            <a:off x="1284836" y="1196752"/>
            <a:ext cx="7888262" cy="1224136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r>
              <a:rPr lang="ar-AE" sz="8000" b="1" u="sng" dirty="0" smtClean="0">
                <a:solidFill>
                  <a:srgbClr val="FF0000"/>
                </a:solidFill>
              </a:rPr>
              <a:t>تَواصلْ</a:t>
            </a:r>
            <a:r>
              <a:rPr lang="ar-AE" sz="8000" b="1" dirty="0" smtClean="0">
                <a:solidFill>
                  <a:srgbClr val="0000FF"/>
                </a:solidFill>
              </a:rPr>
              <a:t> مَع أَصدِقائِكَ . </a:t>
            </a:r>
            <a:endParaRPr lang="ar-AE" sz="8000" b="1" dirty="0">
              <a:solidFill>
                <a:srgbClr val="FF0000"/>
              </a:solidFill>
            </a:endParaRPr>
          </a:p>
        </p:txBody>
      </p:sp>
      <p:sp>
        <p:nvSpPr>
          <p:cNvPr id="6" name="Rounded Rectangle 8"/>
          <p:cNvSpPr/>
          <p:nvPr/>
        </p:nvSpPr>
        <p:spPr>
          <a:xfrm>
            <a:off x="827584" y="2996952"/>
            <a:ext cx="8320310" cy="1152128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r>
              <a:rPr lang="ar-AE" sz="5400" b="1" u="sng" dirty="0" smtClean="0">
                <a:solidFill>
                  <a:srgbClr val="FF0000"/>
                </a:solidFill>
              </a:rPr>
              <a:t>يا أحمد انْظِمْ </a:t>
            </a:r>
            <a:r>
              <a:rPr lang="ar-AE" sz="5400" b="1" dirty="0" smtClean="0">
                <a:solidFill>
                  <a:srgbClr val="FF0000"/>
                </a:solidFill>
              </a:rPr>
              <a:t> </a:t>
            </a:r>
            <a:r>
              <a:rPr lang="ar-AE" sz="5400" b="1" dirty="0" smtClean="0">
                <a:solidFill>
                  <a:srgbClr val="0000FF"/>
                </a:solidFill>
              </a:rPr>
              <a:t>قَصيدَةً </a:t>
            </a:r>
            <a:r>
              <a:rPr lang="ar-AE" sz="5400" b="1" dirty="0">
                <a:solidFill>
                  <a:srgbClr val="0000FF"/>
                </a:solidFill>
              </a:rPr>
              <a:t>في حُبِّ </a:t>
            </a:r>
            <a:r>
              <a:rPr lang="ar-AE" sz="5400" b="1" dirty="0" smtClean="0">
                <a:solidFill>
                  <a:srgbClr val="0000FF"/>
                </a:solidFill>
              </a:rPr>
              <a:t>الْوَطَنِ .  </a:t>
            </a:r>
            <a:endParaRPr lang="ar-AE" sz="5400" b="1" dirty="0">
              <a:solidFill>
                <a:srgbClr val="0000FF"/>
              </a:solidFill>
            </a:endParaRPr>
          </a:p>
        </p:txBody>
      </p:sp>
      <p:sp>
        <p:nvSpPr>
          <p:cNvPr id="7" name="Rounded Rectangle 8"/>
          <p:cNvSpPr/>
          <p:nvPr/>
        </p:nvSpPr>
        <p:spPr>
          <a:xfrm>
            <a:off x="1259632" y="4797152"/>
            <a:ext cx="7855375" cy="108012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r>
              <a:rPr lang="ar-AE" sz="6000" b="1" dirty="0" smtClean="0">
                <a:solidFill>
                  <a:srgbClr val="0000FF"/>
                </a:solidFill>
              </a:rPr>
              <a:t>يا </a:t>
            </a:r>
            <a:r>
              <a:rPr lang="ar-AE" sz="6000" b="1" dirty="0">
                <a:solidFill>
                  <a:srgbClr val="0000FF"/>
                </a:solidFill>
              </a:rPr>
              <a:t>سلْطانُ </a:t>
            </a:r>
            <a:r>
              <a:rPr lang="ar-AE" sz="6000" b="1" u="sng" dirty="0" smtClean="0">
                <a:solidFill>
                  <a:srgbClr val="FF0000"/>
                </a:solidFill>
              </a:rPr>
              <a:t>زُرْ</a:t>
            </a:r>
            <a:r>
              <a:rPr lang="ar-AE" sz="6000" b="1" dirty="0" smtClean="0">
                <a:solidFill>
                  <a:srgbClr val="0000FF"/>
                </a:solidFill>
              </a:rPr>
              <a:t> مُتْحَفَ عَجْمانَ . </a:t>
            </a:r>
            <a:endParaRPr lang="ar-AE" sz="60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8707177"/>
      </p:ext>
    </p:extLst>
  </p:cSld>
  <p:clrMapOvr>
    <a:masterClrMapping/>
  </p:clrMapOvr>
  <p:transition spd="slow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عنصر نائب للتذييل 1"/>
          <p:cNvSpPr>
            <a:spLocks noGrp="1"/>
          </p:cNvSpPr>
          <p:nvPr>
            <p:ph type="ftr" sz="quarter" idx="11"/>
          </p:nvPr>
        </p:nvSpPr>
        <p:spPr>
          <a:xfrm>
            <a:off x="2124075" y="6381328"/>
            <a:ext cx="5400253" cy="72008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ar-AE" sz="2000" b="1" dirty="0" smtClean="0">
                <a:solidFill>
                  <a:srgbClr val="00B050"/>
                </a:solidFill>
              </a:rPr>
              <a:t>مع تمنياتي بالتوفيق/ حامد جمعة هجرس</a:t>
            </a:r>
            <a:endParaRPr lang="en-US" sz="2000" b="1" dirty="0" smtClean="0">
              <a:solidFill>
                <a:srgbClr val="00B050"/>
              </a:solidFill>
            </a:endParaRPr>
          </a:p>
        </p:txBody>
      </p:sp>
      <p:sp>
        <p:nvSpPr>
          <p:cNvPr id="4" name="Rounded Rectangle 8"/>
          <p:cNvSpPr/>
          <p:nvPr/>
        </p:nvSpPr>
        <p:spPr>
          <a:xfrm>
            <a:off x="4067943" y="0"/>
            <a:ext cx="1080121" cy="1052736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AE" sz="7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ج</a:t>
            </a:r>
            <a:endParaRPr lang="ar-AE" sz="72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" name="Rounded Rectangle 8"/>
          <p:cNvSpPr/>
          <p:nvPr/>
        </p:nvSpPr>
        <p:spPr>
          <a:xfrm>
            <a:off x="1259632" y="1196752"/>
            <a:ext cx="7888262" cy="1224136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r>
              <a:rPr lang="ar-AE" sz="6000" b="1" u="sng" dirty="0" smtClean="0">
                <a:solidFill>
                  <a:srgbClr val="C00000"/>
                </a:solidFill>
              </a:rPr>
              <a:t>يتَواصلُ</a:t>
            </a:r>
            <a:r>
              <a:rPr lang="ar-AE" sz="6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ar-AE" sz="6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خالِدٌ </a:t>
            </a:r>
            <a:r>
              <a:rPr lang="ar-AE" sz="6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مَعَ أَصدِقائِهِ</a:t>
            </a:r>
            <a:r>
              <a:rPr lang="ar-AE" sz="6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. </a:t>
            </a:r>
          </a:p>
        </p:txBody>
      </p:sp>
      <p:sp>
        <p:nvSpPr>
          <p:cNvPr id="6" name="Rounded Rectangle 8"/>
          <p:cNvSpPr/>
          <p:nvPr/>
        </p:nvSpPr>
        <p:spPr>
          <a:xfrm>
            <a:off x="1259632" y="2996952"/>
            <a:ext cx="7888262" cy="1152128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r>
              <a:rPr lang="ar-AE" sz="5400" b="1" u="sng" dirty="0" smtClean="0">
                <a:solidFill>
                  <a:srgbClr val="00B050"/>
                </a:solidFill>
              </a:rPr>
              <a:t>لم</a:t>
            </a:r>
            <a:r>
              <a:rPr lang="ar-AE" sz="5400" b="1" u="sng" dirty="0" smtClean="0">
                <a:solidFill>
                  <a:srgbClr val="C00000"/>
                </a:solidFill>
              </a:rPr>
              <a:t> يتَواصلْ </a:t>
            </a:r>
            <a:r>
              <a:rPr lang="ar-AE" sz="5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خالِدٌ مَعَ أَصدِقائِهِ. </a:t>
            </a:r>
          </a:p>
        </p:txBody>
      </p:sp>
      <p:sp>
        <p:nvSpPr>
          <p:cNvPr id="7" name="Rounded Rectangle 8"/>
          <p:cNvSpPr/>
          <p:nvPr/>
        </p:nvSpPr>
        <p:spPr>
          <a:xfrm>
            <a:off x="0" y="4797152"/>
            <a:ext cx="9115007" cy="108012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r>
              <a:rPr lang="ar-AE" sz="6000" b="1" u="sng" dirty="0" smtClean="0">
                <a:solidFill>
                  <a:srgbClr val="00B050"/>
                </a:solidFill>
              </a:rPr>
              <a:t>لن</a:t>
            </a:r>
            <a:r>
              <a:rPr lang="ar-AE" sz="6000" b="1" u="sng" dirty="0" smtClean="0">
                <a:solidFill>
                  <a:srgbClr val="C00000"/>
                </a:solidFill>
              </a:rPr>
              <a:t> يتَواصلَ </a:t>
            </a:r>
            <a:r>
              <a:rPr lang="ar-AE" sz="6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خالِدٌ مَعَ </a:t>
            </a:r>
            <a:r>
              <a:rPr lang="ar-AE" sz="6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رفاق السوء . </a:t>
            </a:r>
            <a:endParaRPr lang="ar-AE" sz="60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2779384"/>
      </p:ext>
    </p:extLst>
  </p:cSld>
  <p:clrMapOvr>
    <a:masterClrMapping/>
  </p:clrMapOvr>
  <p:transition spd="slow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عنصر نائب للتذييل 1"/>
          <p:cNvSpPr>
            <a:spLocks noGrp="1"/>
          </p:cNvSpPr>
          <p:nvPr>
            <p:ph type="ftr" sz="quarter" idx="11"/>
          </p:nvPr>
        </p:nvSpPr>
        <p:spPr>
          <a:xfrm>
            <a:off x="2159906" y="6429908"/>
            <a:ext cx="4824189" cy="85618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ar-AE" sz="2000" b="1" dirty="0" smtClean="0">
                <a:solidFill>
                  <a:srgbClr val="FF0000"/>
                </a:solidFill>
              </a:rPr>
              <a:t>مع تمنياتي بالتوفيق/ حامد جمعة هجرس</a:t>
            </a:r>
            <a:endParaRPr lang="en-US" sz="2000" b="1" dirty="0" smtClean="0">
              <a:solidFill>
                <a:srgbClr val="FF0000"/>
              </a:solidFill>
            </a:endParaRPr>
          </a:p>
        </p:txBody>
      </p:sp>
      <p:sp>
        <p:nvSpPr>
          <p:cNvPr id="4" name="TextBox 5"/>
          <p:cNvSpPr txBox="1"/>
          <p:nvPr/>
        </p:nvSpPr>
        <p:spPr>
          <a:xfrm>
            <a:off x="1" y="0"/>
            <a:ext cx="9144000" cy="1323439"/>
          </a:xfrm>
          <a:prstGeom prst="rect">
            <a:avLst/>
          </a:prstGeom>
          <a:gradFill rotWithShape="1">
            <a:gsLst>
              <a:gs pos="0">
                <a:srgbClr val="9FB8CD">
                  <a:tint val="50000"/>
                  <a:satMod val="300000"/>
                </a:srgbClr>
              </a:gs>
              <a:gs pos="35000">
                <a:srgbClr val="9FB8CD">
                  <a:tint val="37000"/>
                  <a:satMod val="300000"/>
                </a:srgbClr>
              </a:gs>
              <a:gs pos="100000">
                <a:srgbClr val="9FB8CD">
                  <a:tint val="15000"/>
                  <a:satMod val="350000"/>
                </a:srgbClr>
              </a:gs>
            </a:gsLst>
            <a:lin ang="16200000" scaled="1"/>
          </a:gradFill>
          <a:ln w="57150" cap="flat" cmpd="sng" algn="ctr">
            <a:solidFill>
              <a:srgbClr val="9FB8CD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wrap="square" rtlCol="1">
            <a:spAutoFit/>
          </a:bodyPr>
          <a:lstStyle/>
          <a:p>
            <a:pPr lv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kern="0" dirty="0" smtClean="0">
                <a:solidFill>
                  <a:sysClr val="windowText" lastClr="000000"/>
                </a:solidFill>
                <a:latin typeface="Calibri"/>
                <a:cs typeface="+mn-cs"/>
              </a:rPr>
              <a:t>1</a:t>
            </a:r>
            <a:r>
              <a:rPr lang="ar-AE" sz="4000" b="1" kern="0" dirty="0" smtClean="0">
                <a:solidFill>
                  <a:sysClr val="windowText" lastClr="000000"/>
                </a:solidFill>
                <a:latin typeface="Calibri"/>
                <a:cs typeface="+mn-cs"/>
              </a:rPr>
              <a:t>- َأتَأمَّلُ الْأمْثِلَةَ </a:t>
            </a:r>
            <a:r>
              <a:rPr lang="ar-AE" sz="4000" b="1" kern="0" dirty="0">
                <a:solidFill>
                  <a:sysClr val="windowText" lastClr="000000"/>
                </a:solidFill>
                <a:latin typeface="Calibri"/>
                <a:cs typeface="+mn-cs"/>
              </a:rPr>
              <a:t>في </a:t>
            </a:r>
            <a:r>
              <a:rPr lang="ar-AE" sz="4000" b="1" kern="0" dirty="0" smtClean="0">
                <a:solidFill>
                  <a:sysClr val="windowText" lastClr="000000"/>
                </a:solidFill>
                <a:latin typeface="Calibri"/>
                <a:cs typeface="+mn-cs"/>
              </a:rPr>
              <a:t>الْمَجْموعاتِ ( </a:t>
            </a:r>
            <a:r>
              <a:rPr lang="ar-AE" sz="4000" b="1" kern="0" dirty="0" smtClean="0">
                <a:solidFill>
                  <a:srgbClr val="FF0000"/>
                </a:solidFill>
                <a:latin typeface="Calibri"/>
                <a:cs typeface="+mn-cs"/>
              </a:rPr>
              <a:t>أ </a:t>
            </a:r>
            <a:r>
              <a:rPr lang="ar-AE" sz="4000" b="1" kern="0" dirty="0" smtClean="0">
                <a:solidFill>
                  <a:sysClr val="windowText" lastClr="000000"/>
                </a:solidFill>
                <a:latin typeface="Calibri"/>
                <a:cs typeface="+mn-cs"/>
              </a:rPr>
              <a:t>) و ( </a:t>
            </a:r>
            <a:r>
              <a:rPr lang="ar-AE" sz="4000" b="1" kern="0" dirty="0" smtClean="0">
                <a:solidFill>
                  <a:srgbClr val="FF0000"/>
                </a:solidFill>
                <a:latin typeface="Calibri"/>
                <a:cs typeface="+mn-cs"/>
              </a:rPr>
              <a:t>ب</a:t>
            </a:r>
            <a:r>
              <a:rPr lang="ar-AE" sz="4000" b="1" kern="0" dirty="0" smtClean="0">
                <a:solidFill>
                  <a:sysClr val="windowText" lastClr="000000"/>
                </a:solidFill>
                <a:latin typeface="Calibri"/>
                <a:cs typeface="+mn-cs"/>
              </a:rPr>
              <a:t> ) و ( </a:t>
            </a:r>
            <a:r>
              <a:rPr lang="ar-AE" sz="4000" b="1" kern="0" dirty="0" smtClean="0">
                <a:solidFill>
                  <a:srgbClr val="FF0000"/>
                </a:solidFill>
                <a:latin typeface="Calibri"/>
                <a:cs typeface="+mn-cs"/>
              </a:rPr>
              <a:t>ج</a:t>
            </a:r>
            <a:r>
              <a:rPr lang="ar-AE" sz="4000" b="1" kern="0" dirty="0" smtClean="0">
                <a:solidFill>
                  <a:sysClr val="windowText" lastClr="000000"/>
                </a:solidFill>
                <a:latin typeface="Calibri"/>
                <a:cs typeface="+mn-cs"/>
              </a:rPr>
              <a:t> ) و </a:t>
            </a:r>
            <a:r>
              <a:rPr lang="ar-SA" sz="4000" b="1" kern="0" dirty="0" smtClean="0">
                <a:solidFill>
                  <a:sysClr val="windowText" lastClr="000000"/>
                </a:solidFill>
                <a:latin typeface="Calibri"/>
                <a:cs typeface="Arial"/>
              </a:rPr>
              <a:t>أُلاحِظُ </a:t>
            </a:r>
            <a:r>
              <a:rPr lang="ar-SA" sz="4000" b="1" kern="0" dirty="0">
                <a:solidFill>
                  <a:sysClr val="windowText" lastClr="000000"/>
                </a:solidFill>
                <a:latin typeface="Calibri"/>
                <a:cs typeface="Arial"/>
              </a:rPr>
              <a:t>نَوعَ الْكَلِماتِ الْمُلوَّنَةَ. </a:t>
            </a:r>
            <a:endParaRPr kumimoji="0" lang="ar-SA" sz="40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Arial"/>
            </a:endParaRPr>
          </a:p>
        </p:txBody>
      </p:sp>
      <p:sp>
        <p:nvSpPr>
          <p:cNvPr id="5" name="Rounded Rectangle 8"/>
          <p:cNvSpPr/>
          <p:nvPr/>
        </p:nvSpPr>
        <p:spPr>
          <a:xfrm>
            <a:off x="1" y="1339588"/>
            <a:ext cx="9144000" cy="5518412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>
              <a:lnSpc>
                <a:spcPct val="150000"/>
              </a:lnSpc>
            </a:pPr>
            <a:r>
              <a:rPr lang="ar-AE" sz="4800" b="1" dirty="0" smtClean="0">
                <a:solidFill>
                  <a:srgbClr val="FF0000"/>
                </a:solidFill>
              </a:rPr>
              <a:t>( </a:t>
            </a:r>
            <a:r>
              <a:rPr lang="ar-AE" sz="4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أ </a:t>
            </a:r>
            <a:r>
              <a:rPr lang="ar-AE" sz="4800" b="1" dirty="0" smtClean="0">
                <a:solidFill>
                  <a:srgbClr val="FF0000"/>
                </a:solidFill>
              </a:rPr>
              <a:t>) أَجِدُ أنَّ </a:t>
            </a:r>
            <a:r>
              <a:rPr lang="ar-AE" sz="4800" b="1" dirty="0">
                <a:solidFill>
                  <a:srgbClr val="FF0000"/>
                </a:solidFill>
              </a:rPr>
              <a:t>الْكَلِماتِ الْمُلوَّنَةَ كُلَّها</a:t>
            </a:r>
            <a:r>
              <a:rPr lang="ar-AE" sz="4800" b="1" dirty="0" smtClean="0">
                <a:solidFill>
                  <a:srgbClr val="FF0000"/>
                </a:solidFill>
              </a:rPr>
              <a:t>............ وَقَدْ </a:t>
            </a:r>
            <a:r>
              <a:rPr lang="ar-AE" sz="4800" b="1" dirty="0">
                <a:solidFill>
                  <a:srgbClr val="FF0000"/>
                </a:solidFill>
              </a:rPr>
              <a:t>جاءَ الْفِعْلُ في الْمَجْموعَةِ ( </a:t>
            </a:r>
            <a:r>
              <a:rPr lang="ar-AE" sz="4800" b="1" dirty="0">
                <a:solidFill>
                  <a:srgbClr val="0000FF"/>
                </a:solidFill>
              </a:rPr>
              <a:t>أ</a:t>
            </a:r>
            <a:r>
              <a:rPr lang="ar-AE" sz="4800" b="1" dirty="0">
                <a:solidFill>
                  <a:srgbClr val="FF0000"/>
                </a:solidFill>
              </a:rPr>
              <a:t> ) </a:t>
            </a:r>
            <a:r>
              <a:rPr lang="ar-AE" sz="4800" b="1" dirty="0" smtClean="0">
                <a:solidFill>
                  <a:srgbClr val="FF0000"/>
                </a:solidFill>
              </a:rPr>
              <a:t>بصيغَةِ الزَّمنِ الماضي وَفي </a:t>
            </a:r>
            <a:r>
              <a:rPr lang="ar-AE" sz="4800" b="1" dirty="0">
                <a:solidFill>
                  <a:srgbClr val="FF0000"/>
                </a:solidFill>
              </a:rPr>
              <a:t>الْمَجْموعَةِ </a:t>
            </a:r>
            <a:r>
              <a:rPr lang="ar-AE" sz="4800" b="1" dirty="0" smtClean="0">
                <a:solidFill>
                  <a:srgbClr val="FF0000"/>
                </a:solidFill>
              </a:rPr>
              <a:t>( </a:t>
            </a:r>
            <a:r>
              <a:rPr lang="ar-AE" sz="4800" b="1" dirty="0" smtClean="0">
                <a:solidFill>
                  <a:srgbClr val="0000FF"/>
                </a:solidFill>
              </a:rPr>
              <a:t>ب</a:t>
            </a:r>
            <a:r>
              <a:rPr lang="ar-AE" sz="4800" b="1" dirty="0" smtClean="0">
                <a:solidFill>
                  <a:srgbClr val="FF0000"/>
                </a:solidFill>
              </a:rPr>
              <a:t>) بصيغَةِ </a:t>
            </a:r>
            <a:r>
              <a:rPr lang="ar-AE" sz="4800" b="1" dirty="0">
                <a:solidFill>
                  <a:srgbClr val="FF0000"/>
                </a:solidFill>
              </a:rPr>
              <a:t>فِعْلِ </a:t>
            </a:r>
            <a:r>
              <a:rPr lang="ar-AE" sz="4800" b="1" dirty="0" smtClean="0">
                <a:solidFill>
                  <a:srgbClr val="FF0000"/>
                </a:solidFill>
              </a:rPr>
              <a:t>................. ، </a:t>
            </a:r>
            <a:r>
              <a:rPr lang="ar-AE" sz="4800" b="1" dirty="0">
                <a:solidFill>
                  <a:srgbClr val="FF0000"/>
                </a:solidFill>
              </a:rPr>
              <a:t>وَفي </a:t>
            </a:r>
            <a:r>
              <a:rPr lang="ar-AE" sz="4800" b="1" dirty="0" smtClean="0">
                <a:solidFill>
                  <a:srgbClr val="FF0000"/>
                </a:solidFill>
              </a:rPr>
              <a:t>الْمَجْموعَةِ  ( </a:t>
            </a:r>
            <a:r>
              <a:rPr lang="ar-AE" sz="4800" b="1" dirty="0" smtClean="0">
                <a:solidFill>
                  <a:srgbClr val="0000FF"/>
                </a:solidFill>
              </a:rPr>
              <a:t>ج</a:t>
            </a:r>
            <a:r>
              <a:rPr lang="ar-AE" sz="4800" b="1" dirty="0" smtClean="0">
                <a:solidFill>
                  <a:srgbClr val="FF0000"/>
                </a:solidFill>
              </a:rPr>
              <a:t> )     بصيغَةِ المُضارعِ</a:t>
            </a:r>
            <a:r>
              <a:rPr lang="ar-AE" sz="4800" b="1" dirty="0">
                <a:solidFill>
                  <a:srgbClr val="FF0000"/>
                </a:solidFill>
              </a:rPr>
              <a:t>. </a:t>
            </a:r>
          </a:p>
        </p:txBody>
      </p:sp>
      <p:sp>
        <p:nvSpPr>
          <p:cNvPr id="6" name="Rounded Rectangle 8"/>
          <p:cNvSpPr/>
          <p:nvPr/>
        </p:nvSpPr>
        <p:spPr>
          <a:xfrm>
            <a:off x="467544" y="1556792"/>
            <a:ext cx="1701331" cy="864096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AE" sz="5400" b="1" dirty="0" smtClean="0">
                <a:solidFill>
                  <a:srgbClr val="0000FF"/>
                </a:solidFill>
              </a:rPr>
              <a:t>أفعال</a:t>
            </a:r>
            <a:endParaRPr lang="ar-AE" sz="5400" b="1" dirty="0">
              <a:solidFill>
                <a:srgbClr val="0000FF"/>
              </a:solidFill>
            </a:endParaRPr>
          </a:p>
        </p:txBody>
      </p:sp>
      <p:sp>
        <p:nvSpPr>
          <p:cNvPr id="7" name="Rounded Rectangle 8"/>
          <p:cNvSpPr/>
          <p:nvPr/>
        </p:nvSpPr>
        <p:spPr>
          <a:xfrm>
            <a:off x="5076056" y="4797152"/>
            <a:ext cx="2637435" cy="1008112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AE" sz="6600" b="1" dirty="0" smtClean="0">
                <a:solidFill>
                  <a:srgbClr val="0000FF"/>
                </a:solidFill>
              </a:rPr>
              <a:t>الأمر</a:t>
            </a:r>
            <a:endParaRPr lang="ar-AE" sz="66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1506544"/>
      </p:ext>
    </p:extLst>
  </p:cSld>
  <p:clrMapOvr>
    <a:masterClrMapping/>
  </p:clrMapOvr>
  <p:transition spd="slow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theme/theme1.xml><?xml version="1.0" encoding="utf-8"?>
<a:theme xmlns:a="http://schemas.openxmlformats.org/drawingml/2006/main" name="أحب أمي وأبي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كلاسيكي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الإعراب والبناء</Template>
  <TotalTime>1</TotalTime>
  <Words>685</Words>
  <Application>Microsoft Office PowerPoint</Application>
  <PresentationFormat>عرض على الشاشة (3:4)‏</PresentationFormat>
  <Paragraphs>103</Paragraphs>
  <Slides>21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6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21</vt:i4>
      </vt:variant>
    </vt:vector>
  </HeadingPairs>
  <TitlesOfParts>
    <vt:vector size="28" baseType="lpstr">
      <vt:lpstr>Arial Unicode MS</vt:lpstr>
      <vt:lpstr>Arial</vt:lpstr>
      <vt:lpstr>Arial Black</vt:lpstr>
      <vt:lpstr>Calibri</vt:lpstr>
      <vt:lpstr>Tahoma</vt:lpstr>
      <vt:lpstr>Times New Roman</vt:lpstr>
      <vt:lpstr>أحب أمي وأبي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احمد محمود زعرور</dc:creator>
  <cp:lastModifiedBy>احمد محمود زعرور</cp:lastModifiedBy>
  <cp:revision>1</cp:revision>
  <dcterms:created xsi:type="dcterms:W3CDTF">2016-09-27T04:49:51Z</dcterms:created>
  <dcterms:modified xsi:type="dcterms:W3CDTF">2016-09-27T04:50:55Z</dcterms:modified>
</cp:coreProperties>
</file>