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7" r:id="rId7"/>
    <p:sldId id="259" r:id="rId8"/>
    <p:sldId id="260" r:id="rId9"/>
    <p:sldId id="261" r:id="rId10"/>
    <p:sldId id="262" r:id="rId11"/>
    <p:sldId id="263" r:id="rId12"/>
    <p:sldId id="264" r:id="rId13"/>
    <p:sldId id="265" r:id="rId14"/>
    <p:sldId id="266" r:id="rId15"/>
    <p:sldId id="268"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86A7-02EE-469C-9C95-94C200A65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630740-7A5F-4FE5-ACF2-CECEE6CD4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56EA44-C765-401E-A1BE-CB7809CC7D30}"/>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5" name="Footer Placeholder 4">
            <a:extLst>
              <a:ext uri="{FF2B5EF4-FFF2-40B4-BE49-F238E27FC236}">
                <a16:creationId xmlns:a16="http://schemas.microsoft.com/office/drawing/2014/main" id="{803EC1EB-B8B0-41FD-8D51-5FF1D54D8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88249-6AF7-4ED6-8318-05E500B94AFB}"/>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373275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7E8D-3112-4338-ACD5-7986B6ED6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F9244-3A3C-4BD4-9237-B44936096B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9179D-8217-4A68-A9EE-E7C00B70D405}"/>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5" name="Footer Placeholder 4">
            <a:extLst>
              <a:ext uri="{FF2B5EF4-FFF2-40B4-BE49-F238E27FC236}">
                <a16:creationId xmlns:a16="http://schemas.microsoft.com/office/drawing/2014/main" id="{6E96026F-3A2E-480F-85E5-23EDD7BE9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2D622-F15B-44E8-9C82-E0263D10C137}"/>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18252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F0B6C-A569-4C9E-B3D4-33149EDA45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17596-FD50-495B-B9A9-E7C948FD6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4E5DC-E228-43D9-9C4D-1A3F6BDE0923}"/>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5" name="Footer Placeholder 4">
            <a:extLst>
              <a:ext uri="{FF2B5EF4-FFF2-40B4-BE49-F238E27FC236}">
                <a16:creationId xmlns:a16="http://schemas.microsoft.com/office/drawing/2014/main" id="{417CAFEF-4E93-4983-AE1E-903E66884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AB05D-BDC3-4D28-A201-D4CCA3A3E700}"/>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91618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C61C-721B-44AF-9249-60960B717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A2CE5-DCD5-41D9-A871-DD194DB986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52C5-44FF-4698-B16B-6721E833365C}"/>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5" name="Footer Placeholder 4">
            <a:extLst>
              <a:ext uri="{FF2B5EF4-FFF2-40B4-BE49-F238E27FC236}">
                <a16:creationId xmlns:a16="http://schemas.microsoft.com/office/drawing/2014/main" id="{7A8AB3A8-496F-461C-B834-7BF1A508D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581A8-C944-4118-BFE4-CAE24D43EBBD}"/>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108711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CC7D-B308-4DDB-94F1-81D3F0D3B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C3A755-35FB-4D46-ADB1-088B4675B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AE8C13-4F4E-40F9-915D-340C8359C5E5}"/>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5" name="Footer Placeholder 4">
            <a:extLst>
              <a:ext uri="{FF2B5EF4-FFF2-40B4-BE49-F238E27FC236}">
                <a16:creationId xmlns:a16="http://schemas.microsoft.com/office/drawing/2014/main" id="{AAA33658-4E3E-4320-B599-A6EE0A33B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97121-A3CB-4DAF-A94C-4CB8F120E120}"/>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104983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BFC5-4EF1-4BE3-802C-BA6BCE927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25B94-9930-41A1-9CCA-C220A5394D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F2E88E-53B1-4AD6-852A-027BDA4EB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A78353-2EF5-4778-99A6-5D98EF2461E2}"/>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6" name="Footer Placeholder 5">
            <a:extLst>
              <a:ext uri="{FF2B5EF4-FFF2-40B4-BE49-F238E27FC236}">
                <a16:creationId xmlns:a16="http://schemas.microsoft.com/office/drawing/2014/main" id="{FDA2AA13-D731-46B7-8033-927CBFA60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1E143-B6FE-4E2A-A04C-0C0030ACEBEB}"/>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381408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D2FD-5E8C-4372-A0C3-F66329698B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F1CB26-2CE8-47B6-9DD7-11CA05747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0B46D8-E78E-44C0-B4BF-ADE175133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16B25-C0AD-499A-A5EB-A7A78ADC47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8CE49-1FCF-471C-84F8-A8698C826B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68E49-2D4D-4FCC-8104-E804EDE13EE6}"/>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8" name="Footer Placeholder 7">
            <a:extLst>
              <a:ext uri="{FF2B5EF4-FFF2-40B4-BE49-F238E27FC236}">
                <a16:creationId xmlns:a16="http://schemas.microsoft.com/office/drawing/2014/main" id="{A9910D97-4709-4C64-AF9B-437FDF3CA5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E3300A-094A-40E2-BF02-3B271FA93EEB}"/>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99209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EA2E-5FCF-4C6A-B611-DB5F6B9015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0839B-04AE-46F3-BFAA-5FA95F4944D4}"/>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4" name="Footer Placeholder 3">
            <a:extLst>
              <a:ext uri="{FF2B5EF4-FFF2-40B4-BE49-F238E27FC236}">
                <a16:creationId xmlns:a16="http://schemas.microsoft.com/office/drawing/2014/main" id="{61E7232E-4651-45AC-A9BE-2BDCEC8D2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3D133-85FD-498E-B590-1D73928C2EF4}"/>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387975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F1DAA-5FB1-417B-A9AA-A500A5E8BE99}"/>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3" name="Footer Placeholder 2">
            <a:extLst>
              <a:ext uri="{FF2B5EF4-FFF2-40B4-BE49-F238E27FC236}">
                <a16:creationId xmlns:a16="http://schemas.microsoft.com/office/drawing/2014/main" id="{FC32C963-9504-4B1D-866F-FF8CD9FC6E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416A5D-F75A-498D-9740-D6CEEDE3B6C7}"/>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429355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2287-769D-4934-9E7F-D5384B528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5DD930-9751-4FC0-93DA-875E2BD00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39D4A3-22D2-4B36-9930-571FE038A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3F517-1DDE-4331-B044-328BB17659F8}"/>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6" name="Footer Placeholder 5">
            <a:extLst>
              <a:ext uri="{FF2B5EF4-FFF2-40B4-BE49-F238E27FC236}">
                <a16:creationId xmlns:a16="http://schemas.microsoft.com/office/drawing/2014/main" id="{59E14C6C-1D62-488B-A95D-765ED523C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05308-AB82-4BD6-8A65-E9316BB99999}"/>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418127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79E7-D1EF-42E7-A467-B11651E61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DF7FE7-9A71-4AD0-B753-7556810E1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8DEDC-7DBC-4021-B1A2-D9D64FB14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2E4E2-3903-489B-9C92-087C4834C7F1}"/>
              </a:ext>
            </a:extLst>
          </p:cNvPr>
          <p:cNvSpPr>
            <a:spLocks noGrp="1"/>
          </p:cNvSpPr>
          <p:nvPr>
            <p:ph type="dt" sz="half" idx="10"/>
          </p:nvPr>
        </p:nvSpPr>
        <p:spPr/>
        <p:txBody>
          <a:bodyPr/>
          <a:lstStyle/>
          <a:p>
            <a:fld id="{0B116084-DE79-46E6-B4E2-5334A5462629}" type="datetimeFigureOut">
              <a:rPr lang="en-US" smtClean="0"/>
              <a:t>9/10/2019</a:t>
            </a:fld>
            <a:endParaRPr lang="en-US"/>
          </a:p>
        </p:txBody>
      </p:sp>
      <p:sp>
        <p:nvSpPr>
          <p:cNvPr id="6" name="Footer Placeholder 5">
            <a:extLst>
              <a:ext uri="{FF2B5EF4-FFF2-40B4-BE49-F238E27FC236}">
                <a16:creationId xmlns:a16="http://schemas.microsoft.com/office/drawing/2014/main" id="{C9EAB930-40F9-4FC1-A42F-020A0B44A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C4CCD-2208-403A-A8AE-79FA15FD7F25}"/>
              </a:ext>
            </a:extLst>
          </p:cNvPr>
          <p:cNvSpPr>
            <a:spLocks noGrp="1"/>
          </p:cNvSpPr>
          <p:nvPr>
            <p:ph type="sldNum" sz="quarter" idx="12"/>
          </p:nvPr>
        </p:nvSpPr>
        <p:spPr/>
        <p:txBody>
          <a:bodyPr/>
          <a:lstStyle/>
          <a:p>
            <a:fld id="{D77EA930-CF03-40BB-B303-E7D95B9A679A}" type="slidenum">
              <a:rPr lang="en-US" smtClean="0"/>
              <a:t>‹#›</a:t>
            </a:fld>
            <a:endParaRPr lang="en-US"/>
          </a:p>
        </p:txBody>
      </p:sp>
    </p:spTree>
    <p:extLst>
      <p:ext uri="{BB962C8B-B14F-4D97-AF65-F5344CB8AC3E}">
        <p14:creationId xmlns:p14="http://schemas.microsoft.com/office/powerpoint/2010/main" val="235806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7B9A-F852-4560-AEA5-75A465AAA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66158-1DBE-4E0F-8EEE-B8B2B72A9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FD4B2-A0DC-4B49-9D82-08FCDEAA5B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16084-DE79-46E6-B4E2-5334A5462629}" type="datetimeFigureOut">
              <a:rPr lang="en-US" smtClean="0"/>
              <a:t>9/10/2019</a:t>
            </a:fld>
            <a:endParaRPr lang="en-US"/>
          </a:p>
        </p:txBody>
      </p:sp>
      <p:sp>
        <p:nvSpPr>
          <p:cNvPr id="5" name="Footer Placeholder 4">
            <a:extLst>
              <a:ext uri="{FF2B5EF4-FFF2-40B4-BE49-F238E27FC236}">
                <a16:creationId xmlns:a16="http://schemas.microsoft.com/office/drawing/2014/main" id="{86913491-3C93-4371-94C5-F0C820317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2A36E6-3073-4B50-8DC3-6EB8E85924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EA930-CF03-40BB-B303-E7D95B9A679A}" type="slidenum">
              <a:rPr lang="en-US" smtClean="0"/>
              <a:t>‹#›</a:t>
            </a:fld>
            <a:endParaRPr lang="en-US"/>
          </a:p>
        </p:txBody>
      </p:sp>
    </p:spTree>
    <p:extLst>
      <p:ext uri="{BB962C8B-B14F-4D97-AF65-F5344CB8AC3E}">
        <p14:creationId xmlns:p14="http://schemas.microsoft.com/office/powerpoint/2010/main" val="198497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t.me/joinchat/Ed7C3RIAvi43vAgfbg6ifw"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benzaker.net/products" TargetMode="External"/><Relationship Id="rId3" Type="http://schemas.openxmlformats.org/officeDocument/2006/relationships/hyperlink" Target="https://chat.whatsapp.com/7XWDUBeC70R11OmsgvToXd" TargetMode="External"/><Relationship Id="rId7" Type="http://schemas.openxmlformats.org/officeDocument/2006/relationships/hyperlink" Target="https://play.google.com/store/apps/details?id=com.benzaker.edreesboard" TargetMode="External"/><Relationship Id="rId2" Type="http://schemas.openxmlformats.org/officeDocument/2006/relationships/hyperlink" Target="https://t.me/joinchat/Ed7C3RIAvi43vAgfbg6ifw" TargetMode="External"/><Relationship Id="rId1" Type="http://schemas.openxmlformats.org/officeDocument/2006/relationships/slideLayout" Target="../slideLayouts/slideLayout7.xml"/><Relationship Id="rId6" Type="http://schemas.openxmlformats.org/officeDocument/2006/relationships/hyperlink" Target="https://play.google.com/store/apps/details?id=com.benzaker.exammryaser" TargetMode="External"/><Relationship Id="rId5" Type="http://schemas.openxmlformats.org/officeDocument/2006/relationships/hyperlink" Target="https://play.google.com/store/apps/details?id=com.teachtech.tatbekaty" TargetMode="External"/><Relationship Id="rId4" Type="http://schemas.openxmlformats.org/officeDocument/2006/relationships/hyperlink" Target="https://www.facebook.com/&#1589;&#1601;&#1581;&#1577;-&#1573;&#1583;&#1585;&#1610;&#1587;-&#1604;&#1578;&#1593;&#1604;&#1605;-&#1575;&#1604;&#1604;&#1594;&#1577;-&#1575;&#1604;&#1593;&#1585;&#1576;&#1610;&#1577;-&#1588;&#1585;&#1608;&#1581;&#1578;&#1583;&#1585;&#1610;&#1576;&#1575;&#1578;&#1575;&#1582;&#1578;&#1576;&#1575;&#1585;&#1575;&#1578;-102575674463871/" TargetMode="External"/><Relationship Id="rId9" Type="http://schemas.openxmlformats.org/officeDocument/2006/relationships/hyperlink" Target="http://www.edreesboar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text on a white background&#10;&#10;Description automatically generated">
            <a:extLst>
              <a:ext uri="{FF2B5EF4-FFF2-40B4-BE49-F238E27FC236}">
                <a16:creationId xmlns:a16="http://schemas.microsoft.com/office/drawing/2014/main" id="{4B19706A-3123-4E83-AAA0-274A37383911}"/>
              </a:ext>
            </a:extLst>
          </p:cNvPr>
          <p:cNvPicPr>
            <a:picLocks noChangeAspect="1"/>
          </p:cNvPicPr>
          <p:nvPr/>
        </p:nvPicPr>
        <p:blipFill rotWithShape="1">
          <a:blip r:embed="rId2"/>
          <a:srcRect r="-1" b="32067"/>
          <a:stretch/>
        </p:blipFill>
        <p:spPr>
          <a:xfrm>
            <a:off x="838200" y="-3810"/>
            <a:ext cx="9928860" cy="6858001"/>
          </a:xfrm>
          <a:prstGeom prst="rect">
            <a:avLst/>
          </a:prstGeom>
        </p:spPr>
      </p:pic>
      <p:pic>
        <p:nvPicPr>
          <p:cNvPr id="7" name="Picture 6">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FB758DC-9353-415F-A9C1-E6E0DDC4B93E}"/>
              </a:ext>
            </a:extLst>
          </p:cNvPr>
          <p:cNvSpPr/>
          <p:nvPr/>
        </p:nvSpPr>
        <p:spPr>
          <a:xfrm>
            <a:off x="6853959" y="5958959"/>
            <a:ext cx="4751301" cy="369332"/>
          </a:xfrm>
          <a:prstGeom prst="rect">
            <a:avLst/>
          </a:prstGeom>
        </p:spPr>
        <p:txBody>
          <a:bodyPr wrap="none">
            <a:spAutoFit/>
          </a:bodyPr>
          <a:lstStyle/>
          <a:p>
            <a:pPr algn="r" rtl="1"/>
            <a:r>
              <a:rPr lang="en-US" b="1" dirty="0">
                <a:solidFill>
                  <a:srgbClr val="FF0000"/>
                </a:solidFill>
                <a:hlinkClick r:id="rId4"/>
              </a:rPr>
              <a:t>https://t.me/joinchat/Ed7C3RIAvi43vAgfbg6ifw</a:t>
            </a:r>
            <a:endParaRPr lang="en-US" b="1" dirty="0">
              <a:solidFill>
                <a:srgbClr val="FF0000"/>
              </a:solidFill>
            </a:endParaRPr>
          </a:p>
        </p:txBody>
      </p:sp>
    </p:spTree>
    <p:extLst>
      <p:ext uri="{BB962C8B-B14F-4D97-AF65-F5344CB8AC3E}">
        <p14:creationId xmlns:p14="http://schemas.microsoft.com/office/powerpoint/2010/main" val="265730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47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social media post&#10;&#10;Description automatically generated">
            <a:extLst>
              <a:ext uri="{FF2B5EF4-FFF2-40B4-BE49-F238E27FC236}">
                <a16:creationId xmlns:a16="http://schemas.microsoft.com/office/drawing/2014/main" id="{319A710C-EB88-4069-942B-CA07AB7201D0}"/>
              </a:ext>
            </a:extLst>
          </p:cNvPr>
          <p:cNvPicPr>
            <a:picLocks noChangeAspect="1"/>
          </p:cNvPicPr>
          <p:nvPr/>
        </p:nvPicPr>
        <p:blipFill>
          <a:blip r:embed="rId2"/>
          <a:stretch>
            <a:fillRect/>
          </a:stretch>
        </p:blipFill>
        <p:spPr>
          <a:xfrm>
            <a:off x="511260" y="590469"/>
            <a:ext cx="10905066" cy="4634652"/>
          </a:xfrm>
          <a:prstGeom prst="rect">
            <a:avLst/>
          </a:prstGeom>
        </p:spPr>
      </p:pic>
      <p:sp>
        <p:nvSpPr>
          <p:cNvPr id="3" name="Rectangle 2">
            <a:extLst>
              <a:ext uri="{FF2B5EF4-FFF2-40B4-BE49-F238E27FC236}">
                <a16:creationId xmlns:a16="http://schemas.microsoft.com/office/drawing/2014/main" id="{18904860-1C96-4A42-ACF1-4DCEEB7273F4}"/>
              </a:ext>
            </a:extLst>
          </p:cNvPr>
          <p:cNvSpPr/>
          <p:nvPr/>
        </p:nvSpPr>
        <p:spPr>
          <a:xfrm>
            <a:off x="877443" y="1721944"/>
            <a:ext cx="10172700" cy="1485343"/>
          </a:xfrm>
          <a:prstGeom prst="rect">
            <a:avLst/>
          </a:prstGeom>
          <a:solidFill>
            <a:schemeClr val="accent4"/>
          </a:solidFill>
        </p:spPr>
        <p:txBody>
          <a:bodyPr wrap="square">
            <a:spAutoFit/>
          </a:bodyPr>
          <a:lstStyle/>
          <a:p>
            <a:pPr algn="r" rtl="1">
              <a:lnSpc>
                <a:spcPct val="115000"/>
              </a:lnSpc>
              <a:spcAft>
                <a:spcPts val="1000"/>
              </a:spcAft>
            </a:pPr>
            <a:r>
              <a:rPr lang="ar-EG" sz="2000" b="1" dirty="0">
                <a:latin typeface="Calibri" panose="020F0502020204030204" pitchFamily="34" charset="0"/>
                <a:ea typeface="Calibri" panose="020F0502020204030204" pitchFamily="34" charset="0"/>
              </a:rPr>
              <a:t>الاعتقاد القديم المتعلق بالغراب، أنه رمز للتشاؤم والفراق بالموت أو الخراب</a:t>
            </a:r>
            <a:r>
              <a:rPr lang="ar-AE" sz="2000" b="1" dirty="0">
                <a:latin typeface="Calibri" panose="020F0502020204030204" pitchFamily="34" charset="0"/>
                <a:ea typeface="Calibri" panose="020F0502020204030204" pitchFamily="34" charset="0"/>
              </a:rPr>
              <a:t>، </a:t>
            </a:r>
            <a:r>
              <a:rPr lang="ar-EG" sz="2000" b="1" dirty="0">
                <a:latin typeface="Calibri" panose="020F0502020204030204" pitchFamily="34" charset="0"/>
                <a:ea typeface="Calibri" panose="020F0502020204030204" pitchFamily="34" charset="0"/>
              </a:rPr>
              <a:t>فهذا راجع إلى معتقدات وأسباب متوارثة تمثلت في كرههم الشديد له ربما للونه الأسود ولصوته المزعج وتكاثره حول الجيف، وربما سببه تجمع الغربان حول جثث بني جنسها الأموات ونعيقها بشكل غريب، وتمثل ذلك الاستنكار والكره الشديدان للغربان، عند غالبية العرب، في التشاؤم من تواجده قرب البيوت والمزارع وجميع الأماكن التي يتواجدون فيها، حتى الصحراء</a:t>
            </a:r>
            <a:r>
              <a:rPr lang="ar-AE" sz="2000" b="1" dirty="0">
                <a:latin typeface="Calibri" panose="020F050202020403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FFC00EA-0510-492D-A09C-025959E6A27C}"/>
              </a:ext>
            </a:extLst>
          </p:cNvPr>
          <p:cNvSpPr/>
          <p:nvPr/>
        </p:nvSpPr>
        <p:spPr>
          <a:xfrm>
            <a:off x="877443" y="4016149"/>
            <a:ext cx="10172700" cy="400110"/>
          </a:xfrm>
          <a:prstGeom prst="rect">
            <a:avLst/>
          </a:prstGeom>
          <a:solidFill>
            <a:schemeClr val="accent4"/>
          </a:solidFill>
        </p:spPr>
        <p:txBody>
          <a:bodyPr wrap="square">
            <a:spAutoFit/>
          </a:bodyPr>
          <a:lstStyle/>
          <a:p>
            <a:pPr algn="r"/>
            <a:r>
              <a:rPr lang="ar-EG" sz="2000" b="1" dirty="0">
                <a:latin typeface="Calibri" panose="020F0502020204030204" pitchFamily="34" charset="0"/>
                <a:ea typeface="Calibri" panose="020F0502020204030204" pitchFamily="34" charset="0"/>
              </a:rPr>
              <a:t>نعم، للأسف هذا الاعتقاد مازال ثابتًا في نفوس بعض الناس للآن لاسيما إذا سمعوا صوتًا للغراب وعندهم مريض في بيتهم. </a:t>
            </a:r>
            <a:endParaRPr lang="en-US" sz="2000" dirty="0"/>
          </a:p>
        </p:txBody>
      </p:sp>
      <p:sp>
        <p:nvSpPr>
          <p:cNvPr id="6" name="Rectangle 5">
            <a:extLst>
              <a:ext uri="{FF2B5EF4-FFF2-40B4-BE49-F238E27FC236}">
                <a16:creationId xmlns:a16="http://schemas.microsoft.com/office/drawing/2014/main" id="{5671DD82-94A6-4806-9ABC-60384896B368}"/>
              </a:ext>
            </a:extLst>
          </p:cNvPr>
          <p:cNvSpPr/>
          <p:nvPr/>
        </p:nvSpPr>
        <p:spPr>
          <a:xfrm>
            <a:off x="1100138" y="5225121"/>
            <a:ext cx="10058400" cy="707886"/>
          </a:xfrm>
          <a:prstGeom prst="rect">
            <a:avLst/>
          </a:prstGeom>
          <a:solidFill>
            <a:schemeClr val="accent4"/>
          </a:solidFill>
        </p:spPr>
        <p:txBody>
          <a:bodyPr wrap="square">
            <a:spAutoFit/>
          </a:bodyPr>
          <a:lstStyle/>
          <a:p>
            <a:pPr algn="r"/>
            <a:r>
              <a:rPr lang="ar-EG" sz="2000" b="1" dirty="0">
                <a:latin typeface="Calibri" panose="020F0502020204030204" pitchFamily="34" charset="0"/>
                <a:ea typeface="Calibri" panose="020F0502020204030204" pitchFamily="34" charset="0"/>
              </a:rPr>
              <a:t>لا أوافق الشاعر في ذكره لهذا الاعتقاد عن جعل الغراب رمزًا للموت والخراب وخاصة بعدما نهى الإسلام عن ذلك، هذا من جهة ومن جهة أخرى أن الغرض الأول للقصيدة هو المدح ولا يتناسب معها مقام ذكر الموت والخراب أو التشاؤم </a:t>
            </a:r>
            <a:endParaRPr lang="en-US" sz="2000" dirty="0"/>
          </a:p>
        </p:txBody>
      </p:sp>
    </p:spTree>
    <p:extLst>
      <p:ext uri="{BB962C8B-B14F-4D97-AF65-F5344CB8AC3E}">
        <p14:creationId xmlns:p14="http://schemas.microsoft.com/office/powerpoint/2010/main" val="25153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6"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descr="A screenshot of a cell phone&#10;&#10;Description automatically generated">
            <a:extLst>
              <a:ext uri="{FF2B5EF4-FFF2-40B4-BE49-F238E27FC236}">
                <a16:creationId xmlns:a16="http://schemas.microsoft.com/office/drawing/2014/main" id="{D2FA2DF1-0F72-4FC1-A6B4-E198286F1AFC}"/>
              </a:ext>
            </a:extLst>
          </p:cNvPr>
          <p:cNvPicPr>
            <a:picLocks noChangeAspect="1"/>
          </p:cNvPicPr>
          <p:nvPr/>
        </p:nvPicPr>
        <p:blipFill rotWithShape="1">
          <a:blip r:embed="rId2"/>
          <a:srcRect l="37560" r="-1" b="-1"/>
          <a:stretch/>
        </p:blipFill>
        <p:spPr>
          <a:xfrm rot="21358735">
            <a:off x="1039737" y="1046802"/>
            <a:ext cx="9916327" cy="4764396"/>
          </a:xfrm>
          <a:prstGeom prst="rect">
            <a:avLst/>
          </a:prstGeom>
        </p:spPr>
      </p:pic>
      <p:sp>
        <p:nvSpPr>
          <p:cNvPr id="3" name="Rectangle 2">
            <a:extLst>
              <a:ext uri="{FF2B5EF4-FFF2-40B4-BE49-F238E27FC236}">
                <a16:creationId xmlns:a16="http://schemas.microsoft.com/office/drawing/2014/main" id="{C8757EEB-E706-465D-9472-BD3B470CA0A3}"/>
              </a:ext>
            </a:extLst>
          </p:cNvPr>
          <p:cNvSpPr/>
          <p:nvPr/>
        </p:nvSpPr>
        <p:spPr>
          <a:xfrm rot="21364487">
            <a:off x="1308759" y="2740834"/>
            <a:ext cx="9378285" cy="914481"/>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فهذا اللون من الأدب وأمثاله كثير قد تحول بفضل </a:t>
            </a:r>
            <a:r>
              <a:rPr lang="ar-EG" sz="2400" b="1" dirty="0" err="1">
                <a:latin typeface="Calibri" panose="020F0502020204030204" pitchFamily="34" charset="0"/>
                <a:ea typeface="Calibri" panose="020F0502020204030204" pitchFamily="34" charset="0"/>
              </a:rPr>
              <a:t>المتنبى</a:t>
            </a:r>
            <a:r>
              <a:rPr lang="ar-EG" sz="2400" b="1" dirty="0">
                <a:latin typeface="Calibri" panose="020F0502020204030204" pitchFamily="34" charset="0"/>
                <a:ea typeface="Calibri" panose="020F0502020204030204" pitchFamily="34" charset="0"/>
              </a:rPr>
              <a:t> من حكمة قالها حكيم ، إلى مثل </a:t>
            </a:r>
            <a:r>
              <a:rPr lang="ar-EG" sz="2400" b="1" dirty="0" err="1">
                <a:latin typeface="Calibri" panose="020F0502020204030204" pitchFamily="34" charset="0"/>
                <a:ea typeface="Calibri" panose="020F0502020204030204" pitchFamily="34" charset="0"/>
              </a:rPr>
              <a:t>شعبى</a:t>
            </a:r>
            <a:r>
              <a:rPr lang="ar-EG" sz="2400" b="1" dirty="0">
                <a:latin typeface="Calibri" panose="020F0502020204030204" pitchFamily="34" charset="0"/>
                <a:ea typeface="Calibri" panose="020F0502020204030204" pitchFamily="34" charset="0"/>
              </a:rPr>
              <a:t> أصبح جزءا لا يتجزأ من تراث أمة بأكملها . فيسمى بأدب الحكمة أو المثل السائر.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9CD101-2B24-417A-9277-6C6740EABA7A}"/>
              </a:ext>
            </a:extLst>
          </p:cNvPr>
          <p:cNvSpPr/>
          <p:nvPr/>
        </p:nvSpPr>
        <p:spPr>
          <a:xfrm rot="21375796">
            <a:off x="1502184" y="4376555"/>
            <a:ext cx="9202502" cy="914481"/>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فهذا اللون من الأدب وأمثاله كثير قد تحول بفضل </a:t>
            </a:r>
            <a:r>
              <a:rPr lang="ar-EG" sz="2400" b="1" dirty="0" err="1">
                <a:latin typeface="Calibri" panose="020F0502020204030204" pitchFamily="34" charset="0"/>
                <a:ea typeface="Calibri" panose="020F0502020204030204" pitchFamily="34" charset="0"/>
              </a:rPr>
              <a:t>المتنبى</a:t>
            </a:r>
            <a:r>
              <a:rPr lang="ar-EG" sz="2400" b="1" dirty="0">
                <a:latin typeface="Calibri" panose="020F0502020204030204" pitchFamily="34" charset="0"/>
                <a:ea typeface="Calibri" panose="020F0502020204030204" pitchFamily="34" charset="0"/>
              </a:rPr>
              <a:t> من حكمة قالها حكيم ، إلى مثل </a:t>
            </a:r>
            <a:r>
              <a:rPr lang="ar-EG" sz="2400" b="1" dirty="0" err="1">
                <a:latin typeface="Calibri" panose="020F0502020204030204" pitchFamily="34" charset="0"/>
                <a:ea typeface="Calibri" panose="020F0502020204030204" pitchFamily="34" charset="0"/>
              </a:rPr>
              <a:t>شعبى</a:t>
            </a:r>
            <a:r>
              <a:rPr lang="ar-EG" sz="2400" b="1" dirty="0">
                <a:latin typeface="Calibri" panose="020F0502020204030204" pitchFamily="34" charset="0"/>
                <a:ea typeface="Calibri" panose="020F0502020204030204" pitchFamily="34" charset="0"/>
              </a:rPr>
              <a:t> أصبح جزءا لا يتجزأ من تراث أمة بأكملها . فيسمى بأدب الحكمة أو المثل السائر.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1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7FBFCC8-D268-4892-8FEB-FC4E7964CA6F}"/>
              </a:ext>
            </a:extLst>
          </p:cNvPr>
          <p:cNvPicPr>
            <a:picLocks noChangeAspect="1"/>
          </p:cNvPicPr>
          <p:nvPr/>
        </p:nvPicPr>
        <p:blipFill rotWithShape="1">
          <a:blip r:embed="rId2"/>
          <a:srcRect r="-2413" b="47197"/>
          <a:stretch/>
        </p:blipFill>
        <p:spPr>
          <a:xfrm>
            <a:off x="477012" y="480060"/>
            <a:ext cx="11609437" cy="3870573"/>
          </a:xfrm>
          <a:prstGeom prst="rect">
            <a:avLst/>
          </a:prstGeom>
        </p:spPr>
      </p:pic>
      <p:sp>
        <p:nvSpPr>
          <p:cNvPr id="6" name="Rectangle 5">
            <a:extLst>
              <a:ext uri="{FF2B5EF4-FFF2-40B4-BE49-F238E27FC236}">
                <a16:creationId xmlns:a16="http://schemas.microsoft.com/office/drawing/2014/main" id="{5BBD3A51-523F-45B7-84C6-7F88FA207BD7}"/>
              </a:ext>
            </a:extLst>
          </p:cNvPr>
          <p:cNvSpPr/>
          <p:nvPr/>
        </p:nvSpPr>
        <p:spPr>
          <a:xfrm>
            <a:off x="4254143" y="2591629"/>
            <a:ext cx="6286904" cy="489749"/>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المقصود بها الممدوح</a:t>
            </a:r>
            <a:r>
              <a:rPr lang="ar-AE" sz="2400" b="1" dirty="0">
                <a:latin typeface="Calibri" panose="020F0502020204030204" pitchFamily="34" charset="0"/>
                <a:ea typeface="Calibri" panose="020F0502020204030204" pitchFamily="34" charset="0"/>
              </a:rPr>
              <a:t>و</a:t>
            </a:r>
            <a:r>
              <a:rPr lang="ar-EG" sz="2400" b="1" dirty="0">
                <a:latin typeface="Calibri" panose="020F0502020204030204" pitchFamily="34" charset="0"/>
                <a:ea typeface="Calibri" panose="020F0502020204030204" pitchFamily="34" charset="0"/>
              </a:rPr>
              <a:t>ن وهم الرجال ذوو المكانة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959ED53-0215-47D9-8DF7-0D2150BE4DD4}"/>
              </a:ext>
            </a:extLst>
          </p:cNvPr>
          <p:cNvSpPr/>
          <p:nvPr/>
        </p:nvSpPr>
        <p:spPr>
          <a:xfrm>
            <a:off x="1514475" y="4830693"/>
            <a:ext cx="8883698" cy="489749"/>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أصبحت الشموس مبتسمةٌ</a:t>
            </a:r>
            <a:r>
              <a:rPr lang="ar-AE" sz="2400" b="1" dirty="0">
                <a:latin typeface="Calibri" panose="020F0502020204030204" pitchFamily="34" charset="0"/>
                <a:ea typeface="Calibri" panose="020F0502020204030204" pitchFamily="34" charset="0"/>
              </a:rPr>
              <a:t> </a:t>
            </a:r>
            <a:r>
              <a:rPr lang="ar-EG" sz="2400" b="1" dirty="0">
                <a:latin typeface="Calibri" panose="020F0502020204030204" pitchFamily="34" charset="0"/>
                <a:ea typeface="Calibri" panose="020F0502020204030204" pitchFamily="34" charset="0"/>
              </a:rPr>
              <a:t>لذكرى مولد المصطفى صلى الله عليه وسلم. </a:t>
            </a:r>
            <a:r>
              <a:rPr lang="ar-EG" sz="2400" b="1" dirty="0">
                <a:solidFill>
                  <a:srgbClr val="0000FF"/>
                </a:solidFill>
                <a:latin typeface="Calibri" panose="020F0502020204030204" pitchFamily="34" charset="0"/>
                <a:ea typeface="Calibri" panose="020F0502020204030204" pitchFamily="34" charset="0"/>
              </a:rPr>
              <a:t>استعارة مكنية.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30BF488-8586-4284-A017-605D1ACDE8EE}"/>
              </a:ext>
            </a:extLst>
          </p:cNvPr>
          <p:cNvSpPr/>
          <p:nvPr/>
        </p:nvSpPr>
        <p:spPr>
          <a:xfrm>
            <a:off x="1514475" y="4100914"/>
            <a:ext cx="8883698" cy="489749"/>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خرجت الشموس من باب القصر مبتسمةً. </a:t>
            </a:r>
            <a:r>
              <a:rPr lang="ar-EG" sz="2400" b="1" dirty="0">
                <a:solidFill>
                  <a:srgbClr val="0000FF"/>
                </a:solidFill>
                <a:latin typeface="Calibri" panose="020F0502020204030204" pitchFamily="34" charset="0"/>
                <a:ea typeface="Calibri" panose="020F0502020204030204" pitchFamily="34" charset="0"/>
              </a:rPr>
              <a:t>استعارة تصريحية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995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044F219E-155D-4A92-8FBD-A13C0C0B89D3}"/>
              </a:ext>
            </a:extLst>
          </p:cNvPr>
          <p:cNvPicPr>
            <a:picLocks noChangeAspect="1"/>
          </p:cNvPicPr>
          <p:nvPr/>
        </p:nvPicPr>
        <p:blipFill>
          <a:blip r:embed="rId2"/>
          <a:stretch>
            <a:fillRect/>
          </a:stretch>
        </p:blipFill>
        <p:spPr>
          <a:xfrm>
            <a:off x="643467" y="1466089"/>
            <a:ext cx="10905066" cy="3925822"/>
          </a:xfrm>
          <a:prstGeom prst="rect">
            <a:avLst/>
          </a:prstGeom>
        </p:spPr>
      </p:pic>
      <p:sp>
        <p:nvSpPr>
          <p:cNvPr id="9" name="Rectangle 8">
            <a:extLst>
              <a:ext uri="{FF2B5EF4-FFF2-40B4-BE49-F238E27FC236}">
                <a16:creationId xmlns:a16="http://schemas.microsoft.com/office/drawing/2014/main" id="{5986D89F-4DAA-4B1D-970D-BC281EFC4D13}"/>
              </a:ext>
            </a:extLst>
          </p:cNvPr>
          <p:cNvSpPr/>
          <p:nvPr/>
        </p:nvSpPr>
        <p:spPr>
          <a:xfrm>
            <a:off x="600603" y="2149320"/>
            <a:ext cx="8690272" cy="905697"/>
          </a:xfrm>
          <a:prstGeom prst="rect">
            <a:avLst/>
          </a:prstGeom>
          <a:solidFill>
            <a:schemeClr val="accent4"/>
          </a:solidFill>
        </p:spPr>
        <p:txBody>
          <a:bodyPr wrap="square">
            <a:spAutoFit/>
          </a:bodyPr>
          <a:lstStyle/>
          <a:p>
            <a:pPr algn="r" rtl="1">
              <a:lnSpc>
                <a:spcPct val="115000"/>
              </a:lnSpc>
              <a:spcAft>
                <a:spcPts val="1000"/>
              </a:spcAft>
            </a:pPr>
            <a:r>
              <a:rPr lang="ar-EG" sz="2000" b="1" dirty="0" err="1">
                <a:latin typeface="Calibri" panose="020F0502020204030204" pitchFamily="34" charset="0"/>
                <a:ea typeface="Calibri" panose="020F0502020204030204" pitchFamily="34" charset="0"/>
              </a:rPr>
              <a:t>أالأمر</a:t>
            </a:r>
            <a:r>
              <a:rPr lang="ar-EG" sz="2000" b="1" dirty="0">
                <a:latin typeface="Calibri" panose="020F0502020204030204" pitchFamily="34" charset="0"/>
                <a:ea typeface="Calibri" panose="020F0502020204030204" pitchFamily="34" charset="0"/>
              </a:rPr>
              <a:t> هنا على سبيل الرجاء والدعاء وتوحي بكثرة العطاء والجود من الممدوح كأنه مطر هاطل.</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يوحي بالاحتراس من الجانب السيء </a:t>
            </a:r>
            <a:r>
              <a:rPr lang="ar-EG" sz="2000" b="1" dirty="0" err="1">
                <a:latin typeface="Calibri" panose="020F0502020204030204" pitchFamily="34" charset="0"/>
                <a:ea typeface="Calibri" panose="020F0502020204030204" pitchFamily="34" charset="0"/>
              </a:rPr>
              <a:t>للمطرعلى</a:t>
            </a:r>
            <a:r>
              <a:rPr lang="ar-EG" sz="2000" b="1" dirty="0">
                <a:latin typeface="Calibri" panose="020F0502020204030204" pitchFamily="34" charset="0"/>
                <a:ea typeface="Calibri" panose="020F0502020204030204" pitchFamily="34" charset="0"/>
              </a:rPr>
              <a:t> سبيل تأكيد الدعاء بالحفظ من الغرق</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FF0008D-AEC9-453E-817E-A5315CC6DF09}"/>
              </a:ext>
            </a:extLst>
          </p:cNvPr>
          <p:cNvSpPr/>
          <p:nvPr/>
        </p:nvSpPr>
        <p:spPr>
          <a:xfrm>
            <a:off x="1724025" y="4797962"/>
            <a:ext cx="8743950" cy="555986"/>
          </a:xfrm>
          <a:prstGeom prst="rect">
            <a:avLst/>
          </a:prstGeom>
          <a:solidFill>
            <a:schemeClr val="accent4"/>
          </a:solidFill>
        </p:spPr>
        <p:txBody>
          <a:bodyPr wrap="square">
            <a:spAutoFit/>
          </a:bodyPr>
          <a:lstStyle/>
          <a:p>
            <a:pPr algn="r" rtl="1">
              <a:lnSpc>
                <a:spcPct val="115000"/>
              </a:lnSpc>
              <a:spcAft>
                <a:spcPts val="1000"/>
              </a:spcAft>
            </a:pPr>
            <a:r>
              <a:rPr lang="ar-EG" sz="2800" b="1" dirty="0">
                <a:latin typeface="Calibri" panose="020F0502020204030204" pitchFamily="34" charset="0"/>
                <a:ea typeface="Calibri" panose="020F0502020204030204" pitchFamily="34" charset="0"/>
              </a:rPr>
              <a:t>يا ذا اّلذي يَهَبُ الكَثيرَ وَعِنْدَهُ  **** أّني عَلَيْهِ بأخْذِهِ أَتصَدّقُ</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50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936ACFE4-B6D1-498B-B296-77F81CC4B90B}"/>
              </a:ext>
            </a:extLst>
          </p:cNvPr>
          <p:cNvPicPr>
            <a:picLocks noChangeAspect="1"/>
          </p:cNvPicPr>
          <p:nvPr/>
        </p:nvPicPr>
        <p:blipFill rotWithShape="1">
          <a:blip r:embed="rId2"/>
          <a:srcRect l="14222" r="1" b="1"/>
          <a:stretch/>
        </p:blipFill>
        <p:spPr>
          <a:xfrm>
            <a:off x="20" y="-200015"/>
            <a:ext cx="12191980" cy="6857990"/>
          </a:xfrm>
          <a:prstGeom prst="rect">
            <a:avLst/>
          </a:prstGeom>
        </p:spPr>
      </p:pic>
      <p:sp>
        <p:nvSpPr>
          <p:cNvPr id="3" name="Rectangle 2">
            <a:extLst>
              <a:ext uri="{FF2B5EF4-FFF2-40B4-BE49-F238E27FC236}">
                <a16:creationId xmlns:a16="http://schemas.microsoft.com/office/drawing/2014/main" id="{7381FC06-D202-41EB-8AD7-23650A0E4EDE}"/>
              </a:ext>
            </a:extLst>
          </p:cNvPr>
          <p:cNvSpPr/>
          <p:nvPr/>
        </p:nvSpPr>
        <p:spPr>
          <a:xfrm>
            <a:off x="171450" y="1539414"/>
            <a:ext cx="11315701" cy="914481"/>
          </a:xfrm>
          <a:prstGeom prst="rect">
            <a:avLst/>
          </a:prstGeom>
          <a:solidFill>
            <a:schemeClr val="accent4"/>
          </a:solidFill>
        </p:spPr>
        <p:txBody>
          <a:bodyPr wrap="square">
            <a:spAutoFit/>
          </a:bodyPr>
          <a:lstStyle/>
          <a:p>
            <a:pPr algn="justLow" rtl="1">
              <a:lnSpc>
                <a:spcPct val="115000"/>
              </a:lnSpc>
              <a:spcAft>
                <a:spcPts val="1000"/>
              </a:spcAft>
            </a:pPr>
            <a:r>
              <a:rPr lang="ar-EG" sz="2400" b="1" dirty="0">
                <a:latin typeface="Calibri" panose="020F0502020204030204" pitchFamily="34" charset="0"/>
                <a:ea typeface="Calibri" panose="020F0502020204030204" pitchFamily="34" charset="0"/>
              </a:rPr>
              <a:t>كناية عن شدة سعادة وسرور الممدوح بقبول الناس لصدقاته وعطائه لهم .والكناية هنا أتت بالمعنى وهو الكرم الكثير والسعادة بتقديمه للناس، مصحوبة بالدليل على ذلك في قول الشاعر(وعنده أّني عَلَيْهِ بأخْذِهِ أَتصَدّقُ).</a:t>
            </a:r>
            <a:endParaRPr lang="en-US" sz="2400" dirty="0"/>
          </a:p>
        </p:txBody>
      </p:sp>
      <p:sp>
        <p:nvSpPr>
          <p:cNvPr id="5" name="Rectangle 4">
            <a:extLst>
              <a:ext uri="{FF2B5EF4-FFF2-40B4-BE49-F238E27FC236}">
                <a16:creationId xmlns:a16="http://schemas.microsoft.com/office/drawing/2014/main" id="{9D17C596-1576-4A9D-9001-1DD773EE219B}"/>
              </a:ext>
            </a:extLst>
          </p:cNvPr>
          <p:cNvSpPr/>
          <p:nvPr/>
        </p:nvSpPr>
        <p:spPr>
          <a:xfrm>
            <a:off x="328613" y="3528473"/>
            <a:ext cx="10744200" cy="914481"/>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الجناس الناقص في قول الشاعر: (النفوس نفائس) وهو اتفاق في أغلب الحروف مع اختلاف في ترتيبها واختلاف المعنى يعطي جرسًا موسيقيًا يثير الذهن ويحرك الانتباه.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57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477FE04C-4E0C-4CBD-86AB-EE0FDBA1F19E}"/>
              </a:ext>
            </a:extLst>
          </p:cNvPr>
          <p:cNvPicPr>
            <a:picLocks noChangeAspect="1"/>
          </p:cNvPicPr>
          <p:nvPr/>
        </p:nvPicPr>
        <p:blipFill>
          <a:blip r:embed="rId2"/>
          <a:stretch>
            <a:fillRect/>
          </a:stretch>
        </p:blipFill>
        <p:spPr>
          <a:xfrm>
            <a:off x="1277640" y="643466"/>
            <a:ext cx="9951041" cy="4278948"/>
          </a:xfrm>
          <a:prstGeom prst="rect">
            <a:avLst/>
          </a:prstGeom>
        </p:spPr>
      </p:pic>
      <p:sp>
        <p:nvSpPr>
          <p:cNvPr id="3" name="Rectangle 2">
            <a:extLst>
              <a:ext uri="{FF2B5EF4-FFF2-40B4-BE49-F238E27FC236}">
                <a16:creationId xmlns:a16="http://schemas.microsoft.com/office/drawing/2014/main" id="{0EA77FAA-9BB0-46E0-869E-BFAEA517BD0B}"/>
              </a:ext>
            </a:extLst>
          </p:cNvPr>
          <p:cNvSpPr/>
          <p:nvPr/>
        </p:nvSpPr>
        <p:spPr>
          <a:xfrm>
            <a:off x="963319" y="2809720"/>
            <a:ext cx="10265362" cy="3294620"/>
          </a:xfrm>
          <a:prstGeom prst="rect">
            <a:avLst/>
          </a:prstGeom>
          <a:solidFill>
            <a:schemeClr val="accent4"/>
          </a:solidFill>
        </p:spPr>
        <p:txBody>
          <a:bodyPr wrap="square">
            <a:spAutoFit/>
          </a:bodyPr>
          <a:lstStyle/>
          <a:p>
            <a:pPr marR="0" lvl="0" algn="justLow" rtl="1">
              <a:lnSpc>
                <a:spcPct val="115000"/>
              </a:lnSpc>
              <a:spcBef>
                <a:spcPts val="0"/>
              </a:spcBef>
              <a:spcAft>
                <a:spcPts val="1000"/>
              </a:spcAft>
            </a:pPr>
            <a:r>
              <a:rPr lang="ar-EG" sz="2400" b="1" dirty="0">
                <a:latin typeface="Calibri" panose="020F0502020204030204" pitchFamily="34" charset="0"/>
                <a:ea typeface="Calibri" panose="020F0502020204030204" pitchFamily="34" charset="0"/>
              </a:rPr>
              <a:t>المدح أحد أبرز الأغراض الشعرية القديمة الذي ازدهر خلال العصور المختلفة وهو يعني في تراثنا العربي فنا شعريا رائعًا لما يحمله من كنوز نفيسة من أسلافنا في التربية الخلقية والنفسية والاجتماعية.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400" b="1" dirty="0">
                <a:latin typeface="Calibri" panose="020F0502020204030204" pitchFamily="34" charset="0"/>
                <a:ea typeface="Calibri" panose="020F0502020204030204" pitchFamily="34" charset="0"/>
              </a:rPr>
              <a:t>والمدح من الفنون التي حظيت باهتمام النقاد والدارسين وشغل مساحة واسعة الأطراف في ديوان الشعر العربي إذ يحتل المرتبة الأولى ـ مناصفة مع الهجاء ـ لما له من سلطان على نفوس وتأثير في السلوك فما ذكره النقاد من أركان الشعر وقواعده وأغراضه إلا والمديح معه.</a:t>
            </a:r>
            <a:endParaRPr lang="en-US" sz="2400" b="1" dirty="0">
              <a:latin typeface="Calibri" panose="020F0502020204030204" pitchFamily="34" charset="0"/>
              <a:ea typeface="Calibri" panose="020F0502020204030204" pitchFamily="34" charset="0"/>
            </a:endParaRPr>
          </a:p>
          <a:p>
            <a:pPr algn="r" rtl="1">
              <a:lnSpc>
                <a:spcPct val="115000"/>
              </a:lnSpc>
              <a:spcAft>
                <a:spcPts val="1000"/>
              </a:spcAft>
            </a:pPr>
            <a:r>
              <a:rPr lang="ar-AE" sz="2400" b="1" dirty="0">
                <a:latin typeface="Calibri" panose="020F0502020204030204" pitchFamily="34" charset="0"/>
                <a:ea typeface="Calibri" panose="020F0502020204030204" pitchFamily="34" charset="0"/>
              </a:rPr>
              <a:t>ولا يوجد شعر المدح في الأمم الأخرى كما يظهر لدى العرب ولعل ذلك يعود إلى سعة اللغة العربية وجمالها مفرداتها التي جعلت الشعراء يتخذونها وسيلة للكسب وجني المال بمدح الملوك والأمراء.</a:t>
            </a:r>
            <a:endParaRPr lang="en-US"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9046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DF107FC2-6182-452A-A023-A23DAFA3015E}"/>
              </a:ext>
            </a:extLst>
          </p:cNvPr>
          <p:cNvPicPr>
            <a:picLocks noChangeAspect="1"/>
          </p:cNvPicPr>
          <p:nvPr/>
        </p:nvPicPr>
        <p:blipFill rotWithShape="1">
          <a:blip r:embed="rId2"/>
          <a:srcRect t="12451" r="1223" b="56752"/>
          <a:stretch/>
        </p:blipFill>
        <p:spPr>
          <a:xfrm>
            <a:off x="20" y="10"/>
            <a:ext cx="12042823" cy="2412450"/>
          </a:xfrm>
          <a:prstGeom prst="rect">
            <a:avLst/>
          </a:prstGeom>
        </p:spPr>
      </p:pic>
      <p:sp>
        <p:nvSpPr>
          <p:cNvPr id="30" name="Rectangle 29">
            <a:extLst>
              <a:ext uri="{FF2B5EF4-FFF2-40B4-BE49-F238E27FC236}">
                <a16:creationId xmlns:a16="http://schemas.microsoft.com/office/drawing/2014/main" id="{20270486-3186-4397-B493-ECA27825DD70}"/>
              </a:ext>
            </a:extLst>
          </p:cNvPr>
          <p:cNvSpPr/>
          <p:nvPr/>
        </p:nvSpPr>
        <p:spPr>
          <a:xfrm>
            <a:off x="1243013" y="1506012"/>
            <a:ext cx="10329862" cy="2449388"/>
          </a:xfrm>
          <a:prstGeom prst="rect">
            <a:avLst/>
          </a:prstGeom>
          <a:solidFill>
            <a:schemeClr val="accent4"/>
          </a:solidFill>
        </p:spPr>
        <p:txBody>
          <a:bodyPr wrap="square">
            <a:spAutoFit/>
          </a:bodyPr>
          <a:lstStyle/>
          <a:p>
            <a:pPr marL="342900" marR="0" lvl="0" indent="-342900" algn="r" rtl="1">
              <a:lnSpc>
                <a:spcPct val="115000"/>
              </a:lnSpc>
              <a:spcBef>
                <a:spcPts val="0"/>
              </a:spcBef>
              <a:spcAft>
                <a:spcPts val="1000"/>
              </a:spcAft>
              <a:buFont typeface="Symbol" panose="05050102010706020507" pitchFamily="18" charset="2"/>
              <a:buChar char=""/>
            </a:pPr>
            <a:r>
              <a:rPr lang="ar-EG" sz="3200" b="1" dirty="0">
                <a:solidFill>
                  <a:srgbClr val="0000FF"/>
                </a:solidFill>
                <a:latin typeface="Calibri" panose="020F0502020204030204" pitchFamily="34" charset="0"/>
                <a:ea typeface="Calibri" panose="020F0502020204030204" pitchFamily="34" charset="0"/>
              </a:rPr>
              <a:t>أينَ الأكاسِرَةُ الجَباِبرَةُ الأُلى    ***    كَنَزوا الكُنوزَ فَما بَقينَ وَلا بَقوا</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3200" b="1" dirty="0">
                <a:latin typeface="Calibri" panose="020F0502020204030204" pitchFamily="34" charset="0"/>
                <a:ea typeface="Calibri" panose="020F0502020204030204" pitchFamily="34" charset="0"/>
              </a:rPr>
              <a:t>وهذا البيت فيه العظة الكبيرة والعبرة لكل الناس ولكل متكبر متجبر بأن كنوزهم لم تخلدهم ولم تخلد ذكراهم وما يخلد ذكرى المرء إلا عمله الطيب وجوده في الخلق.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980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5D6594-34C0-4714-A920-7C9B77DA048E}"/>
              </a:ext>
            </a:extLst>
          </p:cNvPr>
          <p:cNvPicPr>
            <a:picLocks noChangeAspect="1"/>
          </p:cNvPicPr>
          <p:nvPr/>
        </p:nvPicPr>
        <p:blipFill>
          <a:blip r:embed="rId2"/>
          <a:stretch>
            <a:fillRect/>
          </a:stretch>
        </p:blipFill>
        <p:spPr>
          <a:xfrm>
            <a:off x="1120477" y="1460597"/>
            <a:ext cx="9951041" cy="3930660"/>
          </a:xfrm>
          <a:prstGeom prst="rect">
            <a:avLst/>
          </a:prstGeom>
        </p:spPr>
      </p:pic>
    </p:spTree>
    <p:extLst>
      <p:ext uri="{BB962C8B-B14F-4D97-AF65-F5344CB8AC3E}">
        <p14:creationId xmlns:p14="http://schemas.microsoft.com/office/powerpoint/2010/main" val="270579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142D8-E250-45B1-8F19-D4C1D23E1539}"/>
              </a:ext>
            </a:extLst>
          </p:cNvPr>
          <p:cNvSpPr/>
          <p:nvPr/>
        </p:nvSpPr>
        <p:spPr>
          <a:xfrm>
            <a:off x="616744" y="416925"/>
            <a:ext cx="10958512" cy="6024150"/>
          </a:xfrm>
          <a:prstGeom prst="rect">
            <a:avLst/>
          </a:prstGeom>
          <a:solidFill>
            <a:schemeClr val="accent4"/>
          </a:solidFill>
        </p:spPr>
        <p:txBody>
          <a:bodyPr wrap="square">
            <a:spAutoFit/>
          </a:bodyPr>
          <a:lstStyle/>
          <a:p>
            <a:pPr algn="ctr" rtl="1">
              <a:lnSpc>
                <a:spcPct val="115000"/>
              </a:lnSpc>
              <a:spcAft>
                <a:spcPts val="1000"/>
              </a:spcAft>
            </a:pPr>
            <a:r>
              <a:rPr lang="ar-EG" sz="2800" b="1" dirty="0">
                <a:solidFill>
                  <a:srgbClr val="0000FF"/>
                </a:solidFill>
                <a:latin typeface="Calibri" panose="020F0502020204030204" pitchFamily="34" charset="0"/>
                <a:ea typeface="Calibri" panose="020F0502020204030204" pitchFamily="34" charset="0"/>
              </a:rPr>
              <a:t>أَبني أبينا نَحْنُ أهْلُ مَنازِلٍ  *** أَبدًا غُرابُ البَينِ فيها يَنْعِقُ</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800" b="1" dirty="0">
                <a:latin typeface="Calibri" panose="020F0502020204030204" pitchFamily="34" charset="0"/>
                <a:ea typeface="Calibri" panose="020F0502020204030204" pitchFamily="34" charset="0"/>
              </a:rPr>
              <a:t> رأي (الواحديّ):</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800" b="1" dirty="0">
                <a:latin typeface="Calibri" panose="020F0502020204030204" pitchFamily="34" charset="0"/>
                <a:ea typeface="Calibri" panose="020F0502020204030204" pitchFamily="34" charset="0"/>
              </a:rPr>
              <a:t>يريد يا أخوتنا ويجوز أن يكون هذا نداءً لجميع الناس لأن الناس كلهم بنوا آدم ويجوز أن يريد قوما مخصوصا إما رهطه وقبيلته يقول نحن نازلون في منازلٍ يتفرق عنها أهلها بالموت وإنما ذكر غراب البين لأن العرب تتشاءم بصياح الغراب يقولون إذا صاح الغراب في دارٍ تفرق أهلها وهو كثيرٌ في أشعارهم،  وقال ابن جنى يريد بغراب البين داعي الموت وهذا خلفٌ فاسدٌ ليس على مذهب العرب وداعي الموت لا يسمع له صياح والأمر في غراب البين أشهر من أن يفسر بما فسره به وقد انتقل أبو الطيب من النسيب إلى الوعظ وذكر الموت ومثل هذا يستحسن في </a:t>
            </a:r>
            <a:r>
              <a:rPr lang="ar-EG" sz="2800" b="1" dirty="0" err="1">
                <a:latin typeface="Calibri" panose="020F0502020204030204" pitchFamily="34" charset="0"/>
                <a:ea typeface="Calibri" panose="020F0502020204030204" pitchFamily="34" charset="0"/>
              </a:rPr>
              <a:t>المراثي</a:t>
            </a:r>
            <a:r>
              <a:rPr lang="ar-EG" sz="2800" b="1" dirty="0">
                <a:latin typeface="Calibri" panose="020F0502020204030204" pitchFamily="34" charset="0"/>
                <a:ea typeface="Calibri" panose="020F0502020204030204" pitchFamily="34" charset="0"/>
              </a:rPr>
              <a:t> لا في المدائح.</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800" b="1" dirty="0">
                <a:latin typeface="Calibri" panose="020F0502020204030204" pitchFamily="34" charset="0"/>
                <a:ea typeface="Calibri" panose="020F0502020204030204" pitchFamily="34" charset="0"/>
              </a:rPr>
              <a:t>واستحسن (أبو الفتح ابن جنّيُّ) منه ذلك، قال ابن جنى : يريد بغراب البين داعي الموت.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800" b="1" dirty="0">
                <a:latin typeface="Calibri" panose="020F0502020204030204" pitchFamily="34" charset="0"/>
                <a:ea typeface="Calibri" panose="020F0502020204030204" pitchFamily="34" charset="0"/>
              </a:rPr>
              <a:t>وموقفي من هذا أن الموت وذكره يناسب مقام الرثاء لا المدح والنسيب قبله.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443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68C50-6030-4E01-BCC0-CDFE59C00D97}"/>
              </a:ext>
            </a:extLst>
          </p:cNvPr>
          <p:cNvSpPr/>
          <p:nvPr/>
        </p:nvSpPr>
        <p:spPr>
          <a:xfrm>
            <a:off x="0" y="0"/>
            <a:ext cx="12192000" cy="6370975"/>
          </a:xfrm>
          <a:prstGeom prst="rect">
            <a:avLst/>
          </a:prstGeom>
          <a:solidFill>
            <a:schemeClr val="accent4">
              <a:lumMod val="60000"/>
              <a:lumOff val="40000"/>
            </a:schemeClr>
          </a:solidFill>
        </p:spPr>
        <p:txBody>
          <a:bodyPr wrap="square">
            <a:spAutoFit/>
          </a:bodyPr>
          <a:lstStyle/>
          <a:p>
            <a:pPr algn="ctr"/>
            <a:r>
              <a:rPr lang="ar-AE" sz="2400" b="1" dirty="0">
                <a:solidFill>
                  <a:srgbClr val="FF0000"/>
                </a:solidFill>
              </a:rPr>
              <a:t>ياسر إسماعيل حسين</a:t>
            </a:r>
          </a:p>
          <a:p>
            <a:pPr algn="ctr"/>
            <a:r>
              <a:rPr lang="ar-AE" sz="2400" b="1" dirty="0">
                <a:solidFill>
                  <a:srgbClr val="FF0000"/>
                </a:solidFill>
              </a:rPr>
              <a:t>خبير تدريس اللغة العربية</a:t>
            </a:r>
          </a:p>
          <a:p>
            <a:pPr algn="r"/>
            <a:endParaRPr lang="ar-AE" dirty="0"/>
          </a:p>
          <a:p>
            <a:pPr algn="r" rtl="1"/>
            <a:r>
              <a:rPr lang="ar-AE" dirty="0"/>
              <a:t>جروب الثاني عشر على </a:t>
            </a:r>
            <a:r>
              <a:rPr lang="ar-AE" dirty="0" err="1"/>
              <a:t>تليجرام</a:t>
            </a:r>
            <a:r>
              <a:rPr lang="ar-AE" dirty="0"/>
              <a:t> : </a:t>
            </a:r>
            <a:r>
              <a:rPr lang="en-US" dirty="0">
                <a:hlinkClick r:id="rId2"/>
              </a:rPr>
              <a:t>https://t.me/joinchat/Ed7C3RIAvi43vAgfbg6ifw</a:t>
            </a:r>
            <a:endParaRPr lang="ar-AE" dirty="0"/>
          </a:p>
          <a:p>
            <a:pPr algn="r" rtl="1"/>
            <a:endParaRPr lang="ar-AE" dirty="0"/>
          </a:p>
          <a:p>
            <a:pPr algn="r" rtl="1"/>
            <a:r>
              <a:rPr lang="ar-AE" dirty="0"/>
              <a:t>جروب الثاني عشر على واتس اب : </a:t>
            </a:r>
            <a:r>
              <a:rPr lang="en-US" dirty="0">
                <a:hlinkClick r:id="rId3"/>
              </a:rPr>
              <a:t>https://chat.whatsapp.com/7XWDUBeC70R11OmsgvToXd</a:t>
            </a:r>
            <a:endParaRPr lang="ar-AE" dirty="0"/>
          </a:p>
          <a:p>
            <a:pPr algn="r" rtl="1"/>
            <a:endParaRPr lang="ar-AE" dirty="0"/>
          </a:p>
          <a:p>
            <a:pPr algn="r"/>
            <a:r>
              <a:rPr lang="en-US" dirty="0">
                <a:hlinkClick r:id="rId4"/>
              </a:rPr>
              <a:t>https://www.facebook.com/</a:t>
            </a:r>
            <a:r>
              <a:rPr lang="ar-AE" dirty="0">
                <a:hlinkClick r:id="rId4"/>
              </a:rPr>
              <a:t>فيسبوك إدريس لتعلم اللغة العربية للثاني عشر: شروح/ تدريبات /اختبارات-102575674463871/</a:t>
            </a:r>
            <a:endParaRPr lang="ar-AE" dirty="0"/>
          </a:p>
          <a:p>
            <a:pPr algn="r"/>
            <a:endParaRPr lang="ar-AE" dirty="0"/>
          </a:p>
          <a:p>
            <a:pPr algn="r"/>
            <a:r>
              <a:rPr lang="ar-AE" dirty="0"/>
              <a:t>رابط التطبيقات النحوية للصف الثاني عشر المنهج الإماراتي : </a:t>
            </a:r>
          </a:p>
          <a:p>
            <a:pPr algn="r"/>
            <a:r>
              <a:rPr lang="en-US" dirty="0">
                <a:hlinkClick r:id="rId5"/>
              </a:rPr>
              <a:t>https://play.google.com/store/apps/details?id=com.teachtech.tatbekaty</a:t>
            </a:r>
            <a:endParaRPr lang="ar-AE" dirty="0"/>
          </a:p>
          <a:p>
            <a:pPr algn="r"/>
            <a:endParaRPr lang="en-US" dirty="0"/>
          </a:p>
          <a:p>
            <a:pPr algn="r"/>
            <a:r>
              <a:rPr lang="ar-AE" dirty="0"/>
              <a:t>رابط تطبيق كتاب ادريس في الاختبارات الاثرائية للثاني عشر المنهج الإماراتي  : </a:t>
            </a:r>
            <a:r>
              <a:rPr lang="en-US" dirty="0">
                <a:hlinkClick r:id="rId6"/>
              </a:rPr>
              <a:t>https://play.google.com/store/apps/details?id=com.benzaker.exammryaser</a:t>
            </a:r>
            <a:endParaRPr lang="ar-AE" dirty="0"/>
          </a:p>
          <a:p>
            <a:pPr algn="r"/>
            <a:endParaRPr lang="en-US" dirty="0"/>
          </a:p>
          <a:p>
            <a:pPr algn="r" rtl="1"/>
            <a:r>
              <a:rPr lang="ar-AE" dirty="0"/>
              <a:t>رابط تطبيق ادريس لفنون التعبير الكتابي : </a:t>
            </a:r>
            <a:r>
              <a:rPr lang="en-US" dirty="0">
                <a:hlinkClick r:id="rId7"/>
              </a:rPr>
              <a:t>https://play.google.com/store/apps/details?id=com.benzaker.edreesboard</a:t>
            </a:r>
            <a:endParaRPr lang="ar-AE" dirty="0"/>
          </a:p>
          <a:p>
            <a:pPr algn="r"/>
            <a:endParaRPr lang="en-US" dirty="0"/>
          </a:p>
          <a:p>
            <a:pPr algn="r"/>
            <a:r>
              <a:rPr lang="ar-AE" dirty="0"/>
              <a:t>رابط الاختبارات محسوبة النسبة للفصل الدراسي الاول المنهج الإماراتي  : </a:t>
            </a:r>
          </a:p>
          <a:p>
            <a:pPr algn="r"/>
            <a:r>
              <a:rPr lang="en-US" dirty="0">
                <a:hlinkClick r:id="rId8"/>
              </a:rPr>
              <a:t>http://www.benzaker.net/products</a:t>
            </a:r>
            <a:endParaRPr lang="ar-AE" dirty="0"/>
          </a:p>
          <a:p>
            <a:pPr algn="r"/>
            <a:endParaRPr lang="en-US" dirty="0"/>
          </a:p>
          <a:p>
            <a:pPr algn="r" rtl="1"/>
            <a:r>
              <a:rPr lang="ar-AE" dirty="0"/>
              <a:t>رابط منصة ادريس لتعليم الكتابة الإبداعية والوظيفية: </a:t>
            </a:r>
            <a:r>
              <a:rPr lang="en-US" dirty="0"/>
              <a:t>   </a:t>
            </a:r>
            <a:r>
              <a:rPr lang="en-US" dirty="0">
                <a:hlinkClick r:id="rId9"/>
              </a:rPr>
              <a:t>www.edreesboard.com</a:t>
            </a:r>
            <a:endParaRPr lang="en-US" dirty="0"/>
          </a:p>
          <a:p>
            <a:pPr algn="r" rtl="1"/>
            <a:r>
              <a:rPr lang="ar-AE"/>
              <a:t>للتواصل:009715054127210</a:t>
            </a:r>
          </a:p>
        </p:txBody>
      </p:sp>
    </p:spTree>
    <p:extLst>
      <p:ext uri="{BB962C8B-B14F-4D97-AF65-F5344CB8AC3E}">
        <p14:creationId xmlns:p14="http://schemas.microsoft.com/office/powerpoint/2010/main" val="373817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6" name="Rectangle 15">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09C04B3E-DC2E-46CF-8498-265A922B4D2C}"/>
              </a:ext>
            </a:extLst>
          </p:cNvPr>
          <p:cNvPicPr>
            <a:picLocks noChangeAspect="1"/>
          </p:cNvPicPr>
          <p:nvPr/>
        </p:nvPicPr>
        <p:blipFill rotWithShape="1">
          <a:blip r:embed="rId2"/>
          <a:srcRect l="1119" t="577" r="614" b="67970"/>
          <a:stretch/>
        </p:blipFill>
        <p:spPr>
          <a:xfrm rot="21480000">
            <a:off x="1116484" y="1006629"/>
            <a:ext cx="9744543" cy="3537705"/>
          </a:xfrm>
          <a:prstGeom prst="rect">
            <a:avLst/>
          </a:prstGeom>
        </p:spPr>
      </p:pic>
    </p:spTree>
    <p:extLst>
      <p:ext uri="{BB962C8B-B14F-4D97-AF65-F5344CB8AC3E}">
        <p14:creationId xmlns:p14="http://schemas.microsoft.com/office/powerpoint/2010/main" val="223356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C6E104EE-0A0C-4888-A196-25A8ED088224}"/>
              </a:ext>
            </a:extLst>
          </p:cNvPr>
          <p:cNvPicPr>
            <a:picLocks noChangeAspect="1"/>
          </p:cNvPicPr>
          <p:nvPr/>
        </p:nvPicPr>
        <p:blipFill rotWithShape="1">
          <a:blip r:embed="rId2"/>
          <a:srcRect r="1189" b="54089"/>
          <a:stretch/>
        </p:blipFill>
        <p:spPr>
          <a:xfrm rot="21480000">
            <a:off x="1120223" y="1005770"/>
            <a:ext cx="9790076" cy="3752722"/>
          </a:xfrm>
          <a:prstGeom prst="rect">
            <a:avLst/>
          </a:prstGeom>
        </p:spPr>
      </p:pic>
    </p:spTree>
    <p:extLst>
      <p:ext uri="{BB962C8B-B14F-4D97-AF65-F5344CB8AC3E}">
        <p14:creationId xmlns:p14="http://schemas.microsoft.com/office/powerpoint/2010/main" val="156388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A3F845FA-21F9-4B44-9BB0-E3F7BA7ED1B6}"/>
              </a:ext>
            </a:extLst>
          </p:cNvPr>
          <p:cNvPicPr>
            <a:picLocks noChangeAspect="1"/>
          </p:cNvPicPr>
          <p:nvPr/>
        </p:nvPicPr>
        <p:blipFill rotWithShape="1">
          <a:blip r:embed="rId2"/>
          <a:srcRect t="260" r="6344"/>
          <a:stretch/>
        </p:blipFill>
        <p:spPr>
          <a:xfrm>
            <a:off x="686329" y="791404"/>
            <a:ext cx="10213219" cy="5275192"/>
          </a:xfrm>
          <a:prstGeom prst="rect">
            <a:avLst/>
          </a:prstGeom>
        </p:spPr>
      </p:pic>
      <p:sp>
        <p:nvSpPr>
          <p:cNvPr id="4" name="Rectangle 3">
            <a:extLst>
              <a:ext uri="{FF2B5EF4-FFF2-40B4-BE49-F238E27FC236}">
                <a16:creationId xmlns:a16="http://schemas.microsoft.com/office/drawing/2014/main" id="{509027A5-C3C9-4B6B-B0FD-0DAE473807F6}"/>
              </a:ext>
            </a:extLst>
          </p:cNvPr>
          <p:cNvSpPr/>
          <p:nvPr/>
        </p:nvSpPr>
        <p:spPr>
          <a:xfrm>
            <a:off x="4267481" y="1958873"/>
            <a:ext cx="5189241" cy="400110"/>
          </a:xfrm>
          <a:prstGeom prst="rect">
            <a:avLst/>
          </a:prstGeom>
          <a:solidFill>
            <a:schemeClr val="accent4"/>
          </a:solidFill>
        </p:spPr>
        <p:txBody>
          <a:bodyPr wrap="none">
            <a:spAutoFit/>
          </a:bodyPr>
          <a:lstStyle/>
          <a:p>
            <a:r>
              <a:rPr lang="ar-EG" sz="2000" b="1" dirty="0">
                <a:latin typeface="Calibri" panose="020F0502020204030204" pitchFamily="34" charset="0"/>
                <a:ea typeface="Calibri" panose="020F0502020204030204" pitchFamily="34" charset="0"/>
              </a:rPr>
              <a:t>كان العرب يشعلون الغضا قديمًا فتظل ناره متقدة طوال الليل. </a:t>
            </a:r>
            <a:endParaRPr lang="en-US" sz="2000" dirty="0"/>
          </a:p>
        </p:txBody>
      </p:sp>
      <p:sp>
        <p:nvSpPr>
          <p:cNvPr id="5" name="Rectangle 4">
            <a:extLst>
              <a:ext uri="{FF2B5EF4-FFF2-40B4-BE49-F238E27FC236}">
                <a16:creationId xmlns:a16="http://schemas.microsoft.com/office/drawing/2014/main" id="{39F64FBA-4D41-4A8C-95FB-C43E4EEDEC61}"/>
              </a:ext>
            </a:extLst>
          </p:cNvPr>
          <p:cNvSpPr/>
          <p:nvPr/>
        </p:nvSpPr>
        <p:spPr>
          <a:xfrm>
            <a:off x="4269083" y="2336112"/>
            <a:ext cx="5187639" cy="423514"/>
          </a:xfrm>
          <a:prstGeom prst="rect">
            <a:avLst/>
          </a:prstGeom>
          <a:solidFill>
            <a:schemeClr val="accent4"/>
          </a:solidFill>
        </p:spPr>
        <p:txBody>
          <a:bodyPr wrap="none">
            <a:spAutoFit/>
          </a:bodyPr>
          <a:lstStyle/>
          <a:p>
            <a:pPr algn="r" rtl="1">
              <a:lnSpc>
                <a:spcPct val="115000"/>
              </a:lnSpc>
              <a:spcAft>
                <a:spcPts val="1000"/>
              </a:spcAft>
            </a:pPr>
            <a:r>
              <a:rPr lang="ar-EG" sz="2000" b="1" dirty="0">
                <a:latin typeface="Calibri" panose="020F0502020204030204" pitchFamily="34" charset="0"/>
                <a:ea typeface="Calibri" panose="020F0502020204030204" pitchFamily="34" charset="0"/>
              </a:rPr>
              <a:t>هطل المطر علينا أمس من سحاب ثرَّة  فارتوت الأرض كلها.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F333EA4-4543-4E68-9F02-6E0426B6495A}"/>
              </a:ext>
            </a:extLst>
          </p:cNvPr>
          <p:cNvSpPr/>
          <p:nvPr/>
        </p:nvSpPr>
        <p:spPr>
          <a:xfrm>
            <a:off x="4267481" y="2744639"/>
            <a:ext cx="5187639" cy="400110"/>
          </a:xfrm>
          <a:prstGeom prst="rect">
            <a:avLst/>
          </a:prstGeom>
          <a:solidFill>
            <a:schemeClr val="accent4"/>
          </a:solidFill>
        </p:spPr>
        <p:txBody>
          <a:bodyPr wrap="square">
            <a:spAutoFit/>
          </a:bodyPr>
          <a:lstStyle/>
          <a:p>
            <a:pPr algn="r"/>
            <a:r>
              <a:rPr lang="ar-EG" sz="2000" b="1" dirty="0">
                <a:latin typeface="Calibri" panose="020F0502020204030204" pitchFamily="34" charset="0"/>
                <a:ea typeface="Calibri" panose="020F0502020204030204" pitchFamily="34" charset="0"/>
              </a:rPr>
              <a:t>المسافر بعيدًا عن وطنه شَيِّقٌ إلى أهله وأحبته.</a:t>
            </a:r>
            <a:endParaRPr lang="en-US" sz="2000" dirty="0"/>
          </a:p>
        </p:txBody>
      </p:sp>
      <p:sp>
        <p:nvSpPr>
          <p:cNvPr id="8" name="Rectangle 7">
            <a:extLst>
              <a:ext uri="{FF2B5EF4-FFF2-40B4-BE49-F238E27FC236}">
                <a16:creationId xmlns:a16="http://schemas.microsoft.com/office/drawing/2014/main" id="{87680C5A-9C73-4FCE-A84E-486AEA9380CD}"/>
              </a:ext>
            </a:extLst>
          </p:cNvPr>
          <p:cNvSpPr/>
          <p:nvPr/>
        </p:nvSpPr>
        <p:spPr>
          <a:xfrm>
            <a:off x="7235352" y="4617424"/>
            <a:ext cx="779381" cy="400110"/>
          </a:xfrm>
          <a:prstGeom prst="rect">
            <a:avLst/>
          </a:prstGeom>
          <a:solidFill>
            <a:schemeClr val="accent4"/>
          </a:solidFill>
        </p:spPr>
        <p:txBody>
          <a:bodyPr wrap="square">
            <a:spAutoFit/>
          </a:bodyPr>
          <a:lstStyle/>
          <a:p>
            <a:r>
              <a:rPr lang="ar-EG" sz="2000" b="1" dirty="0">
                <a:latin typeface="Calibri" panose="020F0502020204030204" pitchFamily="34" charset="0"/>
                <a:ea typeface="Calibri" panose="020F0502020204030204" pitchFamily="34" charset="0"/>
              </a:rPr>
              <a:t>دَمْعَة </a:t>
            </a:r>
            <a:endParaRPr lang="en-US" sz="2000" dirty="0"/>
          </a:p>
        </p:txBody>
      </p:sp>
      <p:sp>
        <p:nvSpPr>
          <p:cNvPr id="10" name="Rectangle 9">
            <a:extLst>
              <a:ext uri="{FF2B5EF4-FFF2-40B4-BE49-F238E27FC236}">
                <a16:creationId xmlns:a16="http://schemas.microsoft.com/office/drawing/2014/main" id="{EA26D66E-551B-48BE-91C5-71A42DD9FD21}"/>
              </a:ext>
            </a:extLst>
          </p:cNvPr>
          <p:cNvSpPr/>
          <p:nvPr/>
        </p:nvSpPr>
        <p:spPr>
          <a:xfrm>
            <a:off x="7235352" y="4217314"/>
            <a:ext cx="779381" cy="400110"/>
          </a:xfrm>
          <a:prstGeom prst="rect">
            <a:avLst/>
          </a:prstGeom>
          <a:solidFill>
            <a:schemeClr val="accent4"/>
          </a:solidFill>
        </p:spPr>
        <p:txBody>
          <a:bodyPr wrap="none">
            <a:spAutoFit/>
          </a:bodyPr>
          <a:lstStyle/>
          <a:p>
            <a:r>
              <a:rPr lang="ar-EG" sz="2000" b="1" dirty="0">
                <a:latin typeface="Calibri" panose="020F0502020204030204" pitchFamily="34" charset="0"/>
                <a:ea typeface="Calibri" panose="020F0502020204030204" pitchFamily="34" charset="0"/>
              </a:rPr>
              <a:t>كِسْرَى </a:t>
            </a:r>
            <a:endParaRPr lang="en-US" sz="2000" dirty="0"/>
          </a:p>
        </p:txBody>
      </p:sp>
    </p:spTree>
    <p:extLst>
      <p:ext uri="{BB962C8B-B14F-4D97-AF65-F5344CB8AC3E}">
        <p14:creationId xmlns:p14="http://schemas.microsoft.com/office/powerpoint/2010/main" val="211325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8" name="Rectangle 3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7" name="Rectangle 3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0A219AA4-BEC1-4A5A-8BB6-2E295D4414BA}"/>
              </a:ext>
            </a:extLst>
          </p:cNvPr>
          <p:cNvPicPr>
            <a:picLocks noChangeAspect="1"/>
          </p:cNvPicPr>
          <p:nvPr/>
        </p:nvPicPr>
        <p:blipFill rotWithShape="1">
          <a:blip r:embed="rId2"/>
          <a:srcRect r="-2653" b="71877"/>
          <a:stretch/>
        </p:blipFill>
        <p:spPr>
          <a:xfrm rot="21480000">
            <a:off x="1090873" y="999484"/>
            <a:ext cx="10179513" cy="2077622"/>
          </a:xfrm>
          <a:prstGeom prst="rect">
            <a:avLst/>
          </a:prstGeom>
        </p:spPr>
      </p:pic>
      <p:sp>
        <p:nvSpPr>
          <p:cNvPr id="4" name="Rectangle 3">
            <a:extLst>
              <a:ext uri="{FF2B5EF4-FFF2-40B4-BE49-F238E27FC236}">
                <a16:creationId xmlns:a16="http://schemas.microsoft.com/office/drawing/2014/main" id="{C378EED8-8540-42E2-B557-B569FADE7B13}"/>
              </a:ext>
            </a:extLst>
          </p:cNvPr>
          <p:cNvSpPr/>
          <p:nvPr/>
        </p:nvSpPr>
        <p:spPr>
          <a:xfrm rot="21361278">
            <a:off x="1150972" y="3468343"/>
            <a:ext cx="8667193" cy="2020425"/>
          </a:xfrm>
          <a:prstGeom prst="rect">
            <a:avLst/>
          </a:prstGeom>
          <a:solidFill>
            <a:schemeClr val="accent4"/>
          </a:solidFill>
        </p:spPr>
        <p:txBody>
          <a:bodyPr wrap="squar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لا أراها تُستعمل الآن بمعناها القديم بمعنى: مُشتاق. ولكنهم يستعملونها بمعنى: ممتع وجذّاب</a:t>
            </a:r>
            <a:r>
              <a:rPr lang="ar-AE" sz="1400" dirty="0">
                <a:latin typeface="Calibri" panose="020F0502020204030204" pitchFamily="34" charset="0"/>
                <a:ea typeface="Calibri" panose="020F0502020204030204" pitchFamily="34" charset="0"/>
                <a:cs typeface="Arial" panose="020B0604020202020204" pitchFamily="34" charset="0"/>
              </a:rPr>
              <a:t> </a:t>
            </a:r>
            <a:r>
              <a:rPr lang="ar-EG" sz="2400" b="1" dirty="0">
                <a:latin typeface="Calibri" panose="020F0502020204030204" pitchFamily="34" charset="0"/>
                <a:ea typeface="Calibri" panose="020F0502020204030204" pitchFamily="34" charset="0"/>
              </a:rPr>
              <a:t>يقولون: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AE" sz="2400" b="1" dirty="0">
                <a:latin typeface="Calibri" panose="020F0502020204030204" pitchFamily="34" charset="0"/>
                <a:ea typeface="Calibri" panose="020F0502020204030204" pitchFamily="34" charset="0"/>
              </a:rPr>
              <a:t>                     - </a:t>
            </a:r>
            <a:r>
              <a:rPr lang="ar-EG" sz="2400" b="1" dirty="0">
                <a:latin typeface="Calibri" panose="020F0502020204030204" pitchFamily="34" charset="0"/>
                <a:ea typeface="Calibri" panose="020F0502020204030204" pitchFamily="34" charset="0"/>
              </a:rPr>
              <a:t>هذا برنامج شَيِّق. أي ممتع وجذّاب .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AE" sz="2400" b="1" dirty="0">
                <a:latin typeface="Calibri" panose="020F0502020204030204" pitchFamily="34" charset="0"/>
                <a:ea typeface="Calibri" panose="020F0502020204030204" pitchFamily="34" charset="0"/>
              </a:rPr>
              <a:t>                    - </a:t>
            </a:r>
            <a:r>
              <a:rPr lang="ar-EG" sz="2400" b="1" dirty="0">
                <a:latin typeface="Calibri" panose="020F0502020204030204" pitchFamily="34" charset="0"/>
                <a:ea typeface="Calibri" panose="020F0502020204030204" pitchFamily="34" charset="0"/>
              </a:rPr>
              <a:t>كانت رحلة شَيِّقةً. أي ممتعة وجذّابة.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12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AA5B1A9-C17D-4290-8BA1-35E68346916B}"/>
              </a:ext>
            </a:extLst>
          </p:cNvPr>
          <p:cNvPicPr>
            <a:picLocks noChangeAspect="1"/>
          </p:cNvPicPr>
          <p:nvPr/>
        </p:nvPicPr>
        <p:blipFill rotWithShape="1">
          <a:blip r:embed="rId2"/>
          <a:srcRect r="3705" b="54563"/>
          <a:stretch/>
        </p:blipFill>
        <p:spPr>
          <a:xfrm>
            <a:off x="703678" y="532046"/>
            <a:ext cx="10467628" cy="2605572"/>
          </a:xfrm>
          <a:prstGeom prst="rect">
            <a:avLst/>
          </a:prstGeom>
        </p:spPr>
      </p:pic>
      <p:sp>
        <p:nvSpPr>
          <p:cNvPr id="3" name="Rectangle 2">
            <a:extLst>
              <a:ext uri="{FF2B5EF4-FFF2-40B4-BE49-F238E27FC236}">
                <a16:creationId xmlns:a16="http://schemas.microsoft.com/office/drawing/2014/main" id="{992E8BB6-9502-4249-A41D-7514FD065090}"/>
              </a:ext>
            </a:extLst>
          </p:cNvPr>
          <p:cNvSpPr/>
          <p:nvPr/>
        </p:nvSpPr>
        <p:spPr>
          <a:xfrm>
            <a:off x="6786563" y="3412446"/>
            <a:ext cx="4585525" cy="1387880"/>
          </a:xfrm>
          <a:prstGeom prst="rect">
            <a:avLst/>
          </a:prstGeom>
          <a:solidFill>
            <a:schemeClr val="accent4"/>
          </a:solidFill>
        </p:spPr>
        <p:txBody>
          <a:bodyPr wrap="square">
            <a:spAutoFit/>
          </a:bodyPr>
          <a:lstStyle/>
          <a:p>
            <a:pPr algn="r" rtl="1">
              <a:lnSpc>
                <a:spcPct val="115000"/>
              </a:lnSpc>
              <a:spcAft>
                <a:spcPts val="1000"/>
              </a:spcAft>
            </a:pPr>
            <a:r>
              <a:rPr lang="ar-EG" sz="2000" b="1" dirty="0">
                <a:latin typeface="Calibri" panose="020F0502020204030204" pitchFamily="34" charset="0"/>
                <a:ea typeface="Calibri" panose="020F0502020204030204" pitchFamily="34" charset="0"/>
              </a:rPr>
              <a:t>الأبيات : (1 ـ 5) تتحدث عن النسيب أو الغزل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الأبيات : (6 ـ 9) تتحدث عن الحكمة وأخذ العبرة.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الأبيات : (10ـ 17) تتحدث عن المديح.</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E83280B-D4EC-4233-B9D0-AB350911E0B1}"/>
              </a:ext>
            </a:extLst>
          </p:cNvPr>
          <p:cNvSpPr/>
          <p:nvPr/>
        </p:nvSpPr>
        <p:spPr>
          <a:xfrm>
            <a:off x="677032" y="3102783"/>
            <a:ext cx="6096000" cy="3188373"/>
          </a:xfrm>
          <a:prstGeom prst="rect">
            <a:avLst/>
          </a:prstGeom>
          <a:solidFill>
            <a:schemeClr val="accent4"/>
          </a:solidFill>
        </p:spPr>
        <p:txBody>
          <a:bodyPr>
            <a:spAutoFit/>
          </a:bodyPr>
          <a:lstStyle/>
          <a:p>
            <a:pPr algn="r" rtl="1">
              <a:lnSpc>
                <a:spcPct val="115000"/>
              </a:lnSpc>
              <a:spcAft>
                <a:spcPts val="1000"/>
              </a:spcAft>
            </a:pPr>
            <a:r>
              <a:rPr lang="ar-EG" sz="2000" b="1" dirty="0">
                <a:latin typeface="Calibri" panose="020F0502020204030204" pitchFamily="34" charset="0"/>
                <a:ea typeface="Calibri" panose="020F0502020204030204" pitchFamily="34" charset="0"/>
              </a:rPr>
              <a:t>س</a:t>
            </a:r>
            <a:r>
              <a:rPr lang="ar-AE" sz="2000" b="1" dirty="0">
                <a:latin typeface="Calibri" panose="020F0502020204030204" pitchFamily="34" charset="0"/>
                <a:ea typeface="Calibri" panose="020F0502020204030204" pitchFamily="34" charset="0"/>
              </a:rPr>
              <a:t>1</a:t>
            </a:r>
            <a:r>
              <a:rPr lang="ar-EG" sz="2000" b="1" dirty="0">
                <a:latin typeface="Calibri" panose="020F0502020204030204" pitchFamily="34" charset="0"/>
                <a:ea typeface="Calibri" panose="020F0502020204030204" pitchFamily="34" charset="0"/>
              </a:rPr>
              <a:t>: ممَّ يشكو الشاعر في البيت الأول؟</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س</a:t>
            </a:r>
            <a:r>
              <a:rPr lang="ar-AE" sz="2000" b="1" dirty="0">
                <a:latin typeface="Calibri" panose="020F0502020204030204" pitchFamily="34" charset="0"/>
                <a:ea typeface="Calibri" panose="020F0502020204030204" pitchFamily="34" charset="0"/>
              </a:rPr>
              <a:t>2</a:t>
            </a:r>
            <a:r>
              <a:rPr lang="ar-EG" sz="2000" b="1" dirty="0">
                <a:latin typeface="Calibri" panose="020F0502020204030204" pitchFamily="34" charset="0"/>
                <a:ea typeface="Calibri" panose="020F0502020204030204" pitchFamily="34" charset="0"/>
              </a:rPr>
              <a:t>: ما العاطفة المسيطرة على الشاعر في الأبيات من (1) إلى (5)؟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س</a:t>
            </a:r>
            <a:r>
              <a:rPr lang="ar-AE" sz="2000" b="1" dirty="0">
                <a:latin typeface="Calibri" panose="020F0502020204030204" pitchFamily="34" charset="0"/>
                <a:ea typeface="Calibri" panose="020F0502020204030204" pitchFamily="34" charset="0"/>
              </a:rPr>
              <a:t>3</a:t>
            </a:r>
            <a:r>
              <a:rPr lang="ar-EG" sz="2000" b="1" dirty="0">
                <a:latin typeface="Calibri" panose="020F0502020204030204" pitchFamily="34" charset="0"/>
                <a:ea typeface="Calibri" panose="020F0502020204030204" pitchFamily="34" charset="0"/>
              </a:rPr>
              <a:t>: ما المعنى </a:t>
            </a:r>
            <a:r>
              <a:rPr lang="ar-EG" sz="2000" b="1" dirty="0" err="1">
                <a:latin typeface="Calibri" panose="020F0502020204030204" pitchFamily="34" charset="0"/>
                <a:ea typeface="Calibri" panose="020F0502020204030204" pitchFamily="34" charset="0"/>
              </a:rPr>
              <a:t>السياقي</a:t>
            </a:r>
            <a:r>
              <a:rPr lang="ar-EG" sz="2000" b="1" dirty="0">
                <a:latin typeface="Calibri" panose="020F0502020204030204" pitchFamily="34" charset="0"/>
                <a:ea typeface="Calibri" panose="020F0502020204030204" pitchFamily="34" charset="0"/>
              </a:rPr>
              <a:t> لكلمة (شَيِّقٌ) في البيت الثالث؟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س</a:t>
            </a:r>
            <a:r>
              <a:rPr lang="ar-AE" sz="2000" b="1" dirty="0">
                <a:latin typeface="Calibri" panose="020F0502020204030204" pitchFamily="34" charset="0"/>
                <a:ea typeface="Calibri" panose="020F0502020204030204" pitchFamily="34" charset="0"/>
              </a:rPr>
              <a:t>4</a:t>
            </a:r>
            <a:r>
              <a:rPr lang="ar-EG" sz="2000" b="1" dirty="0">
                <a:latin typeface="Calibri" panose="020F0502020204030204" pitchFamily="34" charset="0"/>
                <a:ea typeface="Calibri" panose="020F0502020204030204" pitchFamily="34" charset="0"/>
              </a:rPr>
              <a:t>: كيف أكد الشاعر شدة شوقه ولوعته في البيت الثالث؟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س</a:t>
            </a:r>
            <a:r>
              <a:rPr lang="ar-AE" sz="2000" b="1" dirty="0">
                <a:latin typeface="Calibri" panose="020F0502020204030204" pitchFamily="34" charset="0"/>
                <a:ea typeface="Calibri" panose="020F0502020204030204" pitchFamily="34" charset="0"/>
              </a:rPr>
              <a:t>5</a:t>
            </a:r>
            <a:r>
              <a:rPr lang="ar-EG" sz="2000" b="1" dirty="0">
                <a:latin typeface="Calibri" panose="020F0502020204030204" pitchFamily="34" charset="0"/>
                <a:ea typeface="Calibri" panose="020F0502020204030204" pitchFamily="34" charset="0"/>
              </a:rPr>
              <a:t>: ما الصورة البيانية التي صورها الشاعر لشدة الشوق والحب في البيت الرابع؟</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EG" sz="2000" b="1" dirty="0">
                <a:latin typeface="Calibri" panose="020F0502020204030204" pitchFamily="34" charset="0"/>
                <a:ea typeface="Calibri" panose="020F0502020204030204" pitchFamily="34" charset="0"/>
              </a:rPr>
              <a:t>س</a:t>
            </a:r>
            <a:r>
              <a:rPr lang="ar-AE" sz="2000" b="1" dirty="0">
                <a:latin typeface="Calibri" panose="020F0502020204030204" pitchFamily="34" charset="0"/>
                <a:ea typeface="Calibri" panose="020F0502020204030204" pitchFamily="34" charset="0"/>
              </a:rPr>
              <a:t>6</a:t>
            </a:r>
            <a:r>
              <a:rPr lang="ar-EG" sz="2000" b="1" dirty="0">
                <a:latin typeface="Calibri" panose="020F0502020204030204" pitchFamily="34" charset="0"/>
                <a:ea typeface="Calibri" panose="020F0502020204030204" pitchFamily="34" charset="0"/>
              </a:rPr>
              <a:t>: فما الذي يعانيه الشاعر في الأبيات الأولى من القصيدة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14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487FE927-4F3A-4F4A-AB25-90061AE00EEA}"/>
              </a:ext>
            </a:extLst>
          </p:cNvPr>
          <p:cNvPicPr>
            <a:picLocks noChangeAspect="1"/>
          </p:cNvPicPr>
          <p:nvPr/>
        </p:nvPicPr>
        <p:blipFill>
          <a:blip r:embed="rId2"/>
          <a:stretch>
            <a:fillRect/>
          </a:stretch>
        </p:blipFill>
        <p:spPr>
          <a:xfrm>
            <a:off x="1006177" y="1321419"/>
            <a:ext cx="9951041" cy="3980416"/>
          </a:xfrm>
          <a:prstGeom prst="rect">
            <a:avLst/>
          </a:prstGeom>
          <a:solidFill>
            <a:schemeClr val="accent4"/>
          </a:solidFill>
        </p:spPr>
      </p:pic>
      <p:sp>
        <p:nvSpPr>
          <p:cNvPr id="3" name="Rectangle 2">
            <a:extLst>
              <a:ext uri="{FF2B5EF4-FFF2-40B4-BE49-F238E27FC236}">
                <a16:creationId xmlns:a16="http://schemas.microsoft.com/office/drawing/2014/main" id="{957A398F-8205-486B-AC71-1D738A37FEA5}"/>
              </a:ext>
            </a:extLst>
          </p:cNvPr>
          <p:cNvSpPr/>
          <p:nvPr/>
        </p:nvSpPr>
        <p:spPr>
          <a:xfrm>
            <a:off x="2882678" y="4076782"/>
            <a:ext cx="5936241" cy="489749"/>
          </a:xfrm>
          <a:prstGeom prst="rect">
            <a:avLst/>
          </a:prstGeom>
          <a:solidFill>
            <a:schemeClr val="accent4"/>
          </a:solidFill>
        </p:spPr>
        <p:txBody>
          <a:bodyPr wrap="none">
            <a:spAutoFit/>
          </a:bodyPr>
          <a:lstStyle/>
          <a:p>
            <a:pPr algn="r" rtl="1">
              <a:lnSpc>
                <a:spcPct val="115000"/>
              </a:lnSpc>
              <a:spcAft>
                <a:spcPts val="1000"/>
              </a:spcAft>
            </a:pPr>
            <a:r>
              <a:rPr lang="ar-EG" sz="2400" b="1" dirty="0">
                <a:latin typeface="Calibri" panose="020F0502020204030204" pitchFamily="34" charset="0"/>
                <a:ea typeface="Calibri" panose="020F0502020204030204" pitchFamily="34" charset="0"/>
              </a:rPr>
              <a:t>بتأثّـره  بالشّـعر القديم حيث بدأ قصيدته بالشّـكوى والغزل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41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3115F54-B580-4B0D-9189-C0C6652A53EE}"/>
              </a:ext>
            </a:extLst>
          </p:cNvPr>
          <p:cNvPicPr>
            <a:picLocks noChangeAspect="1"/>
          </p:cNvPicPr>
          <p:nvPr/>
        </p:nvPicPr>
        <p:blipFill>
          <a:blip r:embed="rId2"/>
          <a:stretch>
            <a:fillRect/>
          </a:stretch>
        </p:blipFill>
        <p:spPr>
          <a:xfrm>
            <a:off x="1480687" y="1137837"/>
            <a:ext cx="9951041" cy="2786291"/>
          </a:xfrm>
          <a:prstGeom prst="rect">
            <a:avLst/>
          </a:prstGeom>
        </p:spPr>
      </p:pic>
      <p:sp>
        <p:nvSpPr>
          <p:cNvPr id="3" name="Rectangle 2">
            <a:extLst>
              <a:ext uri="{FF2B5EF4-FFF2-40B4-BE49-F238E27FC236}">
                <a16:creationId xmlns:a16="http://schemas.microsoft.com/office/drawing/2014/main" id="{C6379729-D6DE-496F-8058-02B88F96B37F}"/>
              </a:ext>
            </a:extLst>
          </p:cNvPr>
          <p:cNvSpPr/>
          <p:nvPr/>
        </p:nvSpPr>
        <p:spPr>
          <a:xfrm>
            <a:off x="1714500" y="3010227"/>
            <a:ext cx="8881618" cy="523220"/>
          </a:xfrm>
          <a:prstGeom prst="rect">
            <a:avLst/>
          </a:prstGeom>
          <a:solidFill>
            <a:schemeClr val="accent4"/>
          </a:solidFill>
        </p:spPr>
        <p:txBody>
          <a:bodyPr wrap="square">
            <a:spAutoFit/>
          </a:bodyPr>
          <a:lstStyle/>
          <a:p>
            <a:r>
              <a:rPr lang="ar-EG" sz="2800" b="1" dirty="0">
                <a:solidFill>
                  <a:srgbClr val="0000FF"/>
                </a:solidFill>
                <a:latin typeface="Calibri" panose="020F0502020204030204" pitchFamily="34" charset="0"/>
                <a:ea typeface="Calibri" panose="020F0502020204030204" pitchFamily="34" charset="0"/>
              </a:rPr>
              <a:t> أينَ الأكاسِرَةُ الجَباِبرَةُ الأُلى  ***   كَنَزوا الكُنوزَ فَما بَقينَ وَلا بَقوا</a:t>
            </a:r>
            <a:endParaRPr lang="en-US" sz="2800" dirty="0"/>
          </a:p>
        </p:txBody>
      </p:sp>
    </p:spTree>
    <p:extLst>
      <p:ext uri="{BB962C8B-B14F-4D97-AF65-F5344CB8AC3E}">
        <p14:creationId xmlns:p14="http://schemas.microsoft.com/office/powerpoint/2010/main" val="33833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BDA6FDAF-A02F-4C10-9CB5-C50E70B63E23}"/>
              </a:ext>
            </a:extLst>
          </p:cNvPr>
          <p:cNvPicPr>
            <a:picLocks noChangeAspect="1"/>
          </p:cNvPicPr>
          <p:nvPr/>
        </p:nvPicPr>
        <p:blipFill>
          <a:blip r:embed="rId2"/>
          <a:stretch>
            <a:fillRect/>
          </a:stretch>
        </p:blipFill>
        <p:spPr>
          <a:xfrm>
            <a:off x="643467" y="961728"/>
            <a:ext cx="10905066" cy="4934543"/>
          </a:xfrm>
          <a:prstGeom prst="rect">
            <a:avLst/>
          </a:prstGeom>
        </p:spPr>
      </p:pic>
      <p:sp>
        <p:nvSpPr>
          <p:cNvPr id="3" name="Rectangle 2">
            <a:extLst>
              <a:ext uri="{FF2B5EF4-FFF2-40B4-BE49-F238E27FC236}">
                <a16:creationId xmlns:a16="http://schemas.microsoft.com/office/drawing/2014/main" id="{639C7D62-E908-4E94-A005-EA0C883B3A0C}"/>
              </a:ext>
            </a:extLst>
          </p:cNvPr>
          <p:cNvSpPr/>
          <p:nvPr/>
        </p:nvSpPr>
        <p:spPr>
          <a:xfrm>
            <a:off x="1614489" y="2558534"/>
            <a:ext cx="9291914" cy="584775"/>
          </a:xfrm>
          <a:prstGeom prst="rect">
            <a:avLst/>
          </a:prstGeom>
          <a:solidFill>
            <a:schemeClr val="accent4"/>
          </a:solidFill>
        </p:spPr>
        <p:txBody>
          <a:bodyPr wrap="square">
            <a:spAutoFit/>
          </a:bodyPr>
          <a:lstStyle/>
          <a:p>
            <a:r>
              <a:rPr lang="ar-EG" sz="3200" b="1" dirty="0">
                <a:solidFill>
                  <a:srgbClr val="0000FF"/>
                </a:solidFill>
                <a:latin typeface="Calibri" panose="020F0502020204030204" pitchFamily="34" charset="0"/>
                <a:ea typeface="Calibri" panose="020F0502020204030204" pitchFamily="34" charset="0"/>
              </a:rPr>
              <a:t> أَبني أبينا نَحْنُ أهْلُ مَنازِلٍ    ***      أَبدًا غُرابُ البَينِ فيها يَنْعِقُ</a:t>
            </a:r>
            <a:endParaRPr lang="en-US" sz="3200" dirty="0"/>
          </a:p>
        </p:txBody>
      </p:sp>
      <p:sp>
        <p:nvSpPr>
          <p:cNvPr id="4" name="Rectangle 3">
            <a:extLst>
              <a:ext uri="{FF2B5EF4-FFF2-40B4-BE49-F238E27FC236}">
                <a16:creationId xmlns:a16="http://schemas.microsoft.com/office/drawing/2014/main" id="{E4F001B4-1AFC-48CC-8D65-7B3A0A075679}"/>
              </a:ext>
            </a:extLst>
          </p:cNvPr>
          <p:cNvSpPr/>
          <p:nvPr/>
        </p:nvSpPr>
        <p:spPr>
          <a:xfrm>
            <a:off x="1614489" y="4740115"/>
            <a:ext cx="9291914" cy="584775"/>
          </a:xfrm>
          <a:prstGeom prst="rect">
            <a:avLst/>
          </a:prstGeom>
          <a:solidFill>
            <a:schemeClr val="accent4"/>
          </a:solidFill>
        </p:spPr>
        <p:txBody>
          <a:bodyPr wrap="square">
            <a:spAutoFit/>
          </a:bodyPr>
          <a:lstStyle/>
          <a:p>
            <a:r>
              <a:rPr lang="ar-EG" sz="3200" b="1" dirty="0">
                <a:solidFill>
                  <a:srgbClr val="0000FF"/>
                </a:solidFill>
                <a:latin typeface="Calibri" panose="020F0502020204030204" pitchFamily="34" charset="0"/>
                <a:ea typeface="Calibri" panose="020F0502020204030204" pitchFamily="34" charset="0"/>
              </a:rPr>
              <a:t> وَعَذَلتُ أهْلَ العِشْقِ حتّى ذُقْتُهُ   ***  فعجبتُ كيفَ يموتُ مَنْ لا يعشَقُ</a:t>
            </a:r>
            <a:endParaRPr lang="en-US" sz="3200" dirty="0"/>
          </a:p>
        </p:txBody>
      </p:sp>
    </p:spTree>
    <p:extLst>
      <p:ext uri="{BB962C8B-B14F-4D97-AF65-F5344CB8AC3E}">
        <p14:creationId xmlns:p14="http://schemas.microsoft.com/office/powerpoint/2010/main" val="42020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73D7AE0A111E41853922E5EC0C4ADD" ma:contentTypeVersion="10" ma:contentTypeDescription="Create a new document." ma:contentTypeScope="" ma:versionID="2b8351ebe1ca23f4f4f34cbbfda1a943">
  <xsd:schema xmlns:xsd="http://www.w3.org/2001/XMLSchema" xmlns:xs="http://www.w3.org/2001/XMLSchema" xmlns:p="http://schemas.microsoft.com/office/2006/metadata/properties" xmlns:ns3="09526bf3-9e33-43a4-b0a3-fea2b20b197f" xmlns:ns4="1b90cfdf-fb7a-4c9c-bebf-18860c3bdb4d" targetNamespace="http://schemas.microsoft.com/office/2006/metadata/properties" ma:root="true" ma:fieldsID="82688277294e66faa33dccf90e331fc1" ns3:_="" ns4:_="">
    <xsd:import namespace="09526bf3-9e33-43a4-b0a3-fea2b20b197f"/>
    <xsd:import namespace="1b90cfdf-fb7a-4c9c-bebf-18860c3bdb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26bf3-9e33-43a4-b0a3-fea2b20b1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0cfdf-fb7a-4c9c-bebf-18860c3bdb4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9D2C96-7984-4AB7-9460-A39FBF1DF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26bf3-9e33-43a4-b0a3-fea2b20b197f"/>
    <ds:schemaRef ds:uri="1b90cfdf-fb7a-4c9c-bebf-18860c3bd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53F390-F7D4-486D-822C-27716042906C}">
  <ds:schemaRefs>
    <ds:schemaRef ds:uri="http://schemas.microsoft.com/sharepoint/v3/contenttype/forms"/>
  </ds:schemaRefs>
</ds:datastoreItem>
</file>

<file path=customXml/itemProps3.xml><?xml version="1.0" encoding="utf-8"?>
<ds:datastoreItem xmlns:ds="http://schemas.openxmlformats.org/officeDocument/2006/customXml" ds:itemID="{34DF4059-22BE-4705-A758-A6D430C48C4E}">
  <ds:schemaRefs>
    <ds:schemaRef ds:uri="http://schemas.microsoft.com/office/2006/metadata/properties"/>
    <ds:schemaRef ds:uri="09526bf3-9e33-43a4-b0a3-fea2b20b197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b90cfdf-fb7a-4c9c-bebf-18860c3bdb4d"/>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TotalTime>
  <Words>1079</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Impact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Yasser Ismail Ahmed Hussein</dc:creator>
  <cp:lastModifiedBy>Yasser Ismail Ahmed Hussein</cp:lastModifiedBy>
  <cp:revision>7</cp:revision>
  <dcterms:created xsi:type="dcterms:W3CDTF">2019-09-10T04:24:07Z</dcterms:created>
  <dcterms:modified xsi:type="dcterms:W3CDTF">2019-09-10T05:47:15Z</dcterms:modified>
</cp:coreProperties>
</file>