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AAAE5-2493-4F07-8C82-1506E3176897}"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32258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AAAE5-2493-4F07-8C82-1506E3176897}"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284221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AAAE5-2493-4F07-8C82-1506E3176897}"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129967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AAAE5-2493-4F07-8C82-1506E3176897}"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285699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AAAE5-2493-4F07-8C82-1506E3176897}"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240830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AAAE5-2493-4F07-8C82-1506E3176897}"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91389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AAAE5-2493-4F07-8C82-1506E3176897}"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57685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AAAE5-2493-4F07-8C82-1506E3176897}"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230492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AAAE5-2493-4F07-8C82-1506E3176897}"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318456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AAAE5-2493-4F07-8C82-1506E3176897}"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200778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AAAE5-2493-4F07-8C82-1506E3176897}"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1DC9D-B99F-4354-996D-391BE8719CEE}" type="slidenum">
              <a:rPr lang="en-US" smtClean="0"/>
              <a:t>‹#›</a:t>
            </a:fld>
            <a:endParaRPr lang="en-US"/>
          </a:p>
        </p:txBody>
      </p:sp>
    </p:spTree>
    <p:extLst>
      <p:ext uri="{BB962C8B-B14F-4D97-AF65-F5344CB8AC3E}">
        <p14:creationId xmlns:p14="http://schemas.microsoft.com/office/powerpoint/2010/main" val="344148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AAAE5-2493-4F07-8C82-1506E3176897}"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1DC9D-B99F-4354-996D-391BE8719CEE}" type="slidenum">
              <a:rPr lang="en-US" smtClean="0"/>
              <a:t>‹#›</a:t>
            </a:fld>
            <a:endParaRPr lang="en-US"/>
          </a:p>
        </p:txBody>
      </p:sp>
    </p:spTree>
    <p:extLst>
      <p:ext uri="{BB962C8B-B14F-4D97-AF65-F5344CB8AC3E}">
        <p14:creationId xmlns:p14="http://schemas.microsoft.com/office/powerpoint/2010/main" val="384653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7546" y="218906"/>
            <a:ext cx="11505063" cy="6420188"/>
          </a:xfrm>
          <a:prstGeom prst="rect">
            <a:avLst/>
          </a:prstGeom>
        </p:spPr>
      </p:pic>
    </p:spTree>
    <p:extLst>
      <p:ext uri="{BB962C8B-B14F-4D97-AF65-F5344CB8AC3E}">
        <p14:creationId xmlns:p14="http://schemas.microsoft.com/office/powerpoint/2010/main" val="325157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0251" y="0"/>
            <a:ext cx="11477767" cy="6858000"/>
          </a:xfrm>
          <a:prstGeom prst="rect">
            <a:avLst/>
          </a:prstGeom>
        </p:spPr>
      </p:pic>
      <p:sp>
        <p:nvSpPr>
          <p:cNvPr id="3" name="TextBox 2"/>
          <p:cNvSpPr txBox="1"/>
          <p:nvPr/>
        </p:nvSpPr>
        <p:spPr>
          <a:xfrm>
            <a:off x="1214651" y="1665027"/>
            <a:ext cx="10222173" cy="4524315"/>
          </a:xfrm>
          <a:prstGeom prst="rect">
            <a:avLst/>
          </a:prstGeom>
          <a:noFill/>
        </p:spPr>
        <p:txBody>
          <a:bodyPr wrap="square" rtlCol="0">
            <a:spAutoFit/>
          </a:bodyPr>
          <a:lstStyle/>
          <a:p>
            <a:pPr algn="just" rtl="1"/>
            <a:r>
              <a:rPr lang="ar-AE" sz="3200" dirty="0"/>
              <a:t>منذ تأسيس دولتنا الشابة؛ كان الاهتمام بشباب الإمارات وطموحاتهم جوهر أولويات القيادة الرشيدة، كونهم ركيزة الوطن، وطاقته المتجددة، والمحرك الدائم للابتكار والتنمية، فراهنت عليهم وصدق رهانها، وأولتهم ثقتها فكانوا أهلاً للثقة، واحتلوا صدارة أجندة الدولة، حتى نشأ جيل مشبع بالقيم الوطنية ومبادئ التسامح والإيثار، إيماناً من القيادة الحكيمة أن الشباب المتسلح بالانتماء والعلم هو القادر على تحمل المسؤولية، والجدير بالمحافظة على المكتسبات والإنجازات، فوفرت لهم الفرص المناسبة لتأهيلهم للمشاركة في اتخاذ القرارات وتمكينهم من لعب أدوار قيادية في مسيرة الازدهار والتطور، عبر ضخ دماء جديدة في مختلف الوظائف والمناصب القيادية.</a:t>
            </a:r>
            <a:endParaRPr lang="en-US" sz="3200" dirty="0"/>
          </a:p>
        </p:txBody>
      </p:sp>
    </p:spTree>
    <p:extLst>
      <p:ext uri="{BB962C8B-B14F-4D97-AF65-F5344CB8AC3E}">
        <p14:creationId xmlns:p14="http://schemas.microsoft.com/office/powerpoint/2010/main" val="18939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9308" y="0"/>
            <a:ext cx="11805314" cy="6858000"/>
          </a:xfrm>
          <a:prstGeom prst="rect">
            <a:avLst/>
          </a:prstGeom>
        </p:spPr>
      </p:pic>
      <p:sp>
        <p:nvSpPr>
          <p:cNvPr id="5" name="TextBox 4"/>
          <p:cNvSpPr txBox="1"/>
          <p:nvPr/>
        </p:nvSpPr>
        <p:spPr>
          <a:xfrm>
            <a:off x="6348484" y="5053656"/>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نشاط صفي</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590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70497" cy="6870137"/>
          </a:xfrm>
          <a:prstGeom prst="rect">
            <a:avLst/>
          </a:prstGeom>
        </p:spPr>
      </p:pic>
    </p:spTree>
    <p:extLst>
      <p:ext uri="{BB962C8B-B14F-4D97-AF65-F5344CB8AC3E}">
        <p14:creationId xmlns:p14="http://schemas.microsoft.com/office/powerpoint/2010/main" val="377262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433" y="109182"/>
            <a:ext cx="11464119" cy="6748818"/>
          </a:xfrm>
          <a:prstGeom prst="rect">
            <a:avLst/>
          </a:prstGeom>
        </p:spPr>
      </p:pic>
    </p:spTree>
    <p:extLst>
      <p:ext uri="{BB962C8B-B14F-4D97-AF65-F5344CB8AC3E}">
        <p14:creationId xmlns:p14="http://schemas.microsoft.com/office/powerpoint/2010/main" val="101063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421" y="51533"/>
            <a:ext cx="12014579" cy="6806467"/>
          </a:xfrm>
          <a:prstGeom prst="rect">
            <a:avLst/>
          </a:prstGeom>
        </p:spPr>
      </p:pic>
    </p:spTree>
    <p:extLst>
      <p:ext uri="{BB962C8B-B14F-4D97-AF65-F5344CB8AC3E}">
        <p14:creationId xmlns:p14="http://schemas.microsoft.com/office/powerpoint/2010/main" val="2305025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987" y="356259"/>
            <a:ext cx="11436823" cy="6858000"/>
          </a:xfrm>
          <a:prstGeom prst="rect">
            <a:avLst/>
          </a:prstGeom>
        </p:spPr>
      </p:pic>
      <p:sp>
        <p:nvSpPr>
          <p:cNvPr id="2" name="TextBox 1"/>
          <p:cNvSpPr txBox="1"/>
          <p:nvPr/>
        </p:nvSpPr>
        <p:spPr>
          <a:xfrm>
            <a:off x="5024413" y="518616"/>
            <a:ext cx="1705970" cy="461665"/>
          </a:xfrm>
          <a:prstGeom prst="rect">
            <a:avLst/>
          </a:prstGeom>
          <a:solidFill>
            <a:schemeClr val="bg1"/>
          </a:solidFill>
        </p:spPr>
        <p:txBody>
          <a:bodyPr wrap="square" rtlCol="0">
            <a:spAutoFit/>
          </a:bodyPr>
          <a:lstStyle/>
          <a:p>
            <a:pPr algn="ctr" rtl="1"/>
            <a:r>
              <a:rPr lang="ar-AE" sz="2400" b="1" dirty="0" smtClean="0">
                <a:solidFill>
                  <a:schemeClr val="accent6">
                    <a:lumMod val="50000"/>
                  </a:schemeClr>
                </a:solidFill>
                <a:latin typeface="Traditional Arabic" panose="02020603050405020304" pitchFamily="18" charset="-78"/>
                <a:cs typeface="Traditional Arabic" panose="02020603050405020304" pitchFamily="18" charset="-78"/>
              </a:rPr>
              <a:t>تفاؤل وأمل</a:t>
            </a:r>
            <a:endParaRPr lang="en-US" sz="24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814235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421" y="-130629"/>
            <a:ext cx="12014579" cy="6858000"/>
          </a:xfrm>
          <a:prstGeom prst="rect">
            <a:avLst/>
          </a:prstGeom>
        </p:spPr>
      </p:pic>
      <p:sp>
        <p:nvSpPr>
          <p:cNvPr id="2" name="TextBox 1"/>
          <p:cNvSpPr txBox="1"/>
          <p:nvPr/>
        </p:nvSpPr>
        <p:spPr>
          <a:xfrm>
            <a:off x="1330037" y="1484416"/>
            <a:ext cx="10094026" cy="1384995"/>
          </a:xfrm>
          <a:prstGeom prst="rect">
            <a:avLst/>
          </a:prstGeom>
          <a:noFill/>
        </p:spPr>
        <p:txBody>
          <a:bodyPr wrap="square" rtlCol="0">
            <a:spAutoFit/>
          </a:bodyPr>
          <a:lstStyle/>
          <a:p>
            <a:pPr algn="r" rtl="1"/>
            <a:r>
              <a:rPr lang="ar-AE" sz="2800" b="1" dirty="0" smtClean="0">
                <a:solidFill>
                  <a:srgbClr val="FF0000"/>
                </a:solidFill>
              </a:rPr>
              <a:t>يدعونا الشاعر في تلك القصيدة إلى الجد والاجتهاد والعزيمة والإصرار في تحقيق نهضة لوطننا ولذاتنا  وعدم اليأس والوهن الذي يجعل الشخص كسولا ويزرع في نفسه الصعف والعجز.</a:t>
            </a:r>
            <a:endParaRPr lang="en-US" sz="2800" b="1" dirty="0">
              <a:solidFill>
                <a:srgbClr val="FF0000"/>
              </a:solidFill>
            </a:endParaRPr>
          </a:p>
        </p:txBody>
      </p:sp>
      <p:sp>
        <p:nvSpPr>
          <p:cNvPr id="5" name="TextBox 4"/>
          <p:cNvSpPr txBox="1"/>
          <p:nvPr/>
        </p:nvSpPr>
        <p:spPr>
          <a:xfrm>
            <a:off x="6550925" y="4596160"/>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الشكوى – البيت الثاني</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1794061" y="4596159"/>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وانهض</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7" name="TextBox 6"/>
          <p:cNvSpPr txBox="1"/>
          <p:nvPr/>
        </p:nvSpPr>
        <p:spPr>
          <a:xfrm>
            <a:off x="1162334" y="5015434"/>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ذو أمل – البيت الرابع</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8" name="TextBox 7"/>
          <p:cNvSpPr txBox="1"/>
          <p:nvPr/>
        </p:nvSpPr>
        <p:spPr>
          <a:xfrm>
            <a:off x="5839841" y="5138264"/>
            <a:ext cx="6061549"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التأوه والحزن – البيت السادس</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9" name="TextBox 8"/>
          <p:cNvSpPr txBox="1"/>
          <p:nvPr/>
        </p:nvSpPr>
        <p:spPr>
          <a:xfrm>
            <a:off x="1330037" y="5548236"/>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السعي – البيت التاسع</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10" name="TextBox 9"/>
          <p:cNvSpPr txBox="1"/>
          <p:nvPr/>
        </p:nvSpPr>
        <p:spPr>
          <a:xfrm>
            <a:off x="6761018" y="5687074"/>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توهم السقام– البيت العاشر</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11" name="TextBox 10"/>
          <p:cNvSpPr txBox="1"/>
          <p:nvPr/>
        </p:nvSpPr>
        <p:spPr>
          <a:xfrm>
            <a:off x="6993029" y="6207223"/>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الوهن – البيت الحادي عشر</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12" name="TextBox 11"/>
          <p:cNvSpPr txBox="1"/>
          <p:nvPr/>
        </p:nvSpPr>
        <p:spPr>
          <a:xfrm>
            <a:off x="177421" y="6137804"/>
            <a:ext cx="5371807"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الخلق الحسن – البيت السادس عشر</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5728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150" y="191069"/>
            <a:ext cx="11846985" cy="6550925"/>
          </a:xfrm>
          <a:prstGeom prst="rect">
            <a:avLst/>
          </a:prstGeom>
        </p:spPr>
      </p:pic>
      <p:sp>
        <p:nvSpPr>
          <p:cNvPr id="5" name="TextBox 4"/>
          <p:cNvSpPr txBox="1"/>
          <p:nvPr/>
        </p:nvSpPr>
        <p:spPr>
          <a:xfrm>
            <a:off x="1937982" y="1880255"/>
            <a:ext cx="9459936" cy="1754326"/>
          </a:xfrm>
          <a:prstGeom prst="rect">
            <a:avLst/>
          </a:prstGeom>
          <a:solidFill>
            <a:schemeClr val="bg1"/>
          </a:solidFill>
        </p:spPr>
        <p:txBody>
          <a:bodyPr wrap="square" rtlCol="0">
            <a:spAutoFit/>
          </a:bodyPr>
          <a:lstStyle/>
          <a:p>
            <a:pPr algn="ctr" rtl="1"/>
            <a:r>
              <a:rPr lang="ar-AE" sz="3600" dirty="0" smtClean="0">
                <a:solidFill>
                  <a:srgbClr val="333333"/>
                </a:solidFill>
                <a:latin typeface="DroidArabicKufi-Regular"/>
              </a:rPr>
              <a:t>لأن الشبابُ </a:t>
            </a:r>
            <a:r>
              <a:rPr lang="ar-AE" sz="3600" dirty="0">
                <a:solidFill>
                  <a:srgbClr val="333333"/>
                </a:solidFill>
                <a:latin typeface="DroidArabicKufi-Regular"/>
              </a:rPr>
              <a:t>هُم عمادُ أيِّ أُمَّةٍ وسرُّ النَّهضةِ فيها، وهُم بناةُ حضارتِها، وخَطُّ الدِّفاعِ الأوَّلِ والأخيرِ عنها، ويُشاركونَ في عمليَّاتِ التَّخطيطِ المهمّةِ</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2415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125" y="95534"/>
            <a:ext cx="11859905" cy="6762466"/>
          </a:xfrm>
          <a:prstGeom prst="rect">
            <a:avLst/>
          </a:prstGeom>
        </p:spPr>
      </p:pic>
      <p:sp>
        <p:nvSpPr>
          <p:cNvPr id="5" name="TextBox 4"/>
          <p:cNvSpPr txBox="1"/>
          <p:nvPr/>
        </p:nvSpPr>
        <p:spPr>
          <a:xfrm>
            <a:off x="1132764" y="2695314"/>
            <a:ext cx="9771797" cy="1200329"/>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كفكف دموعك– انهض ولا تشكو الزمان– واسأل بهمتك السبيل – </a:t>
            </a:r>
          </a:p>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حيِّ الشباب </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6348484" y="5053656"/>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العجز </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7" name="TextBox 6"/>
          <p:cNvSpPr txBox="1"/>
          <p:nvPr/>
        </p:nvSpPr>
        <p:spPr>
          <a:xfrm>
            <a:off x="6798859" y="6172257"/>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الخوف والفزع</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7500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069" y="354842"/>
            <a:ext cx="11682483" cy="6467807"/>
          </a:xfrm>
          <a:prstGeom prst="rect">
            <a:avLst/>
          </a:prstGeom>
        </p:spPr>
      </p:pic>
      <p:sp>
        <p:nvSpPr>
          <p:cNvPr id="3" name="TextBox 2"/>
          <p:cNvSpPr txBox="1"/>
          <p:nvPr/>
        </p:nvSpPr>
        <p:spPr>
          <a:xfrm>
            <a:off x="5215719" y="1835505"/>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فاز – فاز المؤمن بالجنة .</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5" name="TextBox 4"/>
          <p:cNvSpPr txBox="1"/>
          <p:nvPr/>
        </p:nvSpPr>
        <p:spPr>
          <a:xfrm>
            <a:off x="4476466" y="2481836"/>
            <a:ext cx="4339989"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اتسع – اتسع المكان للحاضرين .</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5611505" y="3774498"/>
            <a:ext cx="3755171" cy="646331"/>
          </a:xfrm>
          <a:prstGeom prst="rect">
            <a:avLst/>
          </a:prstGeom>
          <a:solidFill>
            <a:schemeClr val="bg1"/>
          </a:solidFill>
        </p:spPr>
        <p:txBody>
          <a:bodyPr wrap="square" rtlCol="0">
            <a:spAutoFit/>
          </a:bodyPr>
          <a:lstStyle/>
          <a:p>
            <a:pPr algn="ctr" rtl="1"/>
            <a:r>
              <a:rPr lang="ar-AE" sz="3600" b="1" dirty="0" smtClean="0">
                <a:solidFill>
                  <a:schemeClr val="accent6">
                    <a:lumMod val="50000"/>
                  </a:schemeClr>
                </a:solidFill>
                <a:latin typeface="Traditional Arabic" panose="02020603050405020304" pitchFamily="18" charset="-78"/>
                <a:cs typeface="Traditional Arabic" panose="02020603050405020304" pitchFamily="18" charset="-78"/>
              </a:rPr>
              <a:t>النفي والإنكار </a:t>
            </a:r>
            <a:endParaRPr lang="en-US" sz="3600" b="1" dirty="0">
              <a:solidFill>
                <a:schemeClr val="accent6">
                  <a:lumMod val="50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77531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226</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DroidArabicKufi-Regular</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azab tag</dc:creator>
  <cp:lastModifiedBy>azab tag</cp:lastModifiedBy>
  <cp:revision>4</cp:revision>
  <dcterms:created xsi:type="dcterms:W3CDTF">2018-09-14T14:04:10Z</dcterms:created>
  <dcterms:modified xsi:type="dcterms:W3CDTF">2018-09-15T08:03:50Z</dcterms:modified>
</cp:coreProperties>
</file>