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photoAlbum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80" autoAdjust="0"/>
  </p:normalViewPr>
  <p:slideViewPr>
    <p:cSldViewPr snapToGrid="0">
      <p:cViewPr varScale="1">
        <p:scale>
          <a:sx n="69" d="100"/>
          <a:sy n="69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409022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64341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73696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492168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874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21110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70420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385185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9508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50955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20162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F0F37-C946-4CBD-B87A-CAC1C73390E7}" type="datetimeFigureOut">
              <a:rPr lang="ar-AE" smtClean="0"/>
              <a:pPr/>
              <a:t>04/12/1437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EE323-9E00-4E1A-9CA0-D6C20CA8C386}" type="slidenum">
              <a:rPr lang="ar-AE" smtClean="0"/>
              <a:pPr/>
              <a:t>‹#›</a:t>
            </a:fld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24306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88" y="0"/>
            <a:ext cx="1243888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617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86"/>
            <a:ext cx="12057681" cy="6555783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56461" y="2278251"/>
            <a:ext cx="11375756" cy="1410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solidFill>
                  <a:schemeClr val="accent6">
                    <a:lumMod val="75000"/>
                  </a:schemeClr>
                </a:solidFill>
              </a:rPr>
              <a:t>استجابة لأمر الله تعالى ليكون موضعا مباركا يعبد فيه الله تعالى</a:t>
            </a:r>
            <a:endParaRPr lang="ar-AE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3397" y="5137689"/>
            <a:ext cx="11375756" cy="14103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solidFill>
                  <a:srgbClr val="C00000"/>
                </a:solidFill>
              </a:rPr>
              <a:t>لأنها اللبنة الأولى للشرائع السماوية ، وتجمع قلوب الخلائق </a:t>
            </a:r>
          </a:p>
          <a:p>
            <a:pPr algn="ctr"/>
            <a:r>
              <a:rPr lang="ar-AE" sz="4000" b="1" dirty="0" smtClean="0">
                <a:solidFill>
                  <a:srgbClr val="C00000"/>
                </a:solidFill>
              </a:rPr>
              <a:t>على وحدانية الله تعالى وتزرع الصدق والإخلاص في ضمائرهم </a:t>
            </a:r>
            <a:endParaRPr lang="ar-AE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"/>
            <a:ext cx="12192000" cy="6931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097280" y="4672584"/>
            <a:ext cx="10049256" cy="20208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كانت استجابة </a:t>
            </a:r>
            <a:r>
              <a:rPr lang="ar-SA" sz="3600" b="1" dirty="0" smtClean="0">
                <a:solidFill>
                  <a:srgbClr val="FF0000"/>
                </a:solidFill>
              </a:rPr>
              <a:t>إبراهيم</a:t>
            </a:r>
            <a:r>
              <a:rPr lang="ar-AE" sz="3600" b="1" dirty="0" smtClean="0">
                <a:solidFill>
                  <a:srgbClr val="FF0000"/>
                </a:solidFill>
              </a:rPr>
              <a:t> وإسماعيل عليهما السلام برفع </a:t>
            </a:r>
            <a:r>
              <a:rPr lang="ar-SA" sz="3600" b="1" dirty="0" smtClean="0">
                <a:solidFill>
                  <a:srgbClr val="FF0000"/>
                </a:solidFill>
              </a:rPr>
              <a:t>قواعد البيت الحرام </a:t>
            </a:r>
            <a:r>
              <a:rPr lang="ar-AE" sz="3600" b="1" dirty="0" smtClean="0">
                <a:solidFill>
                  <a:srgbClr val="FF0000"/>
                </a:solidFill>
              </a:rPr>
              <a:t>حبا لله وعطاء لقبول رضاه والتقرب إليه لاستكمال الإيمان 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16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5" y="0"/>
            <a:ext cx="12044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miley Face 3"/>
          <p:cNvSpPr/>
          <p:nvPr/>
        </p:nvSpPr>
        <p:spPr>
          <a:xfrm>
            <a:off x="9656064" y="2386584"/>
            <a:ext cx="914400" cy="585216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7" name="Smiley Face 6"/>
          <p:cNvSpPr/>
          <p:nvPr/>
        </p:nvSpPr>
        <p:spPr>
          <a:xfrm>
            <a:off x="5272246" y="4608576"/>
            <a:ext cx="607346" cy="521208"/>
          </a:xfrm>
          <a:prstGeom prst="smileyFac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</p:spTree>
    <p:extLst>
      <p:ext uri="{BB962C8B-B14F-4D97-AF65-F5344CB8AC3E}">
        <p14:creationId xmlns="" xmlns:p14="http://schemas.microsoft.com/office/powerpoint/2010/main" val="14567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"/>
            <a:ext cx="123169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8833104" y="5541264"/>
            <a:ext cx="1618488" cy="11612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بكة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86984" y="5577840"/>
            <a:ext cx="1572767" cy="128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أم القرى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866644" y="5541264"/>
            <a:ext cx="1650491" cy="119786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مكة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3437" y="694943"/>
            <a:ext cx="11127783" cy="11803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AE" sz="3600" b="1" dirty="0" smtClean="0">
              <a:solidFill>
                <a:srgbClr val="FF0000"/>
              </a:solidFill>
            </a:endParaRP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الياء والنون</a:t>
            </a:r>
            <a:r>
              <a:rPr lang="ar-AE" sz="3600" b="1" dirty="0" smtClean="0">
                <a:solidFill>
                  <a:srgbClr val="FF0000"/>
                </a:solidFill>
              </a:rPr>
              <a:t> (ين) , </a:t>
            </a:r>
            <a:r>
              <a:rPr lang="ar-AE" sz="3600" b="1" dirty="0" smtClean="0">
                <a:solidFill>
                  <a:srgbClr val="7030A0"/>
                </a:solidFill>
              </a:rPr>
              <a:t>وفائدة ذلك </a:t>
            </a:r>
            <a:r>
              <a:rPr lang="ar-AE" sz="3600" b="1" dirty="0" smtClean="0">
                <a:solidFill>
                  <a:srgbClr val="FF0000"/>
                </a:solidFill>
              </a:rPr>
              <a:t>إحداث</a:t>
            </a:r>
            <a:r>
              <a:rPr lang="ar-SA" sz="3600" b="1" dirty="0" smtClean="0">
                <a:solidFill>
                  <a:srgbClr val="FF0000"/>
                </a:solidFill>
              </a:rPr>
              <a:t> </a:t>
            </a:r>
            <a:r>
              <a:rPr lang="ar-SA" sz="3600" b="1" dirty="0">
                <a:solidFill>
                  <a:srgbClr val="FF0000"/>
                </a:solidFill>
              </a:rPr>
              <a:t>إيقاع </a:t>
            </a:r>
            <a:r>
              <a:rPr lang="ar-AE" sz="3600" b="1" dirty="0" smtClean="0">
                <a:solidFill>
                  <a:srgbClr val="FF0000"/>
                </a:solidFill>
              </a:rPr>
              <a:t>صوتي </a:t>
            </a:r>
          </a:p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يؤثر </a:t>
            </a:r>
            <a:r>
              <a:rPr lang="ar-SA" sz="3600" b="1" dirty="0">
                <a:solidFill>
                  <a:srgbClr val="FF0000"/>
                </a:solidFill>
              </a:rPr>
              <a:t>في نفس </a:t>
            </a:r>
            <a:r>
              <a:rPr lang="ar-SA" sz="3600" b="1" dirty="0" smtClean="0">
                <a:solidFill>
                  <a:srgbClr val="FF0000"/>
                </a:solidFill>
              </a:rPr>
              <a:t>السامع</a:t>
            </a:r>
            <a:r>
              <a:rPr lang="ar-AE" sz="3600" b="1" dirty="0" smtClean="0">
                <a:solidFill>
                  <a:srgbClr val="FF0000"/>
                </a:solidFill>
              </a:rPr>
              <a:t> ويشد الانتباه</a:t>
            </a:r>
            <a:endParaRPr lang="ar-AE" sz="3600" b="1" dirty="0">
              <a:solidFill>
                <a:srgbClr val="FF0000"/>
              </a:solidFill>
            </a:endParaRPr>
          </a:p>
          <a:p>
            <a:pPr algn="ctr"/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688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70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5568695" y="1856232"/>
            <a:ext cx="6623305" cy="4434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7030A0"/>
                </a:solidFill>
              </a:rPr>
              <a:t>ه</a:t>
            </a:r>
            <a:r>
              <a:rPr lang="ar-SA" sz="2800" b="1" dirty="0" smtClean="0">
                <a:solidFill>
                  <a:srgbClr val="7030A0"/>
                </a:solidFill>
              </a:rPr>
              <a:t>و حجر كان يقف عليه إبراهيم</a:t>
            </a:r>
            <a:r>
              <a:rPr lang="ar-AE" sz="2800" b="1" dirty="0" smtClean="0">
                <a:solidFill>
                  <a:srgbClr val="7030A0"/>
                </a:solidFill>
              </a:rPr>
              <a:t> عليه</a:t>
            </a:r>
            <a:r>
              <a:rPr lang="ar-SA" sz="2800" b="1" dirty="0" smtClean="0">
                <a:solidFill>
                  <a:srgbClr val="7030A0"/>
                </a:solidFill>
              </a:rPr>
              <a:t> </a:t>
            </a:r>
            <a:r>
              <a:rPr lang="ar-AE" sz="2800" b="1" dirty="0" smtClean="0">
                <a:solidFill>
                  <a:srgbClr val="7030A0"/>
                </a:solidFill>
              </a:rPr>
              <a:t>السلام </a:t>
            </a:r>
            <a:r>
              <a:rPr lang="ar-SA" sz="2800" b="1" dirty="0" smtClean="0">
                <a:solidFill>
                  <a:srgbClr val="7030A0"/>
                </a:solidFill>
              </a:rPr>
              <a:t>عندما رفع دعائم الكعبة المشرفة</a:t>
            </a:r>
            <a:r>
              <a:rPr lang="ar-AE" sz="2800" b="1" dirty="0" smtClean="0">
                <a:solidFill>
                  <a:srgbClr val="7030A0"/>
                </a:solidFill>
              </a:rPr>
              <a:t> وأصبحت أعلى من قامته </a:t>
            </a:r>
            <a:endParaRPr lang="ar-SA" sz="2800" b="1" dirty="0" smtClean="0">
              <a:solidFill>
                <a:srgbClr val="7030A0"/>
              </a:solidFill>
            </a:endParaRPr>
          </a:p>
          <a:p>
            <a:pPr algn="ctr"/>
            <a:endParaRPr lang="ar-AE" sz="2800" b="1" dirty="0" smtClean="0">
              <a:solidFill>
                <a:srgbClr val="C00000"/>
              </a:solidFill>
            </a:endParaRPr>
          </a:p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ولقد </a:t>
            </a:r>
            <a:r>
              <a:rPr lang="ar-SA" sz="2800" b="1" dirty="0" smtClean="0">
                <a:solidFill>
                  <a:srgbClr val="C00000"/>
                </a:solidFill>
              </a:rPr>
              <a:t>تركت قدماه أثرا على الحجر</a:t>
            </a:r>
            <a:r>
              <a:rPr lang="ar-AE" sz="2800" b="1" dirty="0" smtClean="0">
                <a:solidFill>
                  <a:srgbClr val="C00000"/>
                </a:solidFill>
              </a:rPr>
              <a:t> انمحى مع الزمن </a:t>
            </a:r>
            <a:r>
              <a:rPr lang="ar-SA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ar-AE" sz="2800" b="1" dirty="0" smtClean="0">
              <a:solidFill>
                <a:srgbClr val="FF0000"/>
              </a:solidFill>
            </a:endParaRPr>
          </a:p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و</a:t>
            </a:r>
            <a:r>
              <a:rPr lang="ar-SA" sz="2800" b="1" dirty="0" smtClean="0">
                <a:solidFill>
                  <a:srgbClr val="002060"/>
                </a:solidFill>
              </a:rPr>
              <a:t>كان الحجر لاصقا </a:t>
            </a:r>
            <a:r>
              <a:rPr lang="ar-AE" sz="2800" b="1" dirty="0" smtClean="0">
                <a:solidFill>
                  <a:srgbClr val="002060"/>
                </a:solidFill>
              </a:rPr>
              <a:t>ب</a:t>
            </a:r>
            <a:r>
              <a:rPr lang="ar-SA" sz="2800" b="1" dirty="0" smtClean="0">
                <a:solidFill>
                  <a:srgbClr val="002060"/>
                </a:solidFill>
              </a:rPr>
              <a:t>الكعبة</a:t>
            </a:r>
            <a:r>
              <a:rPr lang="ar-AE" sz="2800" b="1" dirty="0" smtClean="0">
                <a:solidFill>
                  <a:srgbClr val="002060"/>
                </a:solidFill>
              </a:rPr>
              <a:t> ،فيسبب زحاما عند الطواف ، ولذا أمر </a:t>
            </a:r>
            <a:r>
              <a:rPr lang="ar-SA" sz="2800" b="1" dirty="0" smtClean="0">
                <a:solidFill>
                  <a:srgbClr val="002060"/>
                </a:solidFill>
              </a:rPr>
              <a:t>الخليفة عمر بن الخطاب</a:t>
            </a:r>
            <a:r>
              <a:rPr lang="ar-AE" sz="2800" b="1" dirty="0" smtClean="0">
                <a:solidFill>
                  <a:srgbClr val="002060"/>
                </a:solidFill>
              </a:rPr>
              <a:t> - رضي الله عنه –</a:t>
            </a:r>
            <a:r>
              <a:rPr lang="ar-SA" sz="2800" b="1" dirty="0" smtClean="0">
                <a:solidFill>
                  <a:srgbClr val="002060"/>
                </a:solidFill>
              </a:rPr>
              <a:t> </a:t>
            </a:r>
            <a:r>
              <a:rPr lang="ar-AE" sz="2800" b="1" dirty="0" smtClean="0">
                <a:solidFill>
                  <a:srgbClr val="002060"/>
                </a:solidFill>
              </a:rPr>
              <a:t>بإبعاده </a:t>
            </a:r>
            <a:r>
              <a:rPr lang="ar-SA" sz="2800" b="1" dirty="0" smtClean="0">
                <a:solidFill>
                  <a:srgbClr val="002060"/>
                </a:solidFill>
              </a:rPr>
              <a:t>عن جدار الكعبة</a:t>
            </a:r>
            <a:endParaRPr lang="ar-AE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93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5" y="0"/>
            <a:ext cx="121523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9372600" y="2100834"/>
            <a:ext cx="548639" cy="539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b="1" dirty="0" smtClean="0">
                <a:solidFill>
                  <a:srgbClr val="FF0000"/>
                </a:solidFill>
              </a:rPr>
              <a:t>ت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313165" y="2935224"/>
            <a:ext cx="667510" cy="530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ظ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581643" y="2121408"/>
            <a:ext cx="580644" cy="539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ث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586982" y="2121408"/>
            <a:ext cx="626361" cy="548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د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846319" y="2121408"/>
            <a:ext cx="621792" cy="539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ذ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606040" y="2121408"/>
            <a:ext cx="585216" cy="5394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س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32988" y="2071116"/>
            <a:ext cx="653796" cy="598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ز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09360" y="2121408"/>
            <a:ext cx="640080" cy="548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خ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08975" y="2916936"/>
            <a:ext cx="612648" cy="548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rgbClr val="FF0000"/>
                </a:solidFill>
              </a:rPr>
              <a:t>غ</a:t>
            </a:r>
            <a:endParaRPr lang="ar-AE" sz="40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10230" y="2916936"/>
            <a:ext cx="598929" cy="548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م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19087" y="2935224"/>
            <a:ext cx="585221" cy="530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rgbClr val="FF0000"/>
                </a:solidFill>
              </a:rPr>
              <a:t>ق</a:t>
            </a:r>
            <a:endParaRPr lang="ar-AE" sz="40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380999" y="2916936"/>
            <a:ext cx="653796" cy="5303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>
                <a:solidFill>
                  <a:srgbClr val="FF0000"/>
                </a:solidFill>
              </a:rPr>
              <a:t>ن</a:t>
            </a:r>
          </a:p>
        </p:txBody>
      </p:sp>
      <p:sp>
        <p:nvSpPr>
          <p:cNvPr id="17" name="Oval 16"/>
          <p:cNvSpPr/>
          <p:nvPr/>
        </p:nvSpPr>
        <p:spPr>
          <a:xfrm>
            <a:off x="1146429" y="2848279"/>
            <a:ext cx="612648" cy="7096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solidFill>
                  <a:srgbClr val="FF0000"/>
                </a:solidFill>
              </a:rPr>
              <a:t>ي</a:t>
            </a:r>
            <a:endParaRPr lang="ar-AE" sz="3600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872217" y="2916936"/>
            <a:ext cx="649222" cy="5486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FF0000"/>
                </a:solidFill>
              </a:rPr>
              <a:t>ض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08974" y="2121408"/>
            <a:ext cx="612649" cy="5783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ج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7969" y="5148072"/>
            <a:ext cx="1426464" cy="4480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كتب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91256" y="5303520"/>
            <a:ext cx="1719078" cy="3749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002060"/>
                </a:solidFill>
              </a:rPr>
              <a:t>صفح</a:t>
            </a:r>
            <a:endParaRPr lang="ar-AE" sz="2800" b="1" dirty="0">
              <a:solidFill>
                <a:srgbClr val="00206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87968" y="5806439"/>
            <a:ext cx="1664207" cy="4206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dirty="0" smtClean="0">
                <a:solidFill>
                  <a:srgbClr val="002060"/>
                </a:solidFill>
              </a:rPr>
              <a:t>نصر</a:t>
            </a:r>
            <a:endParaRPr lang="ar-AE" sz="3600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09546" y="4590288"/>
            <a:ext cx="1801368" cy="5577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درس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71232" y="6117336"/>
            <a:ext cx="937258" cy="6766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b="1" dirty="0" smtClean="0">
                <a:solidFill>
                  <a:srgbClr val="FF0000"/>
                </a:solidFill>
              </a:rPr>
              <a:t>الزائدة</a:t>
            </a:r>
            <a:endParaRPr lang="ar-A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02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04" y="64833"/>
            <a:ext cx="12192000" cy="6646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2423160" y="2161351"/>
            <a:ext cx="2441448" cy="715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قوم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23160" y="2862072"/>
            <a:ext cx="2441448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قرأ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04288" y="5020056"/>
            <a:ext cx="2560320" cy="704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وصف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4288" y="5724144"/>
            <a:ext cx="2560320" cy="6334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عرف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23160" y="3553715"/>
            <a:ext cx="2441448" cy="7372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درس</a:t>
            </a:r>
            <a:endParaRPr lang="ar-AE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30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320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009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7467600" y="841248"/>
            <a:ext cx="2554224" cy="402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رفع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1234440"/>
            <a:ext cx="2554224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2060"/>
                </a:solidFill>
              </a:rPr>
              <a:t>بعث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1645920"/>
            <a:ext cx="2554224" cy="393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</a:rPr>
              <a:t>سلم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9346" y="713232"/>
            <a:ext cx="3653510" cy="46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002060"/>
                </a:solidFill>
              </a:rPr>
              <a:t>صيح</a:t>
            </a:r>
            <a:endParaRPr lang="ar-AE" sz="36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09346" y="1234440"/>
            <a:ext cx="365351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C00000"/>
                </a:solidFill>
              </a:rPr>
              <a:t>كفي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97608" y="6352794"/>
            <a:ext cx="774192" cy="4983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C00000"/>
                </a:solidFill>
              </a:rPr>
              <a:t>3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76116" y="6361938"/>
            <a:ext cx="777240" cy="4663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5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87568" y="6352794"/>
            <a:ext cx="917448" cy="47091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467600" y="6352794"/>
            <a:ext cx="914400" cy="50520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1</a:t>
            </a:r>
            <a:endParaRPr lang="ar-AE" sz="32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9323832" y="6323076"/>
            <a:ext cx="850392" cy="5349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4</a:t>
            </a:r>
            <a:endParaRPr lang="ar-AE" sz="2800" b="1" dirty="0">
              <a:solidFill>
                <a:srgbClr val="C00000"/>
              </a:solidFill>
            </a:endParaRPr>
          </a:p>
        </p:txBody>
      </p:sp>
      <p:sp>
        <p:nvSpPr>
          <p:cNvPr id="27" name="Rounded Rectangle 7"/>
          <p:cNvSpPr/>
          <p:nvPr/>
        </p:nvSpPr>
        <p:spPr>
          <a:xfrm>
            <a:off x="1781468" y="2902776"/>
            <a:ext cx="6000529" cy="5023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800" b="1" dirty="0" smtClean="0">
                <a:solidFill>
                  <a:srgbClr val="7030A0"/>
                </a:solidFill>
              </a:rPr>
              <a:t>سبق                             السين</a:t>
            </a:r>
            <a:endParaRPr lang="ar-AE" sz="2800" b="1" dirty="0">
              <a:solidFill>
                <a:srgbClr val="7030A0"/>
              </a:solidFill>
            </a:endParaRPr>
          </a:p>
        </p:txBody>
      </p:sp>
      <p:sp>
        <p:nvSpPr>
          <p:cNvPr id="28" name="Rounded Rectangle 8"/>
          <p:cNvSpPr/>
          <p:nvPr/>
        </p:nvSpPr>
        <p:spPr>
          <a:xfrm>
            <a:off x="1781468" y="3807868"/>
            <a:ext cx="5796366" cy="482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b="1" dirty="0" smtClean="0">
                <a:solidFill>
                  <a:srgbClr val="0070C0"/>
                </a:solidFill>
              </a:rPr>
              <a:t>ألم                                الهمزة</a:t>
            </a:r>
            <a:endParaRPr lang="ar-AE" sz="3600" b="1" dirty="0">
              <a:solidFill>
                <a:srgbClr val="0070C0"/>
              </a:solidFill>
            </a:endParaRPr>
          </a:p>
        </p:txBody>
      </p:sp>
      <p:sp>
        <p:nvSpPr>
          <p:cNvPr id="29" name="Rounded Rectangle 9"/>
          <p:cNvSpPr/>
          <p:nvPr/>
        </p:nvSpPr>
        <p:spPr>
          <a:xfrm>
            <a:off x="1756474" y="4795848"/>
            <a:ext cx="5770819" cy="483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7030A0"/>
                </a:solidFill>
              </a:rPr>
              <a:t>غفر                         الغين</a:t>
            </a:r>
            <a:endParaRPr lang="ar-AE" sz="3200" b="1" dirty="0">
              <a:solidFill>
                <a:srgbClr val="7030A0"/>
              </a:solidFill>
            </a:endParaRPr>
          </a:p>
        </p:txBody>
      </p:sp>
      <p:sp>
        <p:nvSpPr>
          <p:cNvPr id="31" name="Rounded Rectangle 11"/>
          <p:cNvSpPr/>
          <p:nvPr/>
        </p:nvSpPr>
        <p:spPr>
          <a:xfrm>
            <a:off x="1638665" y="5251587"/>
            <a:ext cx="6358459" cy="4362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b="1" dirty="0">
                <a:solidFill>
                  <a:schemeClr val="accent4">
                    <a:lumMod val="50000"/>
                  </a:schemeClr>
                </a:solidFill>
              </a:rPr>
              <a:t>               </a:t>
            </a:r>
            <a:endParaRPr lang="ar-AE" sz="36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ar-AE" sz="36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ar-AE" sz="3600" b="1" dirty="0" smtClean="0">
                <a:solidFill>
                  <a:schemeClr val="accent4">
                    <a:lumMod val="50000"/>
                  </a:schemeClr>
                </a:solidFill>
              </a:rPr>
              <a:t>          عمل                     </a:t>
            </a:r>
            <a:r>
              <a:rPr lang="ar-AE" sz="3600" b="1" dirty="0">
                <a:solidFill>
                  <a:schemeClr val="accent4">
                    <a:lumMod val="50000"/>
                  </a:schemeClr>
                </a:solidFill>
              </a:rPr>
              <a:t>العين</a:t>
            </a:r>
          </a:p>
          <a:p>
            <a:endParaRPr lang="ar-AE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3" name="Rounded Rectangle 14"/>
          <p:cNvSpPr/>
          <p:nvPr/>
        </p:nvSpPr>
        <p:spPr>
          <a:xfrm>
            <a:off x="1756474" y="4299530"/>
            <a:ext cx="5821360" cy="4247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00B050"/>
                </a:solidFill>
              </a:rPr>
              <a:t>وقف                                 الواو</a:t>
            </a:r>
            <a:endParaRPr lang="ar-AE" sz="3200" b="1" dirty="0">
              <a:solidFill>
                <a:srgbClr val="00B050"/>
              </a:solidFill>
            </a:endParaRPr>
          </a:p>
        </p:txBody>
      </p:sp>
      <p:sp>
        <p:nvSpPr>
          <p:cNvPr id="34" name="Rounded Rectangle 16"/>
          <p:cNvSpPr/>
          <p:nvPr/>
        </p:nvSpPr>
        <p:spPr>
          <a:xfrm>
            <a:off x="1756474" y="3392266"/>
            <a:ext cx="5770819" cy="4023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200" b="1" dirty="0" smtClean="0">
                <a:solidFill>
                  <a:srgbClr val="C00000"/>
                </a:solidFill>
              </a:rPr>
              <a:t>نقش                              النون</a:t>
            </a:r>
            <a:endParaRPr lang="ar-AE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040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6"/>
            <a:ext cx="12192000" cy="7132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059936" y="3931920"/>
            <a:ext cx="6437376" cy="448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rgbClr val="FF0000"/>
                </a:solidFill>
              </a:rPr>
              <a:t>بسيدنا إبراهيم وإسماعيل عليهما السلام</a:t>
            </a:r>
            <a:endParaRPr lang="ar-AE" sz="4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2104" y="5385816"/>
            <a:ext cx="10213848" cy="1024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الإحرام – الطواف -السعي - التقصير(عمرة) -المبيت </a:t>
            </a:r>
            <a:r>
              <a:rPr lang="ar-AE" sz="3200" b="1" dirty="0" err="1" smtClean="0">
                <a:solidFill>
                  <a:srgbClr val="FF0000"/>
                </a:solidFill>
              </a:rPr>
              <a:t>بمنى</a:t>
            </a:r>
            <a:r>
              <a:rPr lang="ar-AE" sz="3200" b="1" dirty="0" smtClean="0">
                <a:solidFill>
                  <a:srgbClr val="FF0000"/>
                </a:solidFill>
              </a:rPr>
              <a:t>- الوقوف بعرفات  -المزدلفة - رمي الجمرات - طواف الإفاضة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256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911" y="0"/>
            <a:ext cx="126309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723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68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6976" y="1517903"/>
            <a:ext cx="5132264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أن يجعل البلد</a:t>
            </a:r>
            <a:r>
              <a:rPr lang="ar-AE" sz="2800" b="1" dirty="0" smtClean="0">
                <a:solidFill>
                  <a:srgbClr val="FF0000"/>
                </a:solidFill>
              </a:rPr>
              <a:t> الحرام</a:t>
            </a:r>
            <a:r>
              <a:rPr lang="ar-SA" sz="2800" b="1" dirty="0" smtClean="0">
                <a:solidFill>
                  <a:srgbClr val="FF0000"/>
                </a:solidFill>
              </a:rPr>
              <a:t> آمنا وأن يرزق أهله</a:t>
            </a:r>
            <a:r>
              <a:rPr lang="ar-AE" sz="2800" b="1" dirty="0" smtClean="0">
                <a:solidFill>
                  <a:srgbClr val="FF0000"/>
                </a:solidFill>
              </a:rPr>
              <a:t>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8728" y="2702051"/>
            <a:ext cx="3383280" cy="5577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2060"/>
                </a:solidFill>
              </a:rPr>
              <a:t>في مكة المكرمة</a:t>
            </a:r>
            <a:endParaRPr lang="ar-AE" sz="32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6968" y="3529583"/>
            <a:ext cx="5303520" cy="640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accent2">
                    <a:lumMod val="75000"/>
                  </a:schemeClr>
                </a:solidFill>
              </a:rPr>
              <a:t>ساعده </a:t>
            </a:r>
            <a:r>
              <a:rPr lang="ar-AE" sz="3600" b="1" dirty="0" smtClean="0">
                <a:solidFill>
                  <a:schemeClr val="accent2">
                    <a:lumMod val="75000"/>
                  </a:schemeClr>
                </a:solidFill>
              </a:rPr>
              <a:t>بالحفر والإتيان بالحجارة</a:t>
            </a:r>
            <a:endParaRPr lang="ar-AE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6968" y="5449824"/>
            <a:ext cx="11045952" cy="11704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b="1" dirty="0" smtClean="0">
                <a:solidFill>
                  <a:srgbClr val="FF0000"/>
                </a:solidFill>
              </a:rPr>
              <a:t>دعاء </a:t>
            </a:r>
            <a:r>
              <a:rPr lang="ar-SA" sz="3200" b="1" dirty="0" smtClean="0">
                <a:solidFill>
                  <a:srgbClr val="FF0000"/>
                </a:solidFill>
              </a:rPr>
              <a:t>إبراهيم عليه السلام في الآيات لبلده مكة دليل على الانتماء و</a:t>
            </a:r>
            <a:r>
              <a:rPr lang="ar-AE" sz="3200" b="1" dirty="0" smtClean="0">
                <a:solidFill>
                  <a:srgbClr val="FF0000"/>
                </a:solidFill>
              </a:rPr>
              <a:t>بناؤه للكعبة دليل على </a:t>
            </a:r>
            <a:r>
              <a:rPr lang="ar-SA" sz="3200" b="1" dirty="0" smtClean="0">
                <a:solidFill>
                  <a:srgbClr val="FF0000"/>
                </a:solidFill>
              </a:rPr>
              <a:t>العطاء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57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472" y="0"/>
            <a:ext cx="125394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9061704" y="2724912"/>
            <a:ext cx="914400" cy="46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د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61704" y="3310128"/>
            <a:ext cx="914400" cy="46634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ه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061704" y="3895344"/>
            <a:ext cx="914400" cy="393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FF0000"/>
                </a:solidFill>
              </a:rPr>
              <a:t>أ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51976" y="4507992"/>
            <a:ext cx="914400" cy="466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ز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51976" y="5093208"/>
            <a:ext cx="914400" cy="4114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ج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71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941832" y="1417320"/>
            <a:ext cx="7982712" cy="713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بئس الطالب الكسول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2416" y="2971800"/>
            <a:ext cx="7781544" cy="7772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المؤمن يرغب عن معصية الله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30168" y="6025896"/>
            <a:ext cx="4791456" cy="731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</a:rPr>
              <a:t>الملك وحاكم البلاد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49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146304"/>
            <a:ext cx="1242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3602736" y="2423160"/>
            <a:ext cx="4517136" cy="594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الغالب الذي لا يقهر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62672" y="5413248"/>
            <a:ext cx="284073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0070C0"/>
                </a:solidFill>
              </a:rPr>
              <a:t>التقرب من الله</a:t>
            </a:r>
            <a:endParaRPr lang="ar-AE" sz="3200" b="1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53312" y="5221224"/>
            <a:ext cx="5038344" cy="32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فضل ا</a:t>
            </a:r>
            <a:r>
              <a:rPr lang="ar-AE" sz="2800" b="1" dirty="0" err="1" smtClean="0">
                <a:solidFill>
                  <a:srgbClr val="FF0000"/>
                </a:solidFill>
              </a:rPr>
              <a:t>لإ</a:t>
            </a:r>
            <a:r>
              <a:rPr lang="ar-SA" sz="2800" b="1" dirty="0" smtClean="0">
                <a:solidFill>
                  <a:srgbClr val="FF0000"/>
                </a:solidFill>
              </a:rPr>
              <a:t>سهام في بناء المساجد </a:t>
            </a:r>
            <a:endParaRPr lang="ar-AE" sz="28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0896" y="5541264"/>
            <a:ext cx="6464808" cy="6126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مشروعية سؤال الله  الثبات على الإسلام للنفس والذرية</a:t>
            </a:r>
            <a:endParaRPr lang="ar-AE" sz="24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0896" y="6153912"/>
            <a:ext cx="6176772" cy="63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FF0000"/>
                </a:solidFill>
              </a:rPr>
              <a:t>التوسل إلى الله في قبول الدعاء بأسمائه وصفاته</a:t>
            </a:r>
            <a:endParaRPr lang="ar-A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45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10469880" y="1376172"/>
            <a:ext cx="914400" cy="4389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</a:t>
            </a:r>
            <a:endParaRPr lang="ar-AE" sz="3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69880" y="2315718"/>
            <a:ext cx="914400" cy="53035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469880" y="3283839"/>
            <a:ext cx="914400" cy="5486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69880" y="4270248"/>
            <a:ext cx="914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460736" y="5226939"/>
            <a:ext cx="914400" cy="4251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ar-AE" sz="3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451592" y="6213348"/>
            <a:ext cx="914400" cy="4000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ar-A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60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542441" y="2606040"/>
            <a:ext cx="11205274" cy="74066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0070C0"/>
                </a:solidFill>
              </a:rPr>
              <a:t>دعاء إبراهيم عليه السلام لمكة وأهلها بالأمن والرزق في الآية (</a:t>
            </a:r>
            <a:r>
              <a:rPr lang="en-US" sz="3600" b="1" dirty="0" smtClean="0">
                <a:solidFill>
                  <a:srgbClr val="0070C0"/>
                </a:solidFill>
              </a:rPr>
              <a:t>126</a:t>
            </a:r>
            <a:r>
              <a:rPr lang="ar-AE" sz="3600" b="1" dirty="0" smtClean="0">
                <a:solidFill>
                  <a:srgbClr val="0070C0"/>
                </a:solidFill>
              </a:rPr>
              <a:t>)</a:t>
            </a:r>
            <a:endParaRPr lang="ar-AE" sz="2400" dirty="0">
              <a:solidFill>
                <a:srgbClr val="0070C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2441" y="4768595"/>
            <a:ext cx="11391253" cy="11841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600" b="1" dirty="0" smtClean="0">
                <a:solidFill>
                  <a:srgbClr val="FF0000"/>
                </a:solidFill>
              </a:rPr>
              <a:t>مساعدة إسماعيل لأبيه إبراهيم في بناء الكعبة قال تعالى </a:t>
            </a:r>
            <a:r>
              <a:rPr lang="ar-AE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(وإذ يرفع إبراهيم القواعد من البيت وإسماعيل ربّنا تقبل منّا ...)</a:t>
            </a:r>
            <a:endParaRPr lang="ar-AE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4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</TotalTime>
  <Words>316</Words>
  <Application>Microsoft Office PowerPoint</Application>
  <PresentationFormat>Custom</PresentationFormat>
  <Paragraphs>84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البلد الآمن</dc:title>
  <dc:creator>محمد عبداللاه</dc:creator>
  <cp:lastModifiedBy>malak</cp:lastModifiedBy>
  <cp:revision>48</cp:revision>
  <dcterms:created xsi:type="dcterms:W3CDTF">2015-09-02T04:58:02Z</dcterms:created>
  <dcterms:modified xsi:type="dcterms:W3CDTF">2016-09-05T21:55:19Z</dcterms:modified>
</cp:coreProperties>
</file>