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87" r:id="rId2"/>
    <p:sldId id="272" r:id="rId3"/>
    <p:sldId id="386" r:id="rId4"/>
    <p:sldId id="378" r:id="rId5"/>
    <p:sldId id="278" r:id="rId6"/>
    <p:sldId id="347" r:id="rId7"/>
    <p:sldId id="282" r:id="rId8"/>
    <p:sldId id="330" r:id="rId9"/>
    <p:sldId id="350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48" r:id="rId19"/>
    <p:sldId id="383" r:id="rId20"/>
    <p:sldId id="385" r:id="rId21"/>
    <p:sldId id="379" r:id="rId22"/>
    <p:sldId id="380" r:id="rId23"/>
    <p:sldId id="381" r:id="rId24"/>
    <p:sldId id="388" r:id="rId25"/>
    <p:sldId id="382" r:id="rId26"/>
    <p:sldId id="3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8C4"/>
    <a:srgbClr val="FF99FF"/>
    <a:srgbClr val="1EA21E"/>
    <a:srgbClr val="FFCC00"/>
    <a:srgbClr val="FFFFFF"/>
    <a:srgbClr val="C82004"/>
    <a:srgbClr val="00FF99"/>
    <a:srgbClr val="F7F73B"/>
    <a:srgbClr val="D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44" y="3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DF343-D01F-4197-A7BC-DB2665EC3CBD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BDC4B-FE04-465D-8FEC-39F2685B27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2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DC4B-FE04-465D-8FEC-39F2685B27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9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9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9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5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1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6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8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3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i-IN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8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FD88F-7888-4096-A853-B0CB7F6AC2CB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8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i-I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2143110" y="2357430"/>
            <a:ext cx="665799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120643" y="6000769"/>
            <a:ext cx="3537588" cy="7143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 lvl="0" algn="ctr" rtl="1">
              <a:spcBef>
                <a:spcPct val="0"/>
              </a:spcBef>
            </a:pPr>
            <a:r>
              <a:rPr kumimoji="0" lang="ar-AE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الكتاب المدرسي من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50-59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5530645" y="1285860"/>
            <a:ext cx="3184759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1" anchor="ctr">
            <a:normAutofit fontScale="7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4400" dirty="0">
                <a:ln>
                  <a:solidFill>
                    <a:sysClr val="windowText" lastClr="000000"/>
                  </a:solidFill>
                </a:ln>
                <a:latin typeface="+mj-lt"/>
                <a:ea typeface="+mj-ea"/>
                <a:cs typeface="+mj-cs"/>
              </a:rPr>
              <a:t>الفصل الدراسي الأول</a:t>
            </a:r>
            <a:endParaRPr kumimoji="0" lang="ar-AE" sz="4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486400" y="3214686"/>
            <a:ext cx="3228972" cy="7858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1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ar-AE" sz="2400" dirty="0"/>
              <a:t>الوحدة الأولى- الدرس الخامس</a:t>
            </a: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1285854" y="5214950"/>
            <a:ext cx="7572396" cy="8572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1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AE" sz="4400" b="1" dirty="0"/>
              <a:t>اسم الدرس / الزكاة في الإسلام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5" y="387734"/>
            <a:ext cx="3891909" cy="474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7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" y="609600"/>
            <a:ext cx="9121892" cy="5715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590800" y="3810000"/>
            <a:ext cx="4800600" cy="519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/>
              <a:t>استحقاق العذاب الأليم</a:t>
            </a:r>
            <a:endParaRPr lang="ar-AE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09600" y="5562600"/>
            <a:ext cx="8153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rtl="1"/>
            <a:r>
              <a:rPr lang="ar-AE" sz="2800" b="1" dirty="0"/>
              <a:t>وقوع القحْطِ، ومنعُ نُزولِ المطرِ/ يؤدي إلى الغلاء والجوعِ والفقر.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539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9077179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92287"/>
            <a:ext cx="8839200" cy="39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88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" y="0"/>
            <a:ext cx="8893549" cy="66294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124200" y="4800600"/>
            <a:ext cx="3575712" cy="619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الإبل والغنم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8001000" y="5867400"/>
            <a:ext cx="381000" cy="533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9486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8763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" y="2895600"/>
            <a:ext cx="9139374" cy="32766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219200" y="4267200"/>
            <a:ext cx="7315200" cy="5533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تنمي له أمه ماله وتخرج منه الزكاة كل عام، بعلم القاضي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85800" y="5334000"/>
            <a:ext cx="7620000" cy="55335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ينمي له أخوه ماله وتخرج منه الزكاة كل عام، بعلم القاضي</a:t>
            </a:r>
          </a:p>
        </p:txBody>
      </p:sp>
    </p:spTree>
    <p:extLst>
      <p:ext uri="{BB962C8B-B14F-4D97-AF65-F5344CB8AC3E}">
        <p14:creationId xmlns:p14="http://schemas.microsoft.com/office/powerpoint/2010/main" val="1913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81696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6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81600"/>
            <a:ext cx="8077200" cy="1543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592535" cy="50292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33400" y="2133600"/>
            <a:ext cx="6477000" cy="48750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الذين لا يجدون قوت يومهم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33400" y="3962400"/>
            <a:ext cx="6477000" cy="4875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 دخلوا في الإسلام حديثاً فيعطون من الزكاة تأليفاً لقلوبهم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33400" y="4572000"/>
            <a:ext cx="6477000" cy="4587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اعتاق العبيد من الرق وفداء أسرى الحرب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33400" y="5105400"/>
            <a:ext cx="6477000" cy="4875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الذين عليهم ديون لا يستطيعون سدادها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33400" y="5638800"/>
            <a:ext cx="6477000" cy="48750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الأعمال التي يبتغي بها صاحبها وجه الله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33400" y="6172200"/>
            <a:ext cx="6477000" cy="4875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المسافر الذي انقطعت به السبل للعودة على وطنه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33400" y="2743200"/>
            <a:ext cx="6477000" cy="4587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الذين لهم مال لكنه لا يكفيهم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33400" y="3352800"/>
            <a:ext cx="6477000" cy="4587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الموظفون الذين يجمعون الزكاة</a:t>
            </a:r>
          </a:p>
        </p:txBody>
      </p:sp>
    </p:spTree>
    <p:extLst>
      <p:ext uri="{BB962C8B-B14F-4D97-AF65-F5344CB8AC3E}">
        <p14:creationId xmlns:p14="http://schemas.microsoft.com/office/powerpoint/2010/main" val="17802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" y="749594"/>
            <a:ext cx="8909756" cy="580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7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78252" cy="66294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905000" y="2971800"/>
            <a:ext cx="6477000" cy="58099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 تكون خالصة لوجه الله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828800" y="4495800"/>
            <a:ext cx="6477000" cy="5809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 تكون من كسب طيب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981200" y="6096000"/>
            <a:ext cx="6477000" cy="58099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عدم إتباع الزكاة بالمن والأذى</a:t>
            </a:r>
          </a:p>
        </p:txBody>
      </p:sp>
    </p:spTree>
    <p:extLst>
      <p:ext uri="{BB962C8B-B14F-4D97-AF65-F5344CB8AC3E}">
        <p14:creationId xmlns:p14="http://schemas.microsoft.com/office/powerpoint/2010/main" val="34898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6294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934200" y="3276600"/>
            <a:ext cx="1594512" cy="4216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 جرام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648200" y="2362200"/>
            <a:ext cx="1828800" cy="4216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الأغنام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934200" y="5943600"/>
            <a:ext cx="1594512" cy="4216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2,5 %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629400" y="5181600"/>
            <a:ext cx="2209800" cy="4216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 يعادل 85 جرام ذهب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6934200" y="4038600"/>
            <a:ext cx="1594512" cy="4216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595 جرام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28600" y="2362200"/>
            <a:ext cx="1828800" cy="3977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عروض التجارة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724400" y="4419600"/>
            <a:ext cx="1676400" cy="3977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رأساً سائمة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4648200" y="5562600"/>
            <a:ext cx="1752600" cy="3977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 رأساً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4724400" y="3276600"/>
            <a:ext cx="1670712" cy="3977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رؤوس سائمة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4648200" y="4876800"/>
            <a:ext cx="1137312" cy="4216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تبيع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4648200" y="6019800"/>
            <a:ext cx="1137312" cy="4216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شاة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514600" y="3733800"/>
            <a:ext cx="1670712" cy="42165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53 كيلوا جرام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2514600" y="4876800"/>
            <a:ext cx="1670712" cy="4216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ar-AE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ar-AE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514600" y="6019800"/>
            <a:ext cx="1670712" cy="4216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409073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0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4"/>
          <p:cNvSpPr/>
          <p:nvPr/>
        </p:nvSpPr>
        <p:spPr>
          <a:xfrm>
            <a:off x="1483581" y="4957402"/>
            <a:ext cx="5972187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764" cy="6996113"/>
          </a:xfrm>
          <a:prstGeom prst="rect">
            <a:avLst/>
          </a:prstGeom>
        </p:spPr>
      </p:pic>
      <p:sp>
        <p:nvSpPr>
          <p:cNvPr id="13" name="شبه منحرف 12"/>
          <p:cNvSpPr/>
          <p:nvPr/>
        </p:nvSpPr>
        <p:spPr>
          <a:xfrm>
            <a:off x="762000" y="-838200"/>
            <a:ext cx="4800600" cy="7620000"/>
          </a:xfrm>
          <a:prstGeom prst="trapezoid">
            <a:avLst/>
          </a:prstGeom>
          <a:solidFill>
            <a:srgbClr val="F7F73B"/>
          </a:solidFill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9600" b="1" dirty="0">
                <a:solidFill>
                  <a:srgbClr val="002060"/>
                </a:solidFill>
              </a:rPr>
              <a:t>الزكاة في</a:t>
            </a:r>
          </a:p>
          <a:p>
            <a:pPr algn="ctr"/>
            <a:r>
              <a:rPr lang="ar-AE" sz="9600" b="1" dirty="0">
                <a:solidFill>
                  <a:srgbClr val="002060"/>
                </a:solidFill>
              </a:rPr>
              <a:t>الإسلام</a:t>
            </a:r>
          </a:p>
        </p:txBody>
      </p:sp>
    </p:spTree>
    <p:extLst>
      <p:ext uri="{BB962C8B-B14F-4D97-AF65-F5344CB8AC3E}">
        <p14:creationId xmlns:p14="http://schemas.microsoft.com/office/powerpoint/2010/main" val="33008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686800" cy="586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4" y="384834"/>
            <a:ext cx="8398010" cy="68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46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819753" cy="30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31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296"/>
            <a:ext cx="9045054" cy="683070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724400" y="3657600"/>
            <a:ext cx="3042312" cy="6192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الأوراق النقدية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724400" y="4343400"/>
            <a:ext cx="3042312" cy="619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التمور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724400" y="5029200"/>
            <a:ext cx="3042312" cy="6192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</a:t>
            </a:r>
            <a:r>
              <a:rPr lang="ar-A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سهم معدة للتجارة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447800" y="3657600"/>
            <a:ext cx="3042312" cy="58099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أثاث المنزل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447800" y="4419600"/>
            <a:ext cx="3042312" cy="5809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الأسماك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447800" y="5105400"/>
            <a:ext cx="3042312" cy="5809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المسكن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447800" y="5791200"/>
            <a:ext cx="3042312" cy="5809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أدوات المصنع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4717473" y="5867400"/>
            <a:ext cx="3042312" cy="58099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الأنعام</a:t>
            </a:r>
            <a:endParaRPr lang="ar-AE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69"/>
          <a:stretch/>
        </p:blipFill>
        <p:spPr>
          <a:xfrm>
            <a:off x="0" y="1143000"/>
            <a:ext cx="9120116" cy="4191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5074914" y="2463754"/>
            <a:ext cx="3636683" cy="9852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/>
              <a:t>زيادة </a:t>
            </a:r>
            <a:r>
              <a:rPr lang="ar-AE" sz="2400" b="1" dirty="0"/>
              <a:t>توعية النّاسِ بضَرورةِ 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/>
              <a:t>وأهمِّيَّةِ إيتاءِ الزّكاة</a:t>
            </a:r>
            <a:r>
              <a:rPr lang="ar-SA" sz="2400" b="1" dirty="0"/>
              <a:t>.</a:t>
            </a:r>
            <a:r>
              <a:rPr lang="ar-AE" sz="2400" b="1" dirty="0"/>
              <a:t> </a:t>
            </a:r>
            <a:endParaRPr lang="ar-AE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029200" y="3810000"/>
            <a:ext cx="3728112" cy="4587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/>
              <a:t>البحثُ عَنِ الفقراء لِسَدِّ حاجَاتهِم</a:t>
            </a:r>
            <a:endParaRPr lang="ar-AE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68356" y="2714963"/>
            <a:ext cx="3929270" cy="4875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/>
              <a:t>تحذيرُ النّاسِ من عُقوبةِ مانعِ الزّكاةِ</a:t>
            </a:r>
            <a:endParaRPr lang="ar-AE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34288" y="3598051"/>
            <a:ext cx="3956712" cy="8826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/>
              <a:t>توظيفُ أمْوالِ الزّكاةِ بما يَخْدمُ أفرادَ المجتمعِ</a:t>
            </a:r>
            <a:endParaRPr lang="ar-AE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30649"/>
          <a:stretch/>
        </p:blipFill>
        <p:spPr>
          <a:xfrm>
            <a:off x="228600" y="304800"/>
            <a:ext cx="8891516" cy="655320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457200" y="2140226"/>
            <a:ext cx="22860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حسب سعر الجرام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87017" y="2971800"/>
            <a:ext cx="1981200" cy="48750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حسب سعر الجرام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39417" y="3810000"/>
            <a:ext cx="16764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203 ك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639417" y="4628322"/>
            <a:ext cx="1676400" cy="48750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250000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639417" y="5499408"/>
            <a:ext cx="16764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4180</a:t>
            </a:r>
          </a:p>
        </p:txBody>
      </p:sp>
    </p:spTree>
    <p:extLst>
      <p:ext uri="{BB962C8B-B14F-4D97-AF65-F5344CB8AC3E}">
        <p14:creationId xmlns:p14="http://schemas.microsoft.com/office/powerpoint/2010/main" val="3916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153400" cy="5714999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838200" y="2286000"/>
            <a:ext cx="1676400" cy="7641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تبيع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09600" y="3733800"/>
            <a:ext cx="1981200" cy="7509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شاة واحدة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838200" y="5105400"/>
            <a:ext cx="1676400" cy="7641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شياه</a:t>
            </a:r>
          </a:p>
        </p:txBody>
      </p:sp>
    </p:spTree>
    <p:extLst>
      <p:ext uri="{BB962C8B-B14F-4D97-AF65-F5344CB8AC3E}">
        <p14:creationId xmlns:p14="http://schemas.microsoft.com/office/powerpoint/2010/main" val="203591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8392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883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0" y="0"/>
            <a:ext cx="8991600" cy="32004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29000"/>
            <a:ext cx="8991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3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-2599359" y="6371955"/>
            <a:ext cx="1519368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ar-AE" sz="2400" dirty="0">
                <a:solidFill>
                  <a:schemeClr val="bg1"/>
                </a:solidFill>
              </a:rPr>
              <a:t>اللَّهُمُّ اِنْكِ أَعَطِيَّتَنَا الإسلام مِنْ غَيْرَ ان نُسَالَكَ - فَلَا تُحَرِّمُنَا الْجِنَّةَ وَنَحْنُ نُسَالَكَ</a:t>
            </a:r>
            <a:endParaRPr lang="en-US" altLang="ar-AE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9400" y="609600"/>
            <a:ext cx="3581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>
                <a:ln w="11430"/>
                <a:solidFill>
                  <a:srgbClr val="1E08C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الزكاة في الإسلام</a:t>
            </a:r>
            <a:endParaRPr lang="ar-EG" sz="4000" b="1" dirty="0">
              <a:ln w="11430"/>
              <a:solidFill>
                <a:srgbClr val="1E08C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مستطيل 14"/>
          <p:cNvSpPr/>
          <p:nvPr/>
        </p:nvSpPr>
        <p:spPr>
          <a:xfrm>
            <a:off x="685800" y="1600200"/>
            <a:ext cx="8029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charset="0"/>
                <a:cs typeface="+mj-cs"/>
              </a:rPr>
              <a:t>نواتج التعلم المٌتوقعة بإذن الله تعالى</a:t>
            </a:r>
            <a:endParaRPr lang="en-US" sz="5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7" y="2557340"/>
            <a:ext cx="8902493" cy="338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3"/>
          <p:cNvSpPr/>
          <p:nvPr/>
        </p:nvSpPr>
        <p:spPr>
          <a:xfrm>
            <a:off x="3200400" y="457200"/>
            <a:ext cx="25516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</a:t>
            </a:r>
            <a:r>
              <a:rPr lang="ar-AE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</a:t>
            </a:r>
            <a:r>
              <a:rPr lang="ar-SA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هي</a:t>
            </a:r>
            <a:r>
              <a:rPr lang="ar-AE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ــ</a:t>
            </a:r>
            <a:r>
              <a:rPr lang="ar-SA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ئة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196"/>
            <a:ext cx="9144000" cy="37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6836"/>
            <a:ext cx="4439270" cy="4401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7" t="11040" r="4651" b="55842"/>
          <a:stretch/>
        </p:blipFill>
        <p:spPr>
          <a:xfrm>
            <a:off x="152400" y="0"/>
            <a:ext cx="2057400" cy="1143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t="48575" r="12836" b="35490"/>
          <a:stretch/>
        </p:blipFill>
        <p:spPr>
          <a:xfrm>
            <a:off x="2293105" y="183280"/>
            <a:ext cx="6400800" cy="54996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6" t="64564" r="11927" b="19981"/>
          <a:stretch/>
        </p:blipFill>
        <p:spPr>
          <a:xfrm>
            <a:off x="2902705" y="1443988"/>
            <a:ext cx="5181600" cy="533400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6836"/>
            <a:ext cx="4439270" cy="4401164"/>
          </a:xfrm>
          <a:prstGeom prst="rect">
            <a:avLst/>
          </a:prstGeom>
        </p:spPr>
      </p:pic>
      <p:sp>
        <p:nvSpPr>
          <p:cNvPr id="12" name="Shape 136"/>
          <p:cNvSpPr/>
          <p:nvPr/>
        </p:nvSpPr>
        <p:spPr>
          <a:xfrm>
            <a:off x="3160643" y="837461"/>
            <a:ext cx="4665724" cy="522259"/>
          </a:xfrm>
          <a:prstGeom prst="rect">
            <a:avLst/>
          </a:prstGeom>
          <a:solidFill>
            <a:srgbClr val="F7F73B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  <a:sym typeface="Calibri"/>
              </a:rPr>
              <a:t>الحث على الإنفاق في سبيل الله</a:t>
            </a:r>
          </a:p>
        </p:txBody>
      </p:sp>
      <p:sp>
        <p:nvSpPr>
          <p:cNvPr id="13" name="Shape 136"/>
          <p:cNvSpPr/>
          <p:nvPr/>
        </p:nvSpPr>
        <p:spPr>
          <a:xfrm>
            <a:off x="609600" y="1938555"/>
            <a:ext cx="7989912" cy="3108543"/>
          </a:xfrm>
          <a:prstGeom prst="rect">
            <a:avLst/>
          </a:prstGeom>
          <a:solidFill>
            <a:srgbClr val="F7F73B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FF0000"/>
                </a:solidFill>
              </a:rPr>
              <a:t>النفقة في سبيل الله تشمل نوعين من الإنفاق؛ النفقة الواجبة:  مثل الزكاة ، زكاة الفطر ، الكفارة ، النذر ، النفقة على من تجب من الأهل/    ونفقة التطوع : مثل الصدقة التطوعية، كفالة اليتيم، الوقف بأشكاله ومنها بناء المساجد، وغيرها من أشكال التطوع المادي ، وإماطة الأذى عن الطريق صدقة، كما تشمل كذلك الأمور المعنوية، فالعمل التطوعي صدقة، وتعليم العلم النافع للآخرين صدقة، وتبسمك في وجه أخيك صدقة، </a:t>
            </a:r>
            <a:endParaRPr lang="en-US" sz="3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Shape 136"/>
          <p:cNvSpPr/>
          <p:nvPr/>
        </p:nvSpPr>
        <p:spPr>
          <a:xfrm>
            <a:off x="762000" y="5934584"/>
            <a:ext cx="7837512" cy="553357"/>
          </a:xfrm>
          <a:prstGeom prst="rect">
            <a:avLst/>
          </a:prstGeom>
          <a:solidFill>
            <a:srgbClr val="F7F73B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يضاعف ليصل إلى </a:t>
            </a:r>
            <a:r>
              <a:rPr lang="ar-A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سبعمائة ضعف،</a:t>
            </a: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والله تعالى يضاعف لمن يشاء</a:t>
            </a:r>
            <a:endParaRPr lang="ar-AE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  <a:sym typeface="Calibri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79484" r="12481" b="5595"/>
          <a:stretch/>
        </p:blipFill>
        <p:spPr>
          <a:xfrm>
            <a:off x="1295400" y="5201303"/>
            <a:ext cx="7040217" cy="514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43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" y="-81366"/>
            <a:ext cx="9172724" cy="7005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6" y="790160"/>
            <a:ext cx="8392333" cy="53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5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" y="-81366"/>
            <a:ext cx="9172724" cy="7005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4800"/>
            <a:ext cx="8610601" cy="6248401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685800" y="4419600"/>
            <a:ext cx="2971800" cy="6192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رحمة الله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85800" y="5257800"/>
            <a:ext cx="2971800" cy="58099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دخول الجنة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33400" y="3429000"/>
            <a:ext cx="1365912" cy="3977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الشح والبخل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33400" y="3886200"/>
            <a:ext cx="1365912" cy="3977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الحسد والحقد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09600" y="5943600"/>
            <a:ext cx="3042312" cy="4587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تنمية المال</a:t>
            </a:r>
          </a:p>
        </p:txBody>
      </p:sp>
    </p:spTree>
    <p:extLst>
      <p:ext uri="{BB962C8B-B14F-4D97-AF65-F5344CB8AC3E}">
        <p14:creationId xmlns:p14="http://schemas.microsoft.com/office/powerpoint/2010/main" val="195138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6" y="824910"/>
            <a:ext cx="9105144" cy="504249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762000" y="3346155"/>
            <a:ext cx="7315200" cy="108350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/>
              <a:t>1 زيادة القدرة الشّرائيَّةِ للفقراء 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/>
              <a:t>2 زيادةِ الإنْتاجِ وتَحْقيقِ المَزيد مِنَ الرِّبْحِ فتدور عجلة الاقتصاد</a:t>
            </a:r>
            <a:endParaRPr lang="ar-AE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81000" y="4998440"/>
            <a:ext cx="8153400" cy="11169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/>
              <a:t>1 تشجيعهم على  الاستثمار.  2- إيجاد فرص عمل جديدة.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AE" sz="2800" b="1" dirty="0"/>
              <a:t> 3  تحقيق الجودة من خلال المنافسة التي تنشأ عن زيادة الاستثمار. </a:t>
            </a:r>
            <a:endParaRPr lang="ar-AE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6456</TotalTime>
  <Words>390</Words>
  <Application>Microsoft Office PowerPoint</Application>
  <PresentationFormat>عرض على الشاشة (4:3)</PresentationFormat>
  <Paragraphs>74</Paragraphs>
  <Slides>26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1" baseType="lpstr">
      <vt:lpstr>Arial</vt:lpstr>
      <vt:lpstr>Calibri</vt:lpstr>
      <vt:lpstr>Mangal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</dc:creator>
  <cp:lastModifiedBy>kial alain</cp:lastModifiedBy>
  <cp:revision>562</cp:revision>
  <dcterms:created xsi:type="dcterms:W3CDTF">2012-09-25T17:41:53Z</dcterms:created>
  <dcterms:modified xsi:type="dcterms:W3CDTF">2016-10-21T08:45:35Z</dcterms:modified>
</cp:coreProperties>
</file>