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photoAlbum/>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98" d="100"/>
          <a:sy n="98" d="100"/>
        </p:scale>
        <p:origin x="3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العنوان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47B35679-C85A-49FD-9668-99C231BE142E}" type="datetimeFigureOut">
              <a:rPr lang="ar-AE" smtClean="0"/>
              <a:t>10/04/1438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3475112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7B35679-C85A-49FD-9668-99C231BE142E}" type="datetimeFigureOut">
              <a:rPr lang="ar-AE" smtClean="0"/>
              <a:t>10/04/1438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293712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7B35679-C85A-49FD-9668-99C231BE142E}" type="datetimeFigureOut">
              <a:rPr lang="ar-AE" smtClean="0"/>
              <a:t>10/04/1438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1655911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7B35679-C85A-49FD-9668-99C231BE142E}" type="datetimeFigureOut">
              <a:rPr lang="ar-AE" smtClean="0"/>
              <a:t>10/04/1438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463278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Date Placeholder 3"/>
          <p:cNvSpPr>
            <a:spLocks noGrp="1"/>
          </p:cNvSpPr>
          <p:nvPr>
            <p:ph type="dt" sz="half" idx="10"/>
          </p:nvPr>
        </p:nvSpPr>
        <p:spPr/>
        <p:txBody>
          <a:bodyPr/>
          <a:lstStyle/>
          <a:p>
            <a:fld id="{47B35679-C85A-49FD-9668-99C231BE142E}" type="datetimeFigureOut">
              <a:rPr lang="ar-AE" smtClean="0"/>
              <a:t>10/04/1438</a:t>
            </a:fld>
            <a:endParaRPr lang="ar-AE"/>
          </a:p>
        </p:txBody>
      </p:sp>
      <p:sp>
        <p:nvSpPr>
          <p:cNvPr id="5" name="Footer Placeholder 4"/>
          <p:cNvSpPr>
            <a:spLocks noGrp="1"/>
          </p:cNvSpPr>
          <p:nvPr>
            <p:ph type="ftr" sz="quarter" idx="11"/>
          </p:nvPr>
        </p:nvSpPr>
        <p:spPr/>
        <p:txBody>
          <a:bodyPr/>
          <a:lstStyle/>
          <a:p>
            <a:endParaRPr lang="ar-AE"/>
          </a:p>
        </p:txBody>
      </p:sp>
      <p:sp>
        <p:nvSpPr>
          <p:cNvPr id="6" name="Slide Number Placeholder 5"/>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386462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7B35679-C85A-49FD-9668-99C231BE142E}" type="datetimeFigureOut">
              <a:rPr lang="ar-AE" smtClean="0"/>
              <a:t>10/04/1438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125505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Content Placeholder 5"/>
          <p:cNvSpPr>
            <a:spLocks noGrp="1"/>
          </p:cNvSpPr>
          <p:nvPr>
            <p:ph sz="quarter" idx="4"/>
          </p:nvPr>
        </p:nvSpPr>
        <p:spPr>
          <a:xfrm>
            <a:off x="4629150" y="2505075"/>
            <a:ext cx="3887391"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7B35679-C85A-49FD-9668-99C231BE142E}" type="datetimeFigureOut">
              <a:rPr lang="ar-AE" smtClean="0"/>
              <a:t>10/04/1438</a:t>
            </a:fld>
            <a:endParaRPr lang="ar-AE"/>
          </a:p>
        </p:txBody>
      </p:sp>
      <p:sp>
        <p:nvSpPr>
          <p:cNvPr id="8" name="Footer Placeholder 7"/>
          <p:cNvSpPr>
            <a:spLocks noGrp="1"/>
          </p:cNvSpPr>
          <p:nvPr>
            <p:ph type="ftr" sz="quarter" idx="11"/>
          </p:nvPr>
        </p:nvSpPr>
        <p:spPr/>
        <p:txBody>
          <a:bodyPr/>
          <a:lstStyle/>
          <a:p>
            <a:endParaRPr lang="ar-AE"/>
          </a:p>
        </p:txBody>
      </p:sp>
      <p:sp>
        <p:nvSpPr>
          <p:cNvPr id="9" name="Slide Number Placeholder 8"/>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299641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dirty="0"/>
          </a:p>
        </p:txBody>
      </p:sp>
      <p:sp>
        <p:nvSpPr>
          <p:cNvPr id="3" name="Date Placeholder 2"/>
          <p:cNvSpPr>
            <a:spLocks noGrp="1"/>
          </p:cNvSpPr>
          <p:nvPr>
            <p:ph type="dt" sz="half" idx="10"/>
          </p:nvPr>
        </p:nvSpPr>
        <p:spPr/>
        <p:txBody>
          <a:bodyPr/>
          <a:lstStyle/>
          <a:p>
            <a:fld id="{47B35679-C85A-49FD-9668-99C231BE142E}" type="datetimeFigureOut">
              <a:rPr lang="ar-AE" smtClean="0"/>
              <a:t>10/04/1438</a:t>
            </a:fld>
            <a:endParaRPr lang="ar-AE"/>
          </a:p>
        </p:txBody>
      </p:sp>
      <p:sp>
        <p:nvSpPr>
          <p:cNvPr id="4" name="Footer Placeholder 3"/>
          <p:cNvSpPr>
            <a:spLocks noGrp="1"/>
          </p:cNvSpPr>
          <p:nvPr>
            <p:ph type="ftr" sz="quarter" idx="11"/>
          </p:nvPr>
        </p:nvSpPr>
        <p:spPr/>
        <p:txBody>
          <a:bodyPr/>
          <a:lstStyle/>
          <a:p>
            <a:endParaRPr lang="ar-AE"/>
          </a:p>
        </p:txBody>
      </p:sp>
      <p:sp>
        <p:nvSpPr>
          <p:cNvPr id="5" name="Slide Number Placeholder 4"/>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60679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B35679-C85A-49FD-9668-99C231BE142E}" type="datetimeFigureOut">
              <a:rPr lang="ar-AE" smtClean="0"/>
              <a:t>10/04/1438</a:t>
            </a:fld>
            <a:endParaRPr lang="ar-AE"/>
          </a:p>
        </p:txBody>
      </p:sp>
      <p:sp>
        <p:nvSpPr>
          <p:cNvPr id="3" name="Footer Placeholder 2"/>
          <p:cNvSpPr>
            <a:spLocks noGrp="1"/>
          </p:cNvSpPr>
          <p:nvPr>
            <p:ph type="ftr" sz="quarter" idx="11"/>
          </p:nvPr>
        </p:nvSpPr>
        <p:spPr/>
        <p:txBody>
          <a:bodyPr/>
          <a:lstStyle/>
          <a:p>
            <a:endParaRPr lang="ar-AE"/>
          </a:p>
        </p:txBody>
      </p:sp>
      <p:sp>
        <p:nvSpPr>
          <p:cNvPr id="4" name="Slide Number Placeholder 3"/>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3038505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7B35679-C85A-49FD-9668-99C231BE142E}" type="datetimeFigureOut">
              <a:rPr lang="ar-AE" smtClean="0"/>
              <a:t>10/04/1438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2970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العنوان الرئيسي</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Date Placeholder 4"/>
          <p:cNvSpPr>
            <a:spLocks noGrp="1"/>
          </p:cNvSpPr>
          <p:nvPr>
            <p:ph type="dt" sz="half" idx="10"/>
          </p:nvPr>
        </p:nvSpPr>
        <p:spPr/>
        <p:txBody>
          <a:bodyPr/>
          <a:lstStyle/>
          <a:p>
            <a:fld id="{47B35679-C85A-49FD-9668-99C231BE142E}" type="datetimeFigureOut">
              <a:rPr lang="ar-AE" smtClean="0"/>
              <a:t>10/04/1438</a:t>
            </a:fld>
            <a:endParaRPr lang="ar-AE"/>
          </a:p>
        </p:txBody>
      </p:sp>
      <p:sp>
        <p:nvSpPr>
          <p:cNvPr id="6" name="Footer Placeholder 5"/>
          <p:cNvSpPr>
            <a:spLocks noGrp="1"/>
          </p:cNvSpPr>
          <p:nvPr>
            <p:ph type="ftr" sz="quarter" idx="11"/>
          </p:nvPr>
        </p:nvSpPr>
        <p:spPr/>
        <p:txBody>
          <a:bodyPr/>
          <a:lstStyle/>
          <a:p>
            <a:endParaRPr lang="ar-AE"/>
          </a:p>
        </p:txBody>
      </p:sp>
      <p:sp>
        <p:nvSpPr>
          <p:cNvPr id="7" name="Slide Number Placeholder 6"/>
          <p:cNvSpPr>
            <a:spLocks noGrp="1"/>
          </p:cNvSpPr>
          <p:nvPr>
            <p:ph type="sldNum" sz="quarter" idx="12"/>
          </p:nvPr>
        </p:nvSpPr>
        <p:spPr/>
        <p:txBody>
          <a:bodyPr/>
          <a:lstStyle/>
          <a:p>
            <a:fld id="{58A1BDD4-E941-4905-951A-7100C3A7E13E}" type="slidenum">
              <a:rPr lang="ar-AE" smtClean="0"/>
              <a:t>‹#›</a:t>
            </a:fld>
            <a:endParaRPr lang="ar-AE"/>
          </a:p>
        </p:txBody>
      </p:sp>
    </p:spTree>
    <p:extLst>
      <p:ext uri="{BB962C8B-B14F-4D97-AF65-F5344CB8AC3E}">
        <p14:creationId xmlns:p14="http://schemas.microsoft.com/office/powerpoint/2010/main" val="366628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ar-SA"/>
              <a:t>انقر لتحرير نمط العنوان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B35679-C85A-49FD-9668-99C231BE142E}" type="datetimeFigureOut">
              <a:rPr lang="ar-AE" smtClean="0"/>
              <a:t>10/04/1438</a:t>
            </a:fld>
            <a:endParaRPr lang="ar-A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A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A1BDD4-E941-4905-951A-7100C3A7E13E}" type="slidenum">
              <a:rPr lang="ar-AE" smtClean="0"/>
              <a:t>‹#›</a:t>
            </a:fld>
            <a:endParaRPr lang="ar-AE"/>
          </a:p>
        </p:txBody>
      </p:sp>
    </p:spTree>
    <p:extLst>
      <p:ext uri="{BB962C8B-B14F-4D97-AF65-F5344CB8AC3E}">
        <p14:creationId xmlns:p14="http://schemas.microsoft.com/office/powerpoint/2010/main" val="3593625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4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1675799" y="4294921"/>
            <a:ext cx="3044423" cy="369332"/>
          </a:xfrm>
          <a:prstGeom prst="rect">
            <a:avLst/>
          </a:prstGeom>
        </p:spPr>
        <p:txBody>
          <a:bodyPr wrap="none">
            <a:spAutoFit/>
          </a:bodyPr>
          <a:lstStyle/>
          <a:p>
            <a:pPr algn="r" rtl="1"/>
            <a:r>
              <a:rPr lang="ar-AE" b="1" dirty="0">
                <a:solidFill>
                  <a:srgbClr val="0000FF"/>
                </a:solidFill>
              </a:rPr>
              <a:t>قريب، مريض، تهنئة، تعزية، جوار....</a:t>
            </a:r>
          </a:p>
        </p:txBody>
      </p:sp>
      <p:sp>
        <p:nvSpPr>
          <p:cNvPr id="4" name="مستطيل 3"/>
          <p:cNvSpPr/>
          <p:nvPr/>
        </p:nvSpPr>
        <p:spPr>
          <a:xfrm>
            <a:off x="3984428" y="4722938"/>
            <a:ext cx="3877986" cy="369332"/>
          </a:xfrm>
          <a:prstGeom prst="rect">
            <a:avLst/>
          </a:prstGeom>
        </p:spPr>
        <p:txBody>
          <a:bodyPr wrap="none">
            <a:spAutoFit/>
          </a:bodyPr>
          <a:lstStyle/>
          <a:p>
            <a:pPr algn="r" rtl="1"/>
            <a:r>
              <a:rPr lang="ar-AE" b="1" dirty="0">
                <a:solidFill>
                  <a:srgbClr val="0000FF"/>
                </a:solidFill>
              </a:rPr>
              <a:t>المريض: ما يحدده الطبيب وفيه مصلحة للمريض.</a:t>
            </a:r>
          </a:p>
        </p:txBody>
      </p:sp>
      <p:sp>
        <p:nvSpPr>
          <p:cNvPr id="5" name="مستطيل 4"/>
          <p:cNvSpPr/>
          <p:nvPr/>
        </p:nvSpPr>
        <p:spPr>
          <a:xfrm>
            <a:off x="4741157" y="4927060"/>
            <a:ext cx="3130985" cy="369332"/>
          </a:xfrm>
          <a:prstGeom prst="rect">
            <a:avLst/>
          </a:prstGeom>
        </p:spPr>
        <p:txBody>
          <a:bodyPr wrap="none">
            <a:spAutoFit/>
          </a:bodyPr>
          <a:lstStyle/>
          <a:p>
            <a:pPr algn="r" rtl="1"/>
            <a:r>
              <a:rPr lang="ar-AE" b="1" dirty="0">
                <a:solidFill>
                  <a:srgbClr val="0000FF"/>
                </a:solidFill>
              </a:rPr>
              <a:t>الجوار: ما يناسب الجار، وعدم انشغاله.</a:t>
            </a:r>
          </a:p>
        </p:txBody>
      </p:sp>
      <p:sp>
        <p:nvSpPr>
          <p:cNvPr id="6" name="مستطيل 5"/>
          <p:cNvSpPr/>
          <p:nvPr/>
        </p:nvSpPr>
        <p:spPr>
          <a:xfrm>
            <a:off x="5271036" y="5170411"/>
            <a:ext cx="2585964" cy="369332"/>
          </a:xfrm>
          <a:prstGeom prst="rect">
            <a:avLst/>
          </a:prstGeom>
        </p:spPr>
        <p:txBody>
          <a:bodyPr wrap="none">
            <a:spAutoFit/>
          </a:bodyPr>
          <a:lstStyle/>
          <a:p>
            <a:pPr algn="r" rtl="1"/>
            <a:r>
              <a:rPr lang="ar-AE" b="1" dirty="0">
                <a:solidFill>
                  <a:srgbClr val="0000FF"/>
                </a:solidFill>
              </a:rPr>
              <a:t>التهنئة بالعرس: في يوم العرس.</a:t>
            </a:r>
          </a:p>
        </p:txBody>
      </p:sp>
    </p:spTree>
    <p:extLst>
      <p:ext uri="{BB962C8B-B14F-4D97-AF65-F5344CB8AC3E}">
        <p14:creationId xmlns:p14="http://schemas.microsoft.com/office/powerpoint/2010/main" val="387301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0746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3521413" y="1559137"/>
            <a:ext cx="4591450" cy="369332"/>
          </a:xfrm>
          <a:prstGeom prst="rect">
            <a:avLst/>
          </a:prstGeom>
        </p:spPr>
        <p:txBody>
          <a:bodyPr wrap="square">
            <a:spAutoFit/>
          </a:bodyPr>
          <a:lstStyle/>
          <a:p>
            <a:pPr algn="r" rtl="1"/>
            <a:r>
              <a:rPr lang="ar-AE" b="1" dirty="0">
                <a:solidFill>
                  <a:srgbClr val="0000FF"/>
                </a:solidFill>
              </a:rPr>
              <a:t>وسيلةٌ لحفظِ الفرجِ، وطهارةِ النّفسِ منْ وساوسِ الشّيطانِ، </a:t>
            </a:r>
            <a:endParaRPr lang="ar-AE" b="1" dirty="0">
              <a:solidFill>
                <a:srgbClr val="0000FF"/>
              </a:solidFill>
            </a:endParaRPr>
          </a:p>
        </p:txBody>
      </p:sp>
      <p:sp>
        <p:nvSpPr>
          <p:cNvPr id="4" name="مستطيل 3"/>
          <p:cNvSpPr/>
          <p:nvPr/>
        </p:nvSpPr>
        <p:spPr>
          <a:xfrm>
            <a:off x="2715149" y="2388301"/>
            <a:ext cx="5347939" cy="369332"/>
          </a:xfrm>
          <a:prstGeom prst="rect">
            <a:avLst/>
          </a:prstGeom>
        </p:spPr>
        <p:txBody>
          <a:bodyPr wrap="none">
            <a:spAutoFit/>
          </a:bodyPr>
          <a:lstStyle/>
          <a:p>
            <a:pPr algn="r" rtl="1"/>
            <a:r>
              <a:rPr lang="ar-AE" b="1" dirty="0">
                <a:solidFill>
                  <a:srgbClr val="0000FF"/>
                </a:solidFill>
              </a:rPr>
              <a:t>من للتبعيض والمراد غض البصر عما يحرم والاقتصار به على ما يحل</a:t>
            </a:r>
            <a:endParaRPr lang="ar-AE" b="1" dirty="0">
              <a:solidFill>
                <a:srgbClr val="0000FF"/>
              </a:solidFill>
            </a:endParaRPr>
          </a:p>
        </p:txBody>
      </p:sp>
      <p:sp>
        <p:nvSpPr>
          <p:cNvPr id="6" name="مستطيل 5"/>
          <p:cNvSpPr/>
          <p:nvPr/>
        </p:nvSpPr>
        <p:spPr>
          <a:xfrm>
            <a:off x="3801298" y="3003615"/>
            <a:ext cx="4243469" cy="369332"/>
          </a:xfrm>
          <a:prstGeom prst="rect">
            <a:avLst/>
          </a:prstGeom>
        </p:spPr>
        <p:txBody>
          <a:bodyPr wrap="none">
            <a:spAutoFit/>
          </a:bodyPr>
          <a:lstStyle/>
          <a:p>
            <a:pPr algn="r" rtl="1"/>
            <a:r>
              <a:rPr lang="ar-AE" b="1" dirty="0">
                <a:solidFill>
                  <a:srgbClr val="0000FF"/>
                </a:solidFill>
              </a:rPr>
              <a:t>وَتُوبُوا إِلَى اللَّهِ جَمِيعًا أَيُّهَ الْمُؤْمِنُونَ لَعَلَّكُمْ تُفْلِحُونَ (31)</a:t>
            </a:r>
            <a:endParaRPr lang="ar-AE" b="1" dirty="0">
              <a:solidFill>
                <a:srgbClr val="0000FF"/>
              </a:solidFill>
            </a:endParaRPr>
          </a:p>
        </p:txBody>
      </p:sp>
      <p:sp>
        <p:nvSpPr>
          <p:cNvPr id="7" name="مستطيل 6"/>
          <p:cNvSpPr/>
          <p:nvPr/>
        </p:nvSpPr>
        <p:spPr>
          <a:xfrm>
            <a:off x="3870472" y="3570289"/>
            <a:ext cx="4192616" cy="646331"/>
          </a:xfrm>
          <a:prstGeom prst="rect">
            <a:avLst/>
          </a:prstGeom>
        </p:spPr>
        <p:txBody>
          <a:bodyPr wrap="square">
            <a:spAutoFit/>
          </a:bodyPr>
          <a:lstStyle/>
          <a:p>
            <a:pPr algn="r" rtl="1"/>
            <a:r>
              <a:rPr lang="ar-AE" b="1" dirty="0">
                <a:solidFill>
                  <a:srgbClr val="0000FF"/>
                </a:solidFill>
              </a:rPr>
              <a:t>غضُّ البصرِ وحفظُ الفرجِ </a:t>
            </a:r>
          </a:p>
          <a:p>
            <a:pPr algn="r" rtl="1"/>
            <a:r>
              <a:rPr lang="ar-AE" b="1" dirty="0">
                <a:solidFill>
                  <a:srgbClr val="0000FF"/>
                </a:solidFill>
              </a:rPr>
              <a:t>نهيُ النّساءِ عن إبداءِ الزّينةِ لغيرِ المحارمِ</a:t>
            </a:r>
            <a:endParaRPr lang="ar-AE" b="1" dirty="0">
              <a:solidFill>
                <a:srgbClr val="0000FF"/>
              </a:solidFill>
            </a:endParaRPr>
          </a:p>
        </p:txBody>
      </p:sp>
      <p:sp>
        <p:nvSpPr>
          <p:cNvPr id="8" name="مستطيل 7"/>
          <p:cNvSpPr/>
          <p:nvPr/>
        </p:nvSpPr>
        <p:spPr>
          <a:xfrm>
            <a:off x="1060310" y="4257125"/>
            <a:ext cx="7052553" cy="369332"/>
          </a:xfrm>
          <a:prstGeom prst="rect">
            <a:avLst/>
          </a:prstGeom>
        </p:spPr>
        <p:txBody>
          <a:bodyPr wrap="square">
            <a:spAutoFit/>
          </a:bodyPr>
          <a:lstStyle/>
          <a:p>
            <a:pPr algn="r" rtl="1"/>
            <a:r>
              <a:rPr lang="ar-AE" b="1" dirty="0">
                <a:solidFill>
                  <a:srgbClr val="0000FF"/>
                </a:solidFill>
              </a:rPr>
              <a:t>أن الالتزام بالتعليمات يبقي النفس طاهرة زكية بعيدة عن الخطر</a:t>
            </a:r>
            <a:endParaRPr lang="ar-AE" b="1" dirty="0">
              <a:solidFill>
                <a:srgbClr val="0000FF"/>
              </a:solidFill>
            </a:endParaRPr>
          </a:p>
        </p:txBody>
      </p:sp>
      <p:sp>
        <p:nvSpPr>
          <p:cNvPr id="9" name="مستطيل 8"/>
          <p:cNvSpPr/>
          <p:nvPr/>
        </p:nvSpPr>
        <p:spPr>
          <a:xfrm>
            <a:off x="4715305" y="5116989"/>
            <a:ext cx="1561646" cy="369332"/>
          </a:xfrm>
          <a:prstGeom prst="rect">
            <a:avLst/>
          </a:prstGeom>
        </p:spPr>
        <p:txBody>
          <a:bodyPr wrap="none">
            <a:spAutoFit/>
          </a:bodyPr>
          <a:lstStyle/>
          <a:p>
            <a:pPr algn="r" rtl="1"/>
            <a:r>
              <a:rPr lang="ar-AE" b="1" dirty="0">
                <a:solidFill>
                  <a:srgbClr val="0000FF"/>
                </a:solidFill>
              </a:rPr>
              <a:t>تحصلوا على الإذن</a:t>
            </a:r>
            <a:endParaRPr lang="ar-AE" b="1" dirty="0">
              <a:solidFill>
                <a:srgbClr val="0000FF"/>
              </a:solidFill>
            </a:endParaRPr>
          </a:p>
        </p:txBody>
      </p:sp>
      <p:sp>
        <p:nvSpPr>
          <p:cNvPr id="10" name="مستطيل 9"/>
          <p:cNvSpPr/>
          <p:nvPr/>
        </p:nvSpPr>
        <p:spPr>
          <a:xfrm>
            <a:off x="5096537" y="5325969"/>
            <a:ext cx="1197764" cy="369332"/>
          </a:xfrm>
          <a:prstGeom prst="rect">
            <a:avLst/>
          </a:prstGeom>
        </p:spPr>
        <p:txBody>
          <a:bodyPr wrap="none">
            <a:spAutoFit/>
          </a:bodyPr>
          <a:lstStyle/>
          <a:p>
            <a:pPr algn="r" rtl="1"/>
            <a:r>
              <a:rPr lang="ar-AE" b="1" dirty="0">
                <a:solidFill>
                  <a:srgbClr val="0000FF"/>
                </a:solidFill>
              </a:rPr>
              <a:t>لا حرج عليكم</a:t>
            </a:r>
            <a:endParaRPr lang="ar-AE" b="1" dirty="0">
              <a:solidFill>
                <a:srgbClr val="0000FF"/>
              </a:solidFill>
            </a:endParaRPr>
          </a:p>
        </p:txBody>
      </p:sp>
      <p:sp>
        <p:nvSpPr>
          <p:cNvPr id="11" name="مستطيل 10"/>
          <p:cNvSpPr/>
          <p:nvPr/>
        </p:nvSpPr>
        <p:spPr>
          <a:xfrm>
            <a:off x="4697389" y="5559711"/>
            <a:ext cx="1596912" cy="369332"/>
          </a:xfrm>
          <a:prstGeom prst="rect">
            <a:avLst/>
          </a:prstGeom>
        </p:spPr>
        <p:txBody>
          <a:bodyPr wrap="none">
            <a:spAutoFit/>
          </a:bodyPr>
          <a:lstStyle/>
          <a:p>
            <a:pPr algn="r" rtl="1"/>
            <a:r>
              <a:rPr lang="ar-AE" b="1" dirty="0">
                <a:solidFill>
                  <a:srgbClr val="0000FF"/>
                </a:solidFill>
              </a:rPr>
              <a:t>منفعة ومصلحة لكم</a:t>
            </a:r>
            <a:endParaRPr lang="ar-AE" b="1" dirty="0">
              <a:solidFill>
                <a:srgbClr val="0000FF"/>
              </a:solidFill>
            </a:endParaRPr>
          </a:p>
        </p:txBody>
      </p:sp>
      <p:sp>
        <p:nvSpPr>
          <p:cNvPr id="12" name="مستطيل 11"/>
          <p:cNvSpPr/>
          <p:nvPr/>
        </p:nvSpPr>
        <p:spPr>
          <a:xfrm>
            <a:off x="3617249" y="5884825"/>
            <a:ext cx="2659702" cy="369332"/>
          </a:xfrm>
          <a:prstGeom prst="rect">
            <a:avLst/>
          </a:prstGeom>
        </p:spPr>
        <p:txBody>
          <a:bodyPr wrap="none">
            <a:spAutoFit/>
          </a:bodyPr>
          <a:lstStyle/>
          <a:p>
            <a:pPr algn="r" rtl="1"/>
            <a:r>
              <a:rPr lang="ar-AE" b="1" dirty="0">
                <a:solidFill>
                  <a:srgbClr val="0000FF"/>
                </a:solidFill>
              </a:rPr>
              <a:t>الله يعلم أحوالكم الظاهرة والخفية.</a:t>
            </a:r>
            <a:endParaRPr lang="ar-AE" b="1" dirty="0">
              <a:solidFill>
                <a:srgbClr val="0000FF"/>
              </a:solidFill>
            </a:endParaRPr>
          </a:p>
        </p:txBody>
      </p:sp>
    </p:spTree>
    <p:extLst>
      <p:ext uri="{BB962C8B-B14F-4D97-AF65-F5344CB8AC3E}">
        <p14:creationId xmlns:p14="http://schemas.microsoft.com/office/powerpoint/2010/main" val="363888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02284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4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032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5890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58366" y="1177446"/>
            <a:ext cx="8258783" cy="646331"/>
          </a:xfrm>
          <a:prstGeom prst="rect">
            <a:avLst/>
          </a:prstGeom>
        </p:spPr>
        <p:txBody>
          <a:bodyPr wrap="square">
            <a:spAutoFit/>
          </a:bodyPr>
          <a:lstStyle/>
          <a:p>
            <a:pPr algn="r" rtl="1"/>
            <a:r>
              <a:rPr lang="ar-AE" b="1" dirty="0">
                <a:solidFill>
                  <a:srgbClr val="0000FF"/>
                </a:solidFill>
              </a:rPr>
              <a:t>الاطلاع على العورات والشك والريبة بمن دخل دون استئذان وهتك الحرمات وانتشار الفتنة في المجتمع والاطلاع على ما يحب الناس ستره من أمورهم الخاصة. </a:t>
            </a:r>
            <a:endParaRPr lang="ar-AE" b="1" dirty="0">
              <a:solidFill>
                <a:srgbClr val="0000FF"/>
              </a:solidFill>
            </a:endParaRPr>
          </a:p>
        </p:txBody>
      </p:sp>
      <p:sp>
        <p:nvSpPr>
          <p:cNvPr id="4" name="مستطيل 3"/>
          <p:cNvSpPr/>
          <p:nvPr/>
        </p:nvSpPr>
        <p:spPr>
          <a:xfrm>
            <a:off x="77822" y="2605099"/>
            <a:ext cx="8346332" cy="646331"/>
          </a:xfrm>
          <a:prstGeom prst="rect">
            <a:avLst/>
          </a:prstGeom>
        </p:spPr>
        <p:txBody>
          <a:bodyPr wrap="square">
            <a:spAutoFit/>
          </a:bodyPr>
          <a:lstStyle/>
          <a:p>
            <a:pPr algn="r" rtl="1"/>
            <a:r>
              <a:rPr lang="ar-AE" b="1" dirty="0">
                <a:solidFill>
                  <a:srgbClr val="0000FF"/>
                </a:solidFill>
              </a:rPr>
              <a:t>لأن الاستئذان عند الدخول شرع من أجل حفظ عورات الناس أما السلام فمن أجل نشر المحبة والألفة. وترك الاستئذان قد يترتب عليه انكشاف العورات أما ترك السلام فلا يترتب عليه ذلك</a:t>
            </a:r>
          </a:p>
        </p:txBody>
      </p:sp>
      <p:sp>
        <p:nvSpPr>
          <p:cNvPr id="5" name="مستطيل 4"/>
          <p:cNvSpPr/>
          <p:nvPr/>
        </p:nvSpPr>
        <p:spPr>
          <a:xfrm>
            <a:off x="7660803" y="3663420"/>
            <a:ext cx="763351" cy="369332"/>
          </a:xfrm>
          <a:prstGeom prst="rect">
            <a:avLst/>
          </a:prstGeom>
        </p:spPr>
        <p:txBody>
          <a:bodyPr wrap="square">
            <a:spAutoFit/>
          </a:bodyPr>
          <a:lstStyle/>
          <a:p>
            <a:pPr algn="r" rtl="1"/>
            <a:r>
              <a:rPr lang="ar-AE" b="1" dirty="0">
                <a:solidFill>
                  <a:srgbClr val="0000FF"/>
                </a:solidFill>
              </a:rPr>
              <a:t>لا يجوز</a:t>
            </a:r>
          </a:p>
        </p:txBody>
      </p:sp>
      <p:sp>
        <p:nvSpPr>
          <p:cNvPr id="6" name="مستطيل 5"/>
          <p:cNvSpPr/>
          <p:nvPr/>
        </p:nvSpPr>
        <p:spPr>
          <a:xfrm>
            <a:off x="194553" y="4522046"/>
            <a:ext cx="8030454" cy="646331"/>
          </a:xfrm>
          <a:prstGeom prst="rect">
            <a:avLst/>
          </a:prstGeom>
        </p:spPr>
        <p:txBody>
          <a:bodyPr wrap="square">
            <a:spAutoFit/>
          </a:bodyPr>
          <a:lstStyle/>
          <a:p>
            <a:pPr algn="r" rtl="1"/>
            <a:r>
              <a:rPr lang="ar-AE" b="1" dirty="0">
                <a:solidFill>
                  <a:srgbClr val="0000FF"/>
                </a:solidFill>
              </a:rPr>
              <a:t>الإغاثة بطلب النجدة من أحدهم أو دفع ضرر كبير عن البيت وأهله من لص أو عدو. أو وقوع كارثة طبيعية كحريق أو زلزال </a:t>
            </a:r>
          </a:p>
        </p:txBody>
      </p:sp>
      <p:sp>
        <p:nvSpPr>
          <p:cNvPr id="7" name="مستطيل 6"/>
          <p:cNvSpPr/>
          <p:nvPr/>
        </p:nvSpPr>
        <p:spPr>
          <a:xfrm>
            <a:off x="4384551" y="5740970"/>
            <a:ext cx="3898824" cy="369332"/>
          </a:xfrm>
          <a:prstGeom prst="rect">
            <a:avLst/>
          </a:prstGeom>
        </p:spPr>
        <p:txBody>
          <a:bodyPr wrap="square">
            <a:spAutoFit/>
          </a:bodyPr>
          <a:lstStyle/>
          <a:p>
            <a:pPr algn="r" rtl="1"/>
            <a:r>
              <a:rPr lang="ar-AE" b="1" dirty="0">
                <a:solidFill>
                  <a:srgbClr val="0000FF"/>
                </a:solidFill>
              </a:rPr>
              <a:t> 1. العفة 2. طهارة القلب 3. الحياء 4. تقوى الله.</a:t>
            </a:r>
          </a:p>
        </p:txBody>
      </p:sp>
    </p:spTree>
    <p:extLst>
      <p:ext uri="{BB962C8B-B14F-4D97-AF65-F5344CB8AC3E}">
        <p14:creationId xmlns:p14="http://schemas.microsoft.com/office/powerpoint/2010/main" val="14683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4805466" y="2164563"/>
            <a:ext cx="3857146" cy="369332"/>
          </a:xfrm>
          <a:prstGeom prst="rect">
            <a:avLst/>
          </a:prstGeom>
        </p:spPr>
        <p:txBody>
          <a:bodyPr wrap="none">
            <a:spAutoFit/>
          </a:bodyPr>
          <a:lstStyle/>
          <a:p>
            <a:pPr algn="r" rtl="1"/>
            <a:r>
              <a:rPr lang="ar-AE" b="1" dirty="0">
                <a:solidFill>
                  <a:srgbClr val="0000FF"/>
                </a:solidFill>
              </a:rPr>
              <a:t>إنما جعل الاستئذان من أجل حفظ البصر والعورات</a:t>
            </a:r>
            <a:endParaRPr lang="ar-AE" b="1" dirty="0">
              <a:solidFill>
                <a:srgbClr val="0000FF"/>
              </a:solidFill>
            </a:endParaRPr>
          </a:p>
        </p:txBody>
      </p:sp>
      <p:sp>
        <p:nvSpPr>
          <p:cNvPr id="4" name="مستطيل 3"/>
          <p:cNvSpPr/>
          <p:nvPr/>
        </p:nvSpPr>
        <p:spPr>
          <a:xfrm>
            <a:off x="4594971" y="3390088"/>
            <a:ext cx="3998210" cy="369332"/>
          </a:xfrm>
          <a:prstGeom prst="rect">
            <a:avLst/>
          </a:prstGeom>
        </p:spPr>
        <p:txBody>
          <a:bodyPr wrap="none">
            <a:spAutoFit/>
          </a:bodyPr>
          <a:lstStyle/>
          <a:p>
            <a:pPr algn="r" rtl="1"/>
            <a:r>
              <a:rPr lang="ar-AE" b="1" dirty="0">
                <a:solidFill>
                  <a:srgbClr val="0000FF"/>
                </a:solidFill>
              </a:rPr>
              <a:t>فساد القلب ومرضه، يؤدي إلى الوقوع في المعاصي</a:t>
            </a:r>
          </a:p>
        </p:txBody>
      </p:sp>
      <p:sp>
        <p:nvSpPr>
          <p:cNvPr id="5" name="مستطيل 4"/>
          <p:cNvSpPr/>
          <p:nvPr/>
        </p:nvSpPr>
        <p:spPr>
          <a:xfrm>
            <a:off x="-8060" y="3429000"/>
            <a:ext cx="4725974" cy="369332"/>
          </a:xfrm>
          <a:prstGeom prst="rect">
            <a:avLst/>
          </a:prstGeom>
        </p:spPr>
        <p:txBody>
          <a:bodyPr wrap="none">
            <a:spAutoFit/>
          </a:bodyPr>
          <a:lstStyle/>
          <a:p>
            <a:pPr algn="r" rtl="1"/>
            <a:r>
              <a:rPr lang="ar-AE" b="1" dirty="0">
                <a:solidFill>
                  <a:srgbClr val="0000FF"/>
                </a:solidFill>
              </a:rPr>
              <a:t>انتشار العداوة والبغضاء في المجتمع، ويهدد التماسك الأسري</a:t>
            </a:r>
          </a:p>
        </p:txBody>
      </p:sp>
      <p:sp>
        <p:nvSpPr>
          <p:cNvPr id="6" name="مستطيل 5"/>
          <p:cNvSpPr/>
          <p:nvPr/>
        </p:nvSpPr>
        <p:spPr>
          <a:xfrm>
            <a:off x="126460" y="4615613"/>
            <a:ext cx="8568786" cy="369332"/>
          </a:xfrm>
          <a:prstGeom prst="rect">
            <a:avLst/>
          </a:prstGeom>
        </p:spPr>
        <p:txBody>
          <a:bodyPr wrap="square">
            <a:spAutoFit/>
          </a:bodyPr>
          <a:lstStyle/>
          <a:p>
            <a:pPr algn="r" rtl="1"/>
            <a:r>
              <a:rPr lang="ar-AE" b="1" dirty="0">
                <a:solidFill>
                  <a:srgbClr val="0000FF"/>
                </a:solidFill>
              </a:rPr>
              <a:t>لأن النظر المحرم هو مقدمة للزنا وغض البصر من أهم وسائل حفظ الفرج من الزنا</a:t>
            </a:r>
            <a:endParaRPr lang="ar-AE" b="1" dirty="0">
              <a:solidFill>
                <a:srgbClr val="0000FF"/>
              </a:solidFill>
            </a:endParaRPr>
          </a:p>
        </p:txBody>
      </p:sp>
      <p:sp>
        <p:nvSpPr>
          <p:cNvPr id="7" name="مستطيل 6"/>
          <p:cNvSpPr/>
          <p:nvPr/>
        </p:nvSpPr>
        <p:spPr>
          <a:xfrm>
            <a:off x="3843732" y="5656472"/>
            <a:ext cx="4610558" cy="369332"/>
          </a:xfrm>
          <a:prstGeom prst="rect">
            <a:avLst/>
          </a:prstGeom>
        </p:spPr>
        <p:txBody>
          <a:bodyPr wrap="none">
            <a:spAutoFit/>
          </a:bodyPr>
          <a:lstStyle/>
          <a:p>
            <a:pPr algn="r" rtl="1"/>
            <a:r>
              <a:rPr lang="ar-AE" b="1" dirty="0">
                <a:solidFill>
                  <a:srgbClr val="0000FF"/>
                </a:solidFill>
              </a:rPr>
              <a:t>إشارة إلى الاستمرارية في تنفيذ هذا أمر الله وفي كل الأحوال</a:t>
            </a:r>
            <a:endParaRPr lang="ar-AE" b="1" dirty="0">
              <a:solidFill>
                <a:srgbClr val="0000FF"/>
              </a:solidFill>
            </a:endParaRPr>
          </a:p>
        </p:txBody>
      </p:sp>
    </p:spTree>
    <p:extLst>
      <p:ext uri="{BB962C8B-B14F-4D97-AF65-F5344CB8AC3E}">
        <p14:creationId xmlns:p14="http://schemas.microsoft.com/office/powerpoint/2010/main" val="11427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4809303" y="1250164"/>
            <a:ext cx="3629520" cy="369332"/>
          </a:xfrm>
          <a:prstGeom prst="rect">
            <a:avLst/>
          </a:prstGeom>
        </p:spPr>
        <p:txBody>
          <a:bodyPr wrap="none">
            <a:spAutoFit/>
          </a:bodyPr>
          <a:lstStyle/>
          <a:p>
            <a:pPr algn="r" rtl="1"/>
            <a:r>
              <a:rPr lang="ar-AE" b="1" dirty="0">
                <a:solidFill>
                  <a:srgbClr val="0000FF"/>
                </a:solidFill>
              </a:rPr>
              <a:t>كلاهما طهارة للقلب وحفظ للنفس من المعاصي</a:t>
            </a:r>
            <a:endParaRPr lang="ar-AE" b="1" dirty="0">
              <a:solidFill>
                <a:srgbClr val="0000FF"/>
              </a:solidFill>
            </a:endParaRPr>
          </a:p>
        </p:txBody>
      </p:sp>
      <p:sp>
        <p:nvSpPr>
          <p:cNvPr id="4" name="مستطيل 3"/>
          <p:cNvSpPr/>
          <p:nvPr/>
        </p:nvSpPr>
        <p:spPr>
          <a:xfrm>
            <a:off x="4677158" y="2684994"/>
            <a:ext cx="3544560" cy="369332"/>
          </a:xfrm>
          <a:prstGeom prst="rect">
            <a:avLst/>
          </a:prstGeom>
        </p:spPr>
        <p:txBody>
          <a:bodyPr wrap="none">
            <a:spAutoFit/>
          </a:bodyPr>
          <a:lstStyle/>
          <a:p>
            <a:pPr algn="r" rtl="1"/>
            <a:r>
              <a:rPr lang="ar-AE" b="1" dirty="0">
                <a:solidFill>
                  <a:srgbClr val="0000FF"/>
                </a:solidFill>
              </a:rPr>
              <a:t>أن المسلم مطالب بضبط الغرائز وستر العورة </a:t>
            </a:r>
            <a:endParaRPr lang="ar-AE" b="1" dirty="0">
              <a:solidFill>
                <a:srgbClr val="0000FF"/>
              </a:solidFill>
            </a:endParaRPr>
          </a:p>
        </p:txBody>
      </p:sp>
    </p:spTree>
    <p:extLst>
      <p:ext uri="{BB962C8B-B14F-4D97-AF65-F5344CB8AC3E}">
        <p14:creationId xmlns:p14="http://schemas.microsoft.com/office/powerpoint/2010/main" val="394610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5029649" y="2339662"/>
            <a:ext cx="3443571" cy="369332"/>
          </a:xfrm>
          <a:prstGeom prst="rect">
            <a:avLst/>
          </a:prstGeom>
        </p:spPr>
        <p:txBody>
          <a:bodyPr wrap="none">
            <a:spAutoFit/>
          </a:bodyPr>
          <a:lstStyle/>
          <a:p>
            <a:pPr algn="r" rtl="1"/>
            <a:r>
              <a:rPr lang="ar-AE" b="1" dirty="0">
                <a:solidFill>
                  <a:srgbClr val="0000FF"/>
                </a:solidFill>
              </a:rPr>
              <a:t>أن يكون ساتراً للرأس والرقبة وفتحة الصدر</a:t>
            </a:r>
            <a:endParaRPr lang="ar-AE" b="1" dirty="0">
              <a:solidFill>
                <a:srgbClr val="0000FF"/>
              </a:solidFill>
            </a:endParaRPr>
          </a:p>
        </p:txBody>
      </p:sp>
      <p:sp>
        <p:nvSpPr>
          <p:cNvPr id="4" name="مستطيل 3"/>
          <p:cNvSpPr/>
          <p:nvPr/>
        </p:nvSpPr>
        <p:spPr>
          <a:xfrm>
            <a:off x="9727" y="3429000"/>
            <a:ext cx="8453774" cy="369332"/>
          </a:xfrm>
          <a:prstGeom prst="rect">
            <a:avLst/>
          </a:prstGeom>
        </p:spPr>
        <p:txBody>
          <a:bodyPr wrap="square">
            <a:spAutoFit/>
          </a:bodyPr>
          <a:lstStyle/>
          <a:p>
            <a:pPr algn="r" rtl="1"/>
            <a:r>
              <a:rPr lang="ar-AE" b="1" dirty="0">
                <a:solidFill>
                  <a:srgbClr val="0000FF"/>
                </a:solidFill>
              </a:rPr>
              <a:t>اقتصرت الآية على الذين يكثر وجودهم ودخولهم بيت الأسرة، فالتعداد جرى على الغالب</a:t>
            </a:r>
            <a:endParaRPr lang="ar-AE" b="1" dirty="0">
              <a:solidFill>
                <a:srgbClr val="0000FF"/>
              </a:solidFill>
            </a:endParaRPr>
          </a:p>
        </p:txBody>
      </p:sp>
      <p:sp>
        <p:nvSpPr>
          <p:cNvPr id="5" name="مستطيل 4"/>
          <p:cNvSpPr/>
          <p:nvPr/>
        </p:nvSpPr>
        <p:spPr>
          <a:xfrm>
            <a:off x="1298467" y="5501151"/>
            <a:ext cx="4248279" cy="369332"/>
          </a:xfrm>
          <a:prstGeom prst="rect">
            <a:avLst/>
          </a:prstGeom>
        </p:spPr>
        <p:txBody>
          <a:bodyPr wrap="none">
            <a:spAutoFit/>
          </a:bodyPr>
          <a:lstStyle/>
          <a:p>
            <a:pPr algn="r" rtl="1"/>
            <a:r>
              <a:rPr lang="ar-AE" b="1" dirty="0">
                <a:solidFill>
                  <a:srgbClr val="0000FF"/>
                </a:solidFill>
              </a:rPr>
              <a:t>رفعا للحرج والمشقة لكثرة دخولهم عليها بسبب القرابة</a:t>
            </a:r>
            <a:endParaRPr lang="ar-AE" b="1" dirty="0">
              <a:solidFill>
                <a:srgbClr val="0000FF"/>
              </a:solidFill>
            </a:endParaRPr>
          </a:p>
        </p:txBody>
      </p:sp>
      <p:sp>
        <p:nvSpPr>
          <p:cNvPr id="6" name="مستطيل 5"/>
          <p:cNvSpPr/>
          <p:nvPr/>
        </p:nvSpPr>
        <p:spPr>
          <a:xfrm>
            <a:off x="1794713" y="5715001"/>
            <a:ext cx="3746538" cy="369332"/>
          </a:xfrm>
          <a:prstGeom prst="rect">
            <a:avLst/>
          </a:prstGeom>
        </p:spPr>
        <p:txBody>
          <a:bodyPr wrap="none">
            <a:spAutoFit/>
          </a:bodyPr>
          <a:lstStyle/>
          <a:p>
            <a:pPr algn="r" rtl="1"/>
            <a:r>
              <a:rPr lang="ar-AE" b="1" dirty="0">
                <a:solidFill>
                  <a:srgbClr val="0000FF"/>
                </a:solidFill>
              </a:rPr>
              <a:t>رفعا للحرج والمشقة لكثرة ترددهم عليها للخدمة</a:t>
            </a:r>
            <a:endParaRPr lang="ar-AE" b="1" dirty="0">
              <a:solidFill>
                <a:srgbClr val="0000FF"/>
              </a:solidFill>
            </a:endParaRPr>
          </a:p>
        </p:txBody>
      </p:sp>
      <p:sp>
        <p:nvSpPr>
          <p:cNvPr id="7" name="مستطيل 6"/>
          <p:cNvSpPr/>
          <p:nvPr/>
        </p:nvSpPr>
        <p:spPr>
          <a:xfrm>
            <a:off x="834887" y="5953328"/>
            <a:ext cx="4706364" cy="369332"/>
          </a:xfrm>
          <a:prstGeom prst="rect">
            <a:avLst/>
          </a:prstGeom>
        </p:spPr>
        <p:txBody>
          <a:bodyPr wrap="square">
            <a:spAutoFit/>
          </a:bodyPr>
          <a:lstStyle/>
          <a:p>
            <a:pPr algn="r" rtl="1"/>
            <a:r>
              <a:rPr lang="ar-AE" b="1" dirty="0">
                <a:solidFill>
                  <a:srgbClr val="0000FF"/>
                </a:solidFill>
              </a:rPr>
              <a:t>رفع المشقة عن النساء مع السلامة من تطرق الشهوة لهؤلاء </a:t>
            </a:r>
            <a:endParaRPr lang="ar-AE" b="1" dirty="0">
              <a:solidFill>
                <a:srgbClr val="0000FF"/>
              </a:solidFill>
            </a:endParaRPr>
          </a:p>
        </p:txBody>
      </p:sp>
      <p:sp>
        <p:nvSpPr>
          <p:cNvPr id="8" name="مستطيل 7"/>
          <p:cNvSpPr/>
          <p:nvPr/>
        </p:nvSpPr>
        <p:spPr>
          <a:xfrm>
            <a:off x="3323221" y="6181083"/>
            <a:ext cx="2199641" cy="369332"/>
          </a:xfrm>
          <a:prstGeom prst="rect">
            <a:avLst/>
          </a:prstGeom>
        </p:spPr>
        <p:txBody>
          <a:bodyPr wrap="none">
            <a:spAutoFit/>
          </a:bodyPr>
          <a:lstStyle/>
          <a:p>
            <a:pPr algn="r" rtl="1"/>
            <a:r>
              <a:rPr lang="ar-AE" b="1" dirty="0">
                <a:solidFill>
                  <a:srgbClr val="0000FF"/>
                </a:solidFill>
              </a:rPr>
              <a:t>خلو بالهم من شهوة النساء</a:t>
            </a:r>
            <a:endParaRPr lang="ar-AE" b="1" dirty="0">
              <a:solidFill>
                <a:srgbClr val="0000FF"/>
              </a:solidFill>
            </a:endParaRPr>
          </a:p>
        </p:txBody>
      </p:sp>
    </p:spTree>
    <p:extLst>
      <p:ext uri="{BB962C8B-B14F-4D97-AF65-F5344CB8AC3E}">
        <p14:creationId xmlns:p14="http://schemas.microsoft.com/office/powerpoint/2010/main" val="15369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مستطيل 2"/>
          <p:cNvSpPr/>
          <p:nvPr/>
        </p:nvSpPr>
        <p:spPr>
          <a:xfrm>
            <a:off x="6744699" y="1942307"/>
            <a:ext cx="1689886" cy="369332"/>
          </a:xfrm>
          <a:prstGeom prst="rect">
            <a:avLst/>
          </a:prstGeom>
        </p:spPr>
        <p:txBody>
          <a:bodyPr wrap="none">
            <a:spAutoFit/>
          </a:bodyPr>
          <a:lstStyle/>
          <a:p>
            <a:pPr algn="r" rtl="1"/>
            <a:r>
              <a:rPr lang="ar-AE" b="1" dirty="0">
                <a:solidFill>
                  <a:srgbClr val="0000FF"/>
                </a:solidFill>
              </a:rPr>
              <a:t>الالتزام بغض البصر</a:t>
            </a:r>
            <a:endParaRPr lang="ar-AE" b="1" dirty="0">
              <a:solidFill>
                <a:srgbClr val="0000FF"/>
              </a:solidFill>
            </a:endParaRPr>
          </a:p>
        </p:txBody>
      </p:sp>
      <p:sp>
        <p:nvSpPr>
          <p:cNvPr id="4" name="مستطيل 3"/>
          <p:cNvSpPr/>
          <p:nvPr/>
        </p:nvSpPr>
        <p:spPr>
          <a:xfrm>
            <a:off x="6456158" y="2409447"/>
            <a:ext cx="1978427" cy="369332"/>
          </a:xfrm>
          <a:prstGeom prst="rect">
            <a:avLst/>
          </a:prstGeom>
        </p:spPr>
        <p:txBody>
          <a:bodyPr wrap="none">
            <a:spAutoFit/>
          </a:bodyPr>
          <a:lstStyle/>
          <a:p>
            <a:pPr algn="r" rtl="1"/>
            <a:r>
              <a:rPr lang="ar-AE" b="1" dirty="0">
                <a:solidFill>
                  <a:srgbClr val="0000FF"/>
                </a:solidFill>
              </a:rPr>
              <a:t>الالتزام باللباس الشرعي</a:t>
            </a:r>
            <a:endParaRPr lang="ar-AE" b="1" dirty="0">
              <a:solidFill>
                <a:srgbClr val="0000FF"/>
              </a:solidFill>
            </a:endParaRPr>
          </a:p>
        </p:txBody>
      </p:sp>
      <p:sp>
        <p:nvSpPr>
          <p:cNvPr id="5" name="مستطيل 4"/>
          <p:cNvSpPr/>
          <p:nvPr/>
        </p:nvSpPr>
        <p:spPr>
          <a:xfrm>
            <a:off x="7022832" y="2828474"/>
            <a:ext cx="1362874" cy="369332"/>
          </a:xfrm>
          <a:prstGeom prst="rect">
            <a:avLst/>
          </a:prstGeom>
        </p:spPr>
        <p:txBody>
          <a:bodyPr wrap="none">
            <a:spAutoFit/>
          </a:bodyPr>
          <a:lstStyle/>
          <a:p>
            <a:pPr algn="r" rtl="1"/>
            <a:r>
              <a:rPr lang="ar-AE" b="1" dirty="0">
                <a:solidFill>
                  <a:srgbClr val="0000FF"/>
                </a:solidFill>
              </a:rPr>
              <a:t>عدم لفت الانتباه</a:t>
            </a:r>
            <a:endParaRPr lang="ar-AE" b="1" dirty="0">
              <a:solidFill>
                <a:srgbClr val="0000FF"/>
              </a:solidFill>
            </a:endParaRPr>
          </a:p>
        </p:txBody>
      </p:sp>
      <p:sp>
        <p:nvSpPr>
          <p:cNvPr id="6" name="مستطيل 5"/>
          <p:cNvSpPr/>
          <p:nvPr/>
        </p:nvSpPr>
        <p:spPr>
          <a:xfrm>
            <a:off x="4016809" y="4054878"/>
            <a:ext cx="4455066" cy="369332"/>
          </a:xfrm>
          <a:prstGeom prst="rect">
            <a:avLst/>
          </a:prstGeom>
        </p:spPr>
        <p:txBody>
          <a:bodyPr wrap="none">
            <a:spAutoFit/>
          </a:bodyPr>
          <a:lstStyle/>
          <a:p>
            <a:pPr algn="r" rtl="1"/>
            <a:r>
              <a:rPr lang="ar-AE" b="1" dirty="0">
                <a:solidFill>
                  <a:srgbClr val="0000FF"/>
                </a:solidFill>
              </a:rPr>
              <a:t>التعرض لسوء الظن/ مخالفة الشرع /الوقوع في الفواحش</a:t>
            </a:r>
            <a:endParaRPr lang="ar-AE" b="1" dirty="0">
              <a:solidFill>
                <a:srgbClr val="0000FF"/>
              </a:solidFill>
            </a:endParaRPr>
          </a:p>
        </p:txBody>
      </p:sp>
    </p:spTree>
    <p:extLst>
      <p:ext uri="{BB962C8B-B14F-4D97-AF65-F5344CB8AC3E}">
        <p14:creationId xmlns:p14="http://schemas.microsoft.com/office/powerpoint/2010/main" val="8008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التربية الإسلامية 12ج1_صفحة_15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18928860"/>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TotalTime>
  <Words>339</Words>
  <Application>Microsoft Office PowerPoint</Application>
  <PresentationFormat>عرض على الشاشة (4:3)</PresentationFormat>
  <Paragraphs>36</Paragraphs>
  <Slides>12</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12</vt:i4>
      </vt:variant>
    </vt:vector>
  </HeadingPairs>
  <TitlesOfParts>
    <vt:vector size="17" baseType="lpstr">
      <vt:lpstr>Arial</vt:lpstr>
      <vt:lpstr>Calibri</vt:lpstr>
      <vt:lpstr>Calibri Light</vt:lpstr>
      <vt:lpstr>Times New Roman</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غازي حسين حاج جنيد</dc:creator>
  <cp:lastModifiedBy>غازي حسين حاج جنيد</cp:lastModifiedBy>
  <cp:revision>5</cp:revision>
  <dcterms:created xsi:type="dcterms:W3CDTF">2017-01-08T18:06:37Z</dcterms:created>
  <dcterms:modified xsi:type="dcterms:W3CDTF">2017-01-08T20:13:05Z</dcterms:modified>
</cp:coreProperties>
</file>