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3" r:id="rId11"/>
    <p:sldId id="27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9CAAD85-16BC-431A-B680-35266FCE8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662D4C-1E06-4F84-8FCF-7F1655495DE4}"/>
              </a:ext>
            </a:extLst>
          </p:cNvPr>
          <p:cNvSpPr/>
          <p:nvPr/>
        </p:nvSpPr>
        <p:spPr>
          <a:xfrm>
            <a:off x="477012" y="5088835"/>
            <a:ext cx="11237976" cy="13023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إعداد أ . مدني عباس عثمان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D02C8-3A04-4A34-81B5-D9A55BE64EF5}"/>
              </a:ext>
            </a:extLst>
          </p:cNvPr>
          <p:cNvSpPr/>
          <p:nvPr/>
        </p:nvSpPr>
        <p:spPr>
          <a:xfrm>
            <a:off x="477012" y="466808"/>
            <a:ext cx="11237976" cy="201134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وزاة التربية والتعليم</a:t>
            </a:r>
          </a:p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D6</a:t>
            </a:r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قطاع العمليات التعليمية </a:t>
            </a:r>
          </a:p>
          <a:p>
            <a:pPr algn="ctr"/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مدرسة مسافي للتعليم الأساسي والثانوي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Wave 14">
            <a:extLst>
              <a:ext uri="{FF2B5EF4-FFF2-40B4-BE49-F238E27FC236}">
                <a16:creationId xmlns:a16="http://schemas.microsoft.com/office/drawing/2014/main" id="{B8B4FF2B-32B2-4462-843C-5804E044B9B5}"/>
              </a:ext>
            </a:extLst>
          </p:cNvPr>
          <p:cNvSpPr/>
          <p:nvPr/>
        </p:nvSpPr>
        <p:spPr>
          <a:xfrm>
            <a:off x="477012" y="2491409"/>
            <a:ext cx="11237976" cy="259742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سيرة ذاتية ( اسمها تجربة 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3138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8B4849F-2E56-400F-B26F-B5627CE67A65}"/>
              </a:ext>
            </a:extLst>
          </p:cNvPr>
          <p:cNvSpPr/>
          <p:nvPr/>
        </p:nvSpPr>
        <p:spPr>
          <a:xfrm>
            <a:off x="8057322" y="4359965"/>
            <a:ext cx="569843" cy="410818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2137FE-0E45-454D-9DBA-E76532690D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6"/>
            <a:ext cx="11237976" cy="589787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D9BE601-840C-41CE-B22B-DAC56EE2ADB4}"/>
              </a:ext>
            </a:extLst>
          </p:cNvPr>
          <p:cNvSpPr txBox="1"/>
          <p:nvPr/>
        </p:nvSpPr>
        <p:spPr>
          <a:xfrm>
            <a:off x="1938352" y="1437666"/>
            <a:ext cx="831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لا لم تلق القبول ؛ وذلك لأن المحررين كانوا يرفضونها إما بسبب طولها أو قصرها أو أنها خيالية و بعيدة عن الواقع أو أن أسلوبها غير نظامي .</a:t>
            </a:r>
            <a:br>
              <a:rPr lang="ar-AE" sz="2400" b="1" dirty="0">
                <a:solidFill>
                  <a:srgbClr val="FF0000"/>
                </a:solidFill>
              </a:rPr>
            </a:br>
            <a:r>
              <a:rPr lang="ar-AE" sz="2400" b="1" dirty="0">
                <a:solidFill>
                  <a:srgbClr val="FF0000"/>
                </a:solidFill>
              </a:rPr>
              <a:t> وقد رأي الكاتب أن منها ما هو منطقي ، ومنها ما هو متكلف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CE2BDD-205B-410D-BEAB-F806C6E6F058}"/>
              </a:ext>
            </a:extLst>
          </p:cNvPr>
          <p:cNvCxnSpPr/>
          <p:nvPr/>
        </p:nvCxnSpPr>
        <p:spPr>
          <a:xfrm flipH="1">
            <a:off x="8057322" y="4744278"/>
            <a:ext cx="67586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F323DA-651D-471F-9E63-6CA4A9B69952}"/>
              </a:ext>
            </a:extLst>
          </p:cNvPr>
          <p:cNvCxnSpPr/>
          <p:nvPr/>
        </p:nvCxnSpPr>
        <p:spPr>
          <a:xfrm flipH="1">
            <a:off x="8004312" y="5042452"/>
            <a:ext cx="67586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B3DE98-D524-4ED4-906C-ED85536095CD}"/>
              </a:ext>
            </a:extLst>
          </p:cNvPr>
          <p:cNvCxnSpPr/>
          <p:nvPr/>
        </p:nvCxnSpPr>
        <p:spPr>
          <a:xfrm flipH="1">
            <a:off x="6440557" y="5420139"/>
            <a:ext cx="67586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C7EA168-F069-41A9-A5B4-AF415CF3E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47" y="453557"/>
            <a:ext cx="11237976" cy="589787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45EAF9-BBD4-42C2-A480-E9082181A23F}"/>
              </a:ext>
            </a:extLst>
          </p:cNvPr>
          <p:cNvSpPr txBox="1"/>
          <p:nvPr/>
        </p:nvSpPr>
        <p:spPr>
          <a:xfrm>
            <a:off x="7235686" y="1847052"/>
            <a:ext cx="142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الفسيحة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6B130C-A392-4311-838B-452248691B50}"/>
              </a:ext>
            </a:extLst>
          </p:cNvPr>
          <p:cNvSpPr txBox="1"/>
          <p:nvPr/>
        </p:nvSpPr>
        <p:spPr>
          <a:xfrm>
            <a:off x="7474192" y="2240251"/>
            <a:ext cx="142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المطلق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B6D3C0-38CB-4C31-BEB2-85BCB7E32476}"/>
              </a:ext>
            </a:extLst>
          </p:cNvPr>
          <p:cNvSpPr txBox="1"/>
          <p:nvPr/>
        </p:nvSpPr>
        <p:spPr>
          <a:xfrm>
            <a:off x="7699512" y="2646701"/>
            <a:ext cx="142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>
                <a:solidFill>
                  <a:srgbClr val="FF0000"/>
                </a:solidFill>
              </a:rPr>
              <a:t>مغالية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ACA25D-69D7-429F-9CF6-1C9D68124006}"/>
              </a:ext>
            </a:extLst>
          </p:cNvPr>
          <p:cNvSpPr txBox="1"/>
          <p:nvPr/>
        </p:nvSpPr>
        <p:spPr>
          <a:xfrm>
            <a:off x="1842052" y="3606358"/>
            <a:ext cx="7059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المضمون هو مادة القصة الأساسية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848BA1-04AA-46EE-A60B-16D2A820636C}"/>
              </a:ext>
            </a:extLst>
          </p:cNvPr>
          <p:cNvSpPr txBox="1"/>
          <p:nvPr/>
        </p:nvSpPr>
        <p:spPr>
          <a:xfrm>
            <a:off x="5406888" y="3983938"/>
            <a:ext cx="2717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كثير - طويل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2D6847-5248-46C7-97DE-9C4CAD313AE7}"/>
              </a:ext>
            </a:extLst>
          </p:cNvPr>
          <p:cNvSpPr txBox="1"/>
          <p:nvPr/>
        </p:nvSpPr>
        <p:spPr>
          <a:xfrm>
            <a:off x="4929877" y="4623128"/>
            <a:ext cx="3074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لم أكن مؤمنا بقدرتي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15D518-0DDF-488A-B003-96F7534BF585}"/>
              </a:ext>
            </a:extLst>
          </p:cNvPr>
          <p:cNvSpPr txBox="1"/>
          <p:nvPr/>
        </p:nvSpPr>
        <p:spPr>
          <a:xfrm>
            <a:off x="4929876" y="4275303"/>
            <a:ext cx="3003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يرفضون – يرفقون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E36903-3DD2-4FAF-84FD-08D81AA5186A}"/>
              </a:ext>
            </a:extLst>
          </p:cNvPr>
          <p:cNvSpPr txBox="1"/>
          <p:nvPr/>
        </p:nvSpPr>
        <p:spPr>
          <a:xfrm>
            <a:off x="4859438" y="5379752"/>
            <a:ext cx="307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أعظم ، أكبر ، أفضل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C26C0F-125D-4CD6-9451-CB795A530EDE}"/>
              </a:ext>
            </a:extLst>
          </p:cNvPr>
          <p:cNvSpPr/>
          <p:nvPr/>
        </p:nvSpPr>
        <p:spPr>
          <a:xfrm>
            <a:off x="5155095" y="5026974"/>
            <a:ext cx="2778777" cy="34934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9F34B8-FAB1-4CD0-AA09-4185DB173E14}"/>
              </a:ext>
            </a:extLst>
          </p:cNvPr>
          <p:cNvSpPr txBox="1"/>
          <p:nvPr/>
        </p:nvSpPr>
        <p:spPr>
          <a:xfrm>
            <a:off x="3251025" y="4993336"/>
            <a:ext cx="142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لم أكن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1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7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CD9A48-BBF5-414D-9D68-738F178FD2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6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1D100B-2EB0-4A5F-9FF1-EC08D88E8E5F}"/>
              </a:ext>
            </a:extLst>
          </p:cNvPr>
          <p:cNvSpPr txBox="1"/>
          <p:nvPr/>
        </p:nvSpPr>
        <p:spPr>
          <a:xfrm>
            <a:off x="2441294" y="1794041"/>
            <a:ext cx="831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متروك للطالب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364AA0-5D4D-4BDB-9173-1497B9E945E2}"/>
              </a:ext>
            </a:extLst>
          </p:cNvPr>
          <p:cNvSpPr txBox="1"/>
          <p:nvPr/>
        </p:nvSpPr>
        <p:spPr>
          <a:xfrm>
            <a:off x="2441294" y="4394661"/>
            <a:ext cx="831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نظرا لسكون الليل ، وأنه مصدر الإلهام لدى الكتاب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3D0D55E-6CB2-4AD8-AA7A-F9FA38C8BA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3" y="643467"/>
            <a:ext cx="1123797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52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D0BCC4-8DB5-4998-B62A-DCD9C906C1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6" cy="5897879"/>
          </a:xfrm>
        </p:spPr>
      </p:pic>
    </p:spTree>
    <p:extLst>
      <p:ext uri="{BB962C8B-B14F-4D97-AF65-F5344CB8AC3E}">
        <p14:creationId xmlns:p14="http://schemas.microsoft.com/office/powerpoint/2010/main" val="248242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252616-12FF-4154-B7F8-FDC7C4C236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4"/>
            <a:ext cx="11237976" cy="5897879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06776A9-E2BE-4A09-9212-2D2094566693}"/>
              </a:ext>
            </a:extLst>
          </p:cNvPr>
          <p:cNvSpPr/>
          <p:nvPr/>
        </p:nvSpPr>
        <p:spPr>
          <a:xfrm>
            <a:off x="596348" y="4717776"/>
            <a:ext cx="8309113" cy="47707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>
                <a:solidFill>
                  <a:srgbClr val="FF0000"/>
                </a:solidFill>
              </a:rPr>
              <a:t>كتابة القصص القصيرة ومراجعة الكتب الأدبية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F22A18E-86ED-4671-9005-7F1B288EBAD7}"/>
              </a:ext>
            </a:extLst>
          </p:cNvPr>
          <p:cNvSpPr/>
          <p:nvPr/>
        </p:nvSpPr>
        <p:spPr>
          <a:xfrm>
            <a:off x="596347" y="5148800"/>
            <a:ext cx="8309113" cy="47707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>
                <a:solidFill>
                  <a:srgbClr val="FF0000"/>
                </a:solidFill>
              </a:rPr>
              <a:t>طريق التبغ – أرض الله الصغيرة – شغب في تموز – أرض فاجعة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7D4C3B5-0C7B-4757-905C-F65D89E071F9}"/>
              </a:ext>
            </a:extLst>
          </p:cNvPr>
          <p:cNvSpPr/>
          <p:nvPr/>
        </p:nvSpPr>
        <p:spPr>
          <a:xfrm>
            <a:off x="596347" y="5652384"/>
            <a:ext cx="8309113" cy="47707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000" b="1" dirty="0">
                <a:solidFill>
                  <a:srgbClr val="FF0000"/>
                </a:solidFill>
              </a:rPr>
              <a:t>حصل على الميدالية الذهبية للمكتبة الأمريكية الجديدة – انتخب لمقعد الأكاديمية الأمريكية للفنون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F308ECA-B627-4506-A3F0-C105753EF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012" y="360790"/>
            <a:ext cx="11237976" cy="58978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4A2134-2699-4AED-BEF7-3EEEB581379F}"/>
              </a:ext>
            </a:extLst>
          </p:cNvPr>
          <p:cNvSpPr txBox="1"/>
          <p:nvPr/>
        </p:nvSpPr>
        <p:spPr>
          <a:xfrm>
            <a:off x="477012" y="3263705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خاض / يخوض فهو خائض ، وخاض أمواج البحر : دخل فيها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720364-E055-4032-B8CE-C5F4A201D1EB}"/>
              </a:ext>
            </a:extLst>
          </p:cNvPr>
          <p:cNvSpPr txBox="1"/>
          <p:nvPr/>
        </p:nvSpPr>
        <p:spPr>
          <a:xfrm>
            <a:off x="629478" y="3714302"/>
            <a:ext cx="8162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خضت معركة شرسة مع إخفاقات الحياة  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87F532-D91F-4B5B-BFE7-1214904A3A47}"/>
              </a:ext>
            </a:extLst>
          </p:cNvPr>
          <p:cNvSpPr txBox="1"/>
          <p:nvPr/>
        </p:nvSpPr>
        <p:spPr>
          <a:xfrm>
            <a:off x="629412" y="4091966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عزق الحقل أو الأرض : شقها ، وكشف تربتها بالفأس ونحوها للإعداد للزراعة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3A6B64-EFAA-44E0-A733-723B05762436}"/>
              </a:ext>
            </a:extLst>
          </p:cNvPr>
          <p:cNvSpPr txBox="1"/>
          <p:nvPr/>
        </p:nvSpPr>
        <p:spPr>
          <a:xfrm>
            <a:off x="629412" y="4489530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عزقت الأرض لتجهيزها للزراعة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F7EA41-BFA8-457C-96D5-737C403B5F6A}"/>
              </a:ext>
            </a:extLst>
          </p:cNvPr>
          <p:cNvSpPr txBox="1"/>
          <p:nvPr/>
        </p:nvSpPr>
        <p:spPr>
          <a:xfrm>
            <a:off x="629412" y="4966609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خيم : ساد وغشي وانتشر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569E5C-86AB-4C3E-A219-A3D972240F46}"/>
              </a:ext>
            </a:extLst>
          </p:cNvPr>
          <p:cNvSpPr txBox="1"/>
          <p:nvPr/>
        </p:nvSpPr>
        <p:spPr>
          <a:xfrm>
            <a:off x="629412" y="5324420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خيم الحزن على الحضور بسبب الخبر المؤسف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05258F-BBFE-4B95-9846-C80FC38D523B}"/>
              </a:ext>
            </a:extLst>
          </p:cNvPr>
          <p:cNvSpPr txBox="1"/>
          <p:nvPr/>
        </p:nvSpPr>
        <p:spPr>
          <a:xfrm>
            <a:off x="629412" y="5682231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تتابع ، وتناسق  ، وتلاءم   ( لقد تساوقت آراؤنا أثناء النقاش )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9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24039A-EECD-4281-8868-B2D32998D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903863-BAA9-42B6-B7B0-572250B38AC0}"/>
              </a:ext>
            </a:extLst>
          </p:cNvPr>
          <p:cNvSpPr txBox="1"/>
          <p:nvPr/>
        </p:nvSpPr>
        <p:spPr>
          <a:xfrm>
            <a:off x="1318730" y="901046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تتابع وتوالي واستمرار – ( تواترت الأخبار باطَراد 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ABE094-D87B-4926-AEEA-01C48DC0CF19}"/>
              </a:ext>
            </a:extLst>
          </p:cNvPr>
          <p:cNvSpPr txBox="1"/>
          <p:nvPr/>
        </p:nvSpPr>
        <p:spPr>
          <a:xfrm>
            <a:off x="970671" y="1783697"/>
            <a:ext cx="852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مفرد ( أزقة ) وهو الطريق الضيق نافذا كان أو غير نافذ  - ( سرت في زقاق ضيق 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D68462-2008-40EF-8CF4-1181CEECC12D}"/>
              </a:ext>
            </a:extLst>
          </p:cNvPr>
          <p:cNvSpPr txBox="1"/>
          <p:nvPr/>
        </p:nvSpPr>
        <p:spPr>
          <a:xfrm>
            <a:off x="1318730" y="2736502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العلاوة من كل شيء : ما زاد عليه .  ( قررت الحكومة منح علاوة للعاملين لديها 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5CE97A-B46A-4AA8-9012-D3B84DE6AE51}"/>
              </a:ext>
            </a:extLst>
          </p:cNvPr>
          <p:cNvSpPr txBox="1"/>
          <p:nvPr/>
        </p:nvSpPr>
        <p:spPr>
          <a:xfrm>
            <a:off x="1235379" y="3981871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مرجو خيرها – ( هذا الطالب يملك موهبة واعدة 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CE6B5E-D79E-47AC-B8EE-1B1ACB1842B0}"/>
              </a:ext>
            </a:extLst>
          </p:cNvPr>
          <p:cNvSpPr txBox="1"/>
          <p:nvPr/>
        </p:nvSpPr>
        <p:spPr>
          <a:xfrm>
            <a:off x="1318730" y="4776559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ما يدرك بالقوى الباطنة – ( لقد كنت مشاركاً البؤساء مشاركة وجدانية 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0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2E211F-3B44-44C5-87A5-CC5B33054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00451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0DF754-9FA9-4ECA-BEA1-0DFCA216D7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A7D98B-A74E-477B-A6BB-685408DC55D7}"/>
              </a:ext>
            </a:extLst>
          </p:cNvPr>
          <p:cNvSpPr txBox="1"/>
          <p:nvPr/>
        </p:nvSpPr>
        <p:spPr>
          <a:xfrm>
            <a:off x="1590382" y="3190120"/>
            <a:ext cx="831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في عام 1927  م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E07D94-AA54-4F7F-8913-65E48310ADE6}"/>
              </a:ext>
            </a:extLst>
          </p:cNvPr>
          <p:cNvSpPr txBox="1"/>
          <p:nvPr/>
        </p:nvSpPr>
        <p:spPr>
          <a:xfrm>
            <a:off x="1473885" y="4219191"/>
            <a:ext cx="8315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عندما يخيم الليل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C5EF92-FE6B-4D2D-8E03-A055463172D9}"/>
              </a:ext>
            </a:extLst>
          </p:cNvPr>
          <p:cNvSpPr txBox="1"/>
          <p:nvPr/>
        </p:nvSpPr>
        <p:spPr>
          <a:xfrm>
            <a:off x="980661" y="5256105"/>
            <a:ext cx="8902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ايقاف عقارب الساعة أو إعادتها للوراء حتى لا يشعر بمرور الوقت  ويستطيع الكتابة.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5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563EB0-2B64-484B-A354-B209B6961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76747"/>
            <a:ext cx="11237975" cy="589788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BA0D1A2-3092-4C42-8C38-7C3A202A94C9}"/>
              </a:ext>
            </a:extLst>
          </p:cNvPr>
          <p:cNvSpPr txBox="1"/>
          <p:nvPr/>
        </p:nvSpPr>
        <p:spPr>
          <a:xfrm>
            <a:off x="675861" y="2612090"/>
            <a:ext cx="920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 صياغة الأحداث المتخيلة، والتركيز على المضمون وتكثيف الشعور والأحساس في القصة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DEA6EB-EEBD-4652-B546-D1EA76C50A23}"/>
              </a:ext>
            </a:extLst>
          </p:cNvPr>
          <p:cNvSpPr txBox="1"/>
          <p:nvPr/>
        </p:nvSpPr>
        <p:spPr>
          <a:xfrm>
            <a:off x="889875" y="4008891"/>
            <a:ext cx="8991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كان يقرأ القصة ويرضى عنها قبل أن يعرضها  على الآخرين ، وأرى أن ذلك منطقياً لأنه يعتبر نفسه قارئا قبل أن يكون كاتبا.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B2124C-CBC4-4CD2-94A6-7CF2423A3DE5}"/>
              </a:ext>
            </a:extLst>
          </p:cNvPr>
          <p:cNvSpPr txBox="1"/>
          <p:nvPr/>
        </p:nvSpPr>
        <p:spPr>
          <a:xfrm>
            <a:off x="1647797" y="5319948"/>
            <a:ext cx="8315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شخصيات خيالية غير واقعية 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5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290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مدني مدني</cp:lastModifiedBy>
  <cp:revision>30</cp:revision>
  <dcterms:created xsi:type="dcterms:W3CDTF">2018-10-20T11:44:41Z</dcterms:created>
  <dcterms:modified xsi:type="dcterms:W3CDTF">2018-10-20T19:14:44Z</dcterms:modified>
</cp:coreProperties>
</file>