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329" r:id="rId5"/>
    <p:sldId id="330" r:id="rId6"/>
    <p:sldId id="256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62" r:id="rId26"/>
    <p:sldId id="363" r:id="rId27"/>
    <p:sldId id="398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2" r:id="rId36"/>
    <p:sldId id="373" r:id="rId37"/>
    <p:sldId id="374" r:id="rId38"/>
    <p:sldId id="375" r:id="rId39"/>
    <p:sldId id="399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5" r:id="rId59"/>
    <p:sldId id="394" r:id="rId60"/>
    <p:sldId id="396" r:id="rId61"/>
    <p:sldId id="397" r:id="rId62"/>
    <p:sldId id="371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922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6320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2136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4631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403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5588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3075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9157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5762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9229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1116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5A82-57D6-4C6F-AB74-4A7C3182F9FC}" type="datetimeFigureOut">
              <a:rPr lang="ar-AE" smtClean="0"/>
              <a:t>18/01/1442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4D8E-076C-40BD-8CAB-483B2949C0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9021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78" y="1740933"/>
            <a:ext cx="9479522" cy="31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2" y="907429"/>
            <a:ext cx="12168505" cy="5391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704687" y="0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16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5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" y="5315136"/>
            <a:ext cx="1562967" cy="15629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3" y="5283820"/>
            <a:ext cx="1562967" cy="15629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7" y="932970"/>
            <a:ext cx="12160373" cy="422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694806" y="-27194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16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90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" y="5315136"/>
            <a:ext cx="1562967" cy="15629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3" y="5283820"/>
            <a:ext cx="1562967" cy="15629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596" t="12510" r="3674" b="19324"/>
          <a:stretch/>
        </p:blipFill>
        <p:spPr>
          <a:xfrm>
            <a:off x="3340100" y="0"/>
            <a:ext cx="5524500" cy="76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381" y="958242"/>
            <a:ext cx="7469237" cy="494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5816" y="1707411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17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58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" y="5315136"/>
            <a:ext cx="1562967" cy="15629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3" y="5283820"/>
            <a:ext cx="1562967" cy="15629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t="8203"/>
          <a:stretch/>
        </p:blipFill>
        <p:spPr>
          <a:xfrm>
            <a:off x="1064612" y="1295400"/>
            <a:ext cx="10759890" cy="303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80989" y="1059711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17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84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" y="5315136"/>
            <a:ext cx="1562967" cy="15629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3" y="5283820"/>
            <a:ext cx="1562967" cy="15629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83" t="11940" r="3179" b="5125"/>
          <a:stretch/>
        </p:blipFill>
        <p:spPr>
          <a:xfrm>
            <a:off x="938584" y="1104899"/>
            <a:ext cx="10885116" cy="300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04571" y="1008911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17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87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" y="5315136"/>
            <a:ext cx="1562967" cy="15629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3" y="5283820"/>
            <a:ext cx="1562967" cy="15629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7575" t="6195" b="5488"/>
          <a:stretch/>
        </p:blipFill>
        <p:spPr>
          <a:xfrm>
            <a:off x="1134419" y="1092200"/>
            <a:ext cx="10022097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64864" y="970811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17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4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" y="5315136"/>
            <a:ext cx="1562967" cy="15629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3" y="5283820"/>
            <a:ext cx="1562967" cy="15629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t="3635"/>
          <a:stretch/>
        </p:blipFill>
        <p:spPr>
          <a:xfrm>
            <a:off x="1910886" y="980207"/>
            <a:ext cx="8034311" cy="376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667" y="4807452"/>
            <a:ext cx="7062748" cy="95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10311" y="980207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17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46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" y="5315136"/>
            <a:ext cx="1562967" cy="15629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3" y="5283820"/>
            <a:ext cx="1562967" cy="15629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219"/>
            <a:ext cx="12192000" cy="174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93798" y="3359485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18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8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72"/>
            <a:ext cx="12192000" cy="511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678993" y="0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18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01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849"/>
            <a:ext cx="12192000" cy="561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678993" y="-34474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18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14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173794" y="0"/>
            <a:ext cx="30086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اللغة العربية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8495072" y="1194138"/>
            <a:ext cx="3288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FF0000"/>
                </a:solidFill>
              </a:rPr>
              <a:t>الدرس الأول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FF16A890-B6C3-4C7C-95D8-358D721C3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30" y="756838"/>
            <a:ext cx="1388327" cy="1336264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414560" y="3075366"/>
            <a:ext cx="25502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dirty="0" smtClean="0">
                <a:cs typeface="MCS Taybah S_U normal." pitchFamily="2" charset="-78"/>
              </a:rPr>
              <a:t>أنواع </a:t>
            </a:r>
            <a:r>
              <a:rPr lang="ar-AE" sz="4000" dirty="0" smtClean="0">
                <a:solidFill>
                  <a:srgbClr val="FF0000"/>
                </a:solidFill>
                <a:cs typeface="MCS Taybah S_U normal." pitchFamily="2" charset="-78"/>
              </a:rPr>
              <a:t>النصوص</a:t>
            </a:r>
            <a:endParaRPr lang="ar-AE" sz="4000" dirty="0">
              <a:solidFill>
                <a:srgbClr val="FF0000"/>
              </a:solidFill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04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396" b="5138"/>
          <a:stretch/>
        </p:blipFill>
        <p:spPr>
          <a:xfrm>
            <a:off x="0" y="991256"/>
            <a:ext cx="12166600" cy="424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666293" y="3551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18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71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52836" y="145774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19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84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3592"/>
            <a:ext cx="12192000" cy="472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511035" y="-41654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19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152"/>
            <a:ext cx="12192000" cy="474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511035" y="0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19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5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b="1505"/>
          <a:stretch/>
        </p:blipFill>
        <p:spPr>
          <a:xfrm>
            <a:off x="0" y="-2867"/>
            <a:ext cx="12192000" cy="6849654"/>
          </a:xfrm>
          <a:prstGeom prst="rect">
            <a:avLst/>
          </a:prstGeom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386835" y="2184400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20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14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t="2597"/>
          <a:stretch/>
        </p:blipFill>
        <p:spPr>
          <a:xfrm>
            <a:off x="-5416" y="0"/>
            <a:ext cx="12192000" cy="6846786"/>
          </a:xfrm>
          <a:prstGeom prst="rect">
            <a:avLst/>
          </a:prstGeom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11383" y="5782482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20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59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6875"/>
          <a:stretch/>
        </p:blipFill>
        <p:spPr>
          <a:xfrm>
            <a:off x="0" y="-1"/>
            <a:ext cx="12192000" cy="6846787"/>
          </a:xfrm>
          <a:prstGeom prst="rect">
            <a:avLst/>
          </a:prstGeom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4876" y="194482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21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8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9" b="12201"/>
          <a:stretch/>
        </p:blipFill>
        <p:spPr>
          <a:xfrm>
            <a:off x="0" y="1285280"/>
            <a:ext cx="12192000" cy="354668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675620" y="2642094"/>
            <a:ext cx="68407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dirty="0" smtClean="0">
                <a:solidFill>
                  <a:srgbClr val="FF0000"/>
                </a:solidFill>
                <a:cs typeface="Al-Homam" pitchFamily="2" charset="-78"/>
              </a:rPr>
              <a:t>بعد </a:t>
            </a:r>
            <a:r>
              <a:rPr lang="ar-AE" sz="7200" dirty="0" smtClean="0">
                <a:solidFill>
                  <a:srgbClr val="0070C0"/>
                </a:solidFill>
                <a:cs typeface="Al-Homam" pitchFamily="2" charset="-78"/>
              </a:rPr>
              <a:t>قراءة </a:t>
            </a:r>
            <a:r>
              <a:rPr lang="ar-AE" sz="7200" dirty="0" smtClean="0">
                <a:solidFill>
                  <a:srgbClr val="006600"/>
                </a:solidFill>
                <a:cs typeface="Al-Homam" pitchFamily="2" charset="-78"/>
              </a:rPr>
              <a:t>النصوص</a:t>
            </a:r>
            <a:endParaRPr lang="en-US" sz="7200" dirty="0">
              <a:solidFill>
                <a:srgbClr val="006600"/>
              </a:solidFill>
              <a:cs typeface="Al-Homam" pitchFamily="2" charset="-78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11383" y="5782482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21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00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" y="901464"/>
            <a:ext cx="11633200" cy="533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21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88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12192000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9829800" y="3536950"/>
            <a:ext cx="16593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002060"/>
                </a:solidFill>
              </a:rPr>
              <a:t>معلوماتي</a:t>
            </a:r>
            <a:endParaRPr lang="ar-AE" sz="3600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115300" y="3587750"/>
            <a:ext cx="16593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وصفي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223000" y="3562350"/>
            <a:ext cx="16593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002060"/>
                </a:solidFill>
              </a:rPr>
              <a:t>سردي</a:t>
            </a:r>
            <a:endParaRPr lang="ar-AE" sz="3600" b="1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536076" y="3536949"/>
            <a:ext cx="16593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إقناعي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643776" y="3536948"/>
            <a:ext cx="16593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002060"/>
                </a:solidFill>
              </a:rPr>
              <a:t>إجرائي</a:t>
            </a:r>
            <a:endParaRPr lang="ar-AE" sz="3600" b="1" dirty="0">
              <a:solidFill>
                <a:srgbClr val="00206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54164" y="3536949"/>
            <a:ext cx="16593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وظيفي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21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35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063552" y="747688"/>
            <a:ext cx="7920880" cy="5509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800" dirty="0">
                <a:solidFill>
                  <a:srgbClr val="FF0000"/>
                </a:solidFill>
                <a:cs typeface="MCS Taybah S_U normal." pitchFamily="2" charset="-78"/>
              </a:rPr>
              <a:t>برنامج </a:t>
            </a:r>
            <a:r>
              <a:rPr lang="ar-SA" sz="8800" dirty="0">
                <a:solidFill>
                  <a:srgbClr val="006600"/>
                </a:solidFill>
                <a:cs typeface="MCS Taybah S_U normal." pitchFamily="2" charset="-78"/>
              </a:rPr>
              <a:t>التعلم </a:t>
            </a:r>
            <a:r>
              <a:rPr lang="ar-SA" sz="8800" dirty="0">
                <a:solidFill>
                  <a:srgbClr val="FF0000"/>
                </a:solidFill>
                <a:cs typeface="MCS Taybah S_U normal." pitchFamily="2" charset="-78"/>
              </a:rPr>
              <a:t>الذكي</a:t>
            </a:r>
          </a:p>
          <a:p>
            <a:pPr algn="ctr"/>
            <a:r>
              <a:rPr lang="ar-SA" sz="8800" dirty="0">
                <a:solidFill>
                  <a:schemeClr val="tx1"/>
                </a:solidFill>
                <a:cs typeface="MCS Taybah S_U normal." pitchFamily="2" charset="-78"/>
              </a:rPr>
              <a:t>التعليم عن بعد</a:t>
            </a:r>
          </a:p>
          <a:p>
            <a:pPr algn="ctr"/>
            <a:r>
              <a:rPr lang="ar-SA" sz="8800" dirty="0">
                <a:solidFill>
                  <a:srgbClr val="FFFF00"/>
                </a:solidFill>
                <a:cs typeface="MCS Taybah S_U normal." pitchFamily="2" charset="-78"/>
              </a:rPr>
              <a:t>إعداد الأستاذ</a:t>
            </a:r>
          </a:p>
          <a:p>
            <a:pPr algn="ctr"/>
            <a:r>
              <a:rPr lang="ar-AE" sz="8800" dirty="0" smtClean="0">
                <a:solidFill>
                  <a:srgbClr val="FF0000"/>
                </a:solidFill>
                <a:cs typeface="MCS Taybah S_U normal." pitchFamily="2" charset="-78"/>
              </a:rPr>
              <a:t>إكرامي جلال</a:t>
            </a:r>
            <a:endParaRPr lang="ar-SA" sz="8800" dirty="0">
              <a:solidFill>
                <a:srgbClr val="FF0000"/>
              </a:solidFill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6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958"/>
            <a:ext cx="12192000" cy="431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22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6501"/>
            <a:ext cx="12192000" cy="337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876300" y="2249821"/>
            <a:ext cx="10435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دور النوافذ في تأمين الإضاءة الطبيعية والتهوية للمنازل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206500" y="3164221"/>
            <a:ext cx="10223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اختلاف تصميم النوافذ من بيئة إلى أخرى وفق الظروف المناخية المختلفة 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22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2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409"/>
            <a:ext cx="12192000" cy="430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2230700" y="3236707"/>
            <a:ext cx="21635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b="1" dirty="0" smtClean="0">
                <a:solidFill>
                  <a:srgbClr val="FF0000"/>
                </a:solidFill>
              </a:rPr>
              <a:t>مناقشة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30700" y="4006148"/>
            <a:ext cx="21635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b="1" dirty="0" smtClean="0">
                <a:solidFill>
                  <a:srgbClr val="FF0000"/>
                </a:solidFill>
              </a:rPr>
              <a:t>مناقشة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22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91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12192000" cy="509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7831400" y="3668507"/>
            <a:ext cx="21635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b="1" dirty="0" smtClean="0">
                <a:solidFill>
                  <a:srgbClr val="FF0000"/>
                </a:solidFill>
              </a:rPr>
              <a:t>القطار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949483" y="3668507"/>
            <a:ext cx="21635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accent6">
                    <a:lumMod val="75000"/>
                  </a:schemeClr>
                </a:solidFill>
              </a:rPr>
              <a:t>وقت دخول القطار النفق</a:t>
            </a:r>
            <a:endParaRPr lang="ar-A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155416" y="3973299"/>
            <a:ext cx="2163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الراوي - الفتاة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988925" y="4558074"/>
            <a:ext cx="64513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b="1" dirty="0" smtClean="0">
                <a:solidFill>
                  <a:srgbClr val="0070C0"/>
                </a:solidFill>
              </a:rPr>
              <a:t>محاولة الفتاة فتح نافذة القطار</a:t>
            </a:r>
            <a:endParaRPr lang="ar-AE" sz="4400" b="1" dirty="0">
              <a:solidFill>
                <a:srgbClr val="0070C0"/>
              </a:solidFill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22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15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0"/>
            <a:ext cx="12192000" cy="492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749300" y="3656374"/>
            <a:ext cx="1106254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b="1" dirty="0" smtClean="0">
                <a:solidFill>
                  <a:srgbClr val="C00000"/>
                </a:solidFill>
              </a:rPr>
              <a:t>مساوئ النوافذ الكبيرة في المباني الحديثة</a:t>
            </a:r>
            <a:endParaRPr lang="ar-AE" sz="4400" b="1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22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4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5104"/>
          <a:stretch/>
        </p:blipFill>
        <p:spPr>
          <a:xfrm>
            <a:off x="-33948" y="811234"/>
            <a:ext cx="12225948" cy="445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5638799" y="2501109"/>
            <a:ext cx="52197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C00000"/>
                </a:solidFill>
              </a:rPr>
              <a:t>ارتفاع سعر النوافذ الكبيرة</a:t>
            </a:r>
            <a:endParaRPr lang="ar-AE" sz="3600" b="1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0499" y="3116063"/>
            <a:ext cx="1066800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AE" sz="3200" b="1" dirty="0" smtClean="0">
                <a:solidFill>
                  <a:srgbClr val="0070C0"/>
                </a:solidFill>
              </a:rPr>
              <a:t>نفاذ كميات كبيرة من أشعة الشمس إلى المنزل مما يؤدي إلى هدر كبير في الطاقة الكهربائية بتشغيل المكيفات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04798" y="4166655"/>
            <a:ext cx="1066800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AE" sz="3200" b="1" dirty="0" smtClean="0">
                <a:solidFill>
                  <a:srgbClr val="008000"/>
                </a:solidFill>
              </a:rPr>
              <a:t>النوافذ الكبيرة تستنزف وقتا وجهدا كبيرين للحفاظ على جودة منظرها وصفائها لأنها تحتاج تنظيفا دوريا من الداخل والخارج</a:t>
            </a:r>
            <a:endParaRPr lang="ar-AE" sz="3200" b="1" dirty="0">
              <a:solidFill>
                <a:srgbClr val="008000"/>
              </a:solidFill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23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78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8922"/>
            <a:ext cx="12192000" cy="359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23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08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7084" r="3854"/>
          <a:stretch/>
        </p:blipFill>
        <p:spPr>
          <a:xfrm>
            <a:off x="80043" y="964474"/>
            <a:ext cx="12128809" cy="332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3963646" y="1842506"/>
            <a:ext cx="52197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 smtClean="0">
                <a:solidFill>
                  <a:srgbClr val="C00000"/>
                </a:solidFill>
              </a:rPr>
              <a:t>فعل أمر</a:t>
            </a:r>
            <a:endParaRPr lang="ar-AE" sz="5400" b="1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23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99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901"/>
            <a:ext cx="12192000" cy="428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1868147" y="3480806"/>
            <a:ext cx="36563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المرسل : </a:t>
            </a:r>
            <a:r>
              <a:rPr lang="ar-AE" sz="3200" b="1" dirty="0" smtClean="0">
                <a:solidFill>
                  <a:srgbClr val="0070C0"/>
                </a:solidFill>
              </a:rPr>
              <a:t>مدير عام البلدية 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97000" y="4082086"/>
            <a:ext cx="42799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المستقبل: </a:t>
            </a:r>
            <a:r>
              <a:rPr lang="ar-AE" sz="3200" b="1" dirty="0" smtClean="0">
                <a:solidFill>
                  <a:srgbClr val="0070C0"/>
                </a:solidFill>
              </a:rPr>
              <a:t>مدير شركة عقارية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23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4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9" b="12201"/>
          <a:stretch/>
        </p:blipFill>
        <p:spPr>
          <a:xfrm>
            <a:off x="101600" y="548680"/>
            <a:ext cx="11906696" cy="3546688"/>
          </a:xfrm>
          <a:prstGeom prst="rect">
            <a:avLst/>
          </a:prstGeom>
        </p:spPr>
      </p:pic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758276" y="5081054"/>
            <a:ext cx="1152128" cy="1152128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36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3600" dirty="0" smtClean="0">
                <a:latin typeface="Tahoma" pitchFamily="34" charset="0"/>
                <a:cs typeface="MCS Taybah S_U normal." pitchFamily="2" charset="-78"/>
              </a:rPr>
              <a:t>24</a:t>
            </a:r>
            <a:endParaRPr lang="en-US" sz="3600" dirty="0">
              <a:latin typeface="Tahoma" pitchFamily="34" charset="0"/>
              <a:cs typeface="MCS Taybah S_U normal.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835498" y="1866348"/>
            <a:ext cx="643890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1500" dirty="0" smtClean="0">
                <a:solidFill>
                  <a:srgbClr val="FF0000"/>
                </a:solidFill>
                <a:cs typeface="Al-Homam" pitchFamily="2" charset="-78"/>
              </a:rPr>
              <a:t>الأَنْشطَةُ</a:t>
            </a:r>
            <a:endParaRPr lang="en-US" sz="7200" dirty="0">
              <a:solidFill>
                <a:srgbClr val="0070C0"/>
              </a:solidFill>
              <a:cs typeface="Al-Homam" pitchFamily="2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756" y="4619848"/>
            <a:ext cx="2074540" cy="207454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0" y="4619848"/>
            <a:ext cx="2074540" cy="20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513012" y="1236772"/>
            <a:ext cx="8784976" cy="378565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FF0000"/>
                </a:solidFill>
                <a:cs typeface="MCS Taybah S_U normal." pitchFamily="2" charset="-78"/>
              </a:rPr>
              <a:t>عرض</a:t>
            </a:r>
            <a:r>
              <a:rPr lang="ar-SA" sz="6000" dirty="0">
                <a:solidFill>
                  <a:srgbClr val="FFFF00"/>
                </a:solidFill>
                <a:cs typeface="MCS Taybah S_U normal." pitchFamily="2" charset="-78"/>
              </a:rPr>
              <a:t> </a:t>
            </a:r>
            <a:r>
              <a:rPr lang="ar-SA" sz="6000" dirty="0">
                <a:solidFill>
                  <a:srgbClr val="008000"/>
                </a:solidFill>
                <a:cs typeface="MCS Taybah S_U normal." pitchFamily="2" charset="-78"/>
              </a:rPr>
              <a:t>تقديمي</a:t>
            </a:r>
            <a:r>
              <a:rPr lang="ar-SA" sz="6000" dirty="0">
                <a:solidFill>
                  <a:srgbClr val="FFFF00"/>
                </a:solidFill>
                <a:cs typeface="MCS Taybah S_U normal." pitchFamily="2" charset="-78"/>
              </a:rPr>
              <a:t> </a:t>
            </a:r>
            <a:r>
              <a:rPr lang="ar-SA" sz="6000" dirty="0" smtClean="0">
                <a:solidFill>
                  <a:srgbClr val="0070C0"/>
                </a:solidFill>
                <a:cs typeface="MCS Taybah S_U normal." pitchFamily="2" charset="-78"/>
              </a:rPr>
              <a:t>لدرس</a:t>
            </a:r>
            <a:endParaRPr lang="ar-SA" sz="7200" dirty="0" smtClean="0">
              <a:solidFill>
                <a:srgbClr val="0070C0"/>
              </a:solidFill>
              <a:cs typeface="MCS Taybah S_U normal." pitchFamily="2" charset="-78"/>
            </a:endParaRPr>
          </a:p>
          <a:p>
            <a:pPr algn="ctr"/>
            <a:r>
              <a:rPr lang="ar-AE" sz="6000" dirty="0" smtClean="0">
                <a:solidFill>
                  <a:srgbClr val="008000"/>
                </a:solidFill>
                <a:cs typeface="MCS Taybah S_U normal." pitchFamily="2" charset="-78"/>
              </a:rPr>
              <a:t>أنواع </a:t>
            </a:r>
            <a:r>
              <a:rPr lang="ar-AE" sz="6000" dirty="0" smtClean="0">
                <a:solidFill>
                  <a:srgbClr val="FF0000"/>
                </a:solidFill>
                <a:cs typeface="MCS Taybah S_U normal." pitchFamily="2" charset="-78"/>
              </a:rPr>
              <a:t>النصوص</a:t>
            </a:r>
            <a:endParaRPr lang="ar-AE" sz="6000" dirty="0">
              <a:solidFill>
                <a:srgbClr val="FF0000"/>
              </a:solidFill>
              <a:cs typeface="MCS Taybah S_U normal." pitchFamily="2" charset="-78"/>
            </a:endParaRPr>
          </a:p>
          <a:p>
            <a:pPr algn="ctr"/>
            <a:r>
              <a:rPr lang="ar-SA" sz="6000" dirty="0" smtClean="0">
                <a:solidFill>
                  <a:srgbClr val="002060"/>
                </a:solidFill>
                <a:cs typeface="MCS Taybah S_U normal." pitchFamily="2" charset="-78"/>
              </a:rPr>
              <a:t>الصف </a:t>
            </a:r>
            <a:r>
              <a:rPr lang="ar-AE" sz="6000" dirty="0" smtClean="0">
                <a:solidFill>
                  <a:srgbClr val="002060"/>
                </a:solidFill>
                <a:cs typeface="MCS Taybah S_U normal." pitchFamily="2" charset="-78"/>
              </a:rPr>
              <a:t>الثاني عشر</a:t>
            </a:r>
            <a:endParaRPr lang="ar-SA" sz="6000" dirty="0">
              <a:solidFill>
                <a:srgbClr val="002060"/>
              </a:solidFill>
              <a:cs typeface="MCS Taybah S_U normal." pitchFamily="2" charset="-78"/>
            </a:endParaRPr>
          </a:p>
          <a:p>
            <a:pPr algn="ctr"/>
            <a:r>
              <a:rPr lang="ar-SA" sz="6000" dirty="0">
                <a:solidFill>
                  <a:srgbClr val="FF0000"/>
                </a:solidFill>
                <a:cs typeface="MCS Taybah S_U normal." pitchFamily="2" charset="-78"/>
              </a:rPr>
              <a:t>الفصل</a:t>
            </a:r>
            <a:r>
              <a:rPr lang="ar-SA" sz="6000" dirty="0" smtClean="0">
                <a:solidFill>
                  <a:srgbClr val="FFFF00"/>
                </a:solidFill>
                <a:cs typeface="MCS Taybah S_U normal." pitchFamily="2" charset="-78"/>
              </a:rPr>
              <a:t> </a:t>
            </a:r>
            <a:r>
              <a:rPr lang="ar-SA" sz="6000" dirty="0">
                <a:solidFill>
                  <a:srgbClr val="008000"/>
                </a:solidFill>
                <a:cs typeface="MCS Taybah S_U normal." pitchFamily="2" charset="-78"/>
              </a:rPr>
              <a:t>الدراسي</a:t>
            </a:r>
            <a:r>
              <a:rPr lang="ar-SA" sz="6000" dirty="0" smtClean="0">
                <a:solidFill>
                  <a:srgbClr val="FFFF00"/>
                </a:solidFill>
                <a:cs typeface="MCS Taybah S_U normal." pitchFamily="2" charset="-78"/>
              </a:rPr>
              <a:t> </a:t>
            </a:r>
            <a:r>
              <a:rPr lang="ar-SA" sz="6000" dirty="0">
                <a:solidFill>
                  <a:schemeClr val="tx1"/>
                </a:solidFill>
                <a:cs typeface="MCS Taybah S_U normal." pitchFamily="2" charset="-78"/>
              </a:rPr>
              <a:t>الأول</a:t>
            </a:r>
          </a:p>
        </p:txBody>
      </p:sp>
    </p:spTree>
    <p:extLst>
      <p:ext uri="{BB962C8B-B14F-4D97-AF65-F5344CB8AC3E}">
        <p14:creationId xmlns:p14="http://schemas.microsoft.com/office/powerpoint/2010/main" val="17238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607283" y="26218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24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901464"/>
            <a:ext cx="4000500" cy="93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582" y="1837090"/>
            <a:ext cx="6554636" cy="107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6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20" y="1066218"/>
            <a:ext cx="10771960" cy="472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66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b="1866"/>
          <a:stretch/>
        </p:blipFill>
        <p:spPr>
          <a:xfrm>
            <a:off x="238592" y="1009104"/>
            <a:ext cx="11709400" cy="482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0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619" y="958442"/>
            <a:ext cx="12190520" cy="438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4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16" y="1161522"/>
            <a:ext cx="12192000" cy="375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3185465" y="3750873"/>
            <a:ext cx="24406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FF0000"/>
                </a:solidFill>
              </a:rPr>
              <a:t>النصوص السردية</a:t>
            </a:r>
            <a:endParaRPr lang="ar-A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062" r="2187"/>
          <a:stretch/>
        </p:blipFill>
        <p:spPr>
          <a:xfrm>
            <a:off x="29851" y="914400"/>
            <a:ext cx="12124837" cy="469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6400800" y="2731506"/>
            <a:ext cx="4876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تقوم على الحكاية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71501" y="2731505"/>
            <a:ext cx="53311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عندما استيقظتُ في المستشفى ......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388100" y="3391906"/>
            <a:ext cx="4876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0070C0"/>
                </a:solidFill>
              </a:rPr>
              <a:t>الشخصيات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013141" y="3391905"/>
            <a:ext cx="4876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0070C0"/>
                </a:solidFill>
              </a:rPr>
              <a:t>المريضة - الطبيب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388100" y="4039606"/>
            <a:ext cx="4876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الأحداث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71501" y="4039605"/>
            <a:ext cx="53184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مرض العجوز ونقلها للمستشفى .....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388100" y="4712706"/>
            <a:ext cx="4876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0070C0"/>
                </a:solidFill>
              </a:rPr>
              <a:t>الزمان والمكان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013141" y="4712705"/>
            <a:ext cx="4876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0070C0"/>
                </a:solidFill>
              </a:rPr>
              <a:t>بعد إفاقتها من الغيبوبة - المستشفى</a:t>
            </a:r>
            <a:endParaRPr lang="ar-A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t="8657"/>
          <a:stretch/>
        </p:blipFill>
        <p:spPr>
          <a:xfrm>
            <a:off x="66036" y="1443989"/>
            <a:ext cx="12125964" cy="220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6129018" y="2595244"/>
            <a:ext cx="4876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وهم يرتجفون كالأوراق 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81000" y="3120072"/>
            <a:ext cx="117093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0033CC"/>
                </a:solidFill>
              </a:rPr>
              <a:t>تشبيه حيث شبه الطبيب المرضى الخائفون من الموت بالأوراق التي تتحرك على الشجرة </a:t>
            </a:r>
            <a:endParaRPr lang="ar-AE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917" r="3333"/>
          <a:stretch/>
        </p:blipFill>
        <p:spPr>
          <a:xfrm>
            <a:off x="0" y="914400"/>
            <a:ext cx="12192000" cy="474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1058890" y="3074406"/>
            <a:ext cx="9456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المقصود : حجرة المستشفى أو حجرة دار المسنين</a:t>
            </a:r>
            <a:endParaRPr lang="ar-AE" sz="4000" b="1" dirty="0">
              <a:solidFill>
                <a:srgbClr val="0070C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79400" y="4649206"/>
            <a:ext cx="11137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0033CC"/>
                </a:solidFill>
              </a:rPr>
              <a:t>العبارة لها دلالة قوية وهي أن الحرية لا تقدر بثمن</a:t>
            </a:r>
            <a:endParaRPr lang="ar-AE" sz="4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16" y="915290"/>
            <a:ext cx="12192000" cy="530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771900" y="2983925"/>
            <a:ext cx="487680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8000" b="1" dirty="0" smtClean="0">
                <a:solidFill>
                  <a:srgbClr val="FF0000"/>
                </a:solidFill>
              </a:rPr>
              <a:t>واجب</a:t>
            </a:r>
            <a:endParaRPr lang="ar-AE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29" t="16363" r="2429" b="13560"/>
          <a:stretch/>
        </p:blipFill>
        <p:spPr>
          <a:xfrm>
            <a:off x="3886201" y="736599"/>
            <a:ext cx="4495800" cy="95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9100"/>
            <a:ext cx="12192000" cy="298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4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 descr="تعليم (64).png"/>
          <p:cNvPicPr>
            <a:picLocks noChangeAspect="1"/>
          </p:cNvPicPr>
          <p:nvPr/>
        </p:nvPicPr>
        <p:blipFill rotWithShape="1">
          <a:blip r:embed="rId2" cstate="print"/>
          <a:srcRect t="4465" r="1938"/>
          <a:stretch/>
        </p:blipFill>
        <p:spPr>
          <a:xfrm>
            <a:off x="850901" y="1104900"/>
            <a:ext cx="8674099" cy="5551049"/>
          </a:xfrm>
          <a:prstGeom prst="rect">
            <a:avLst/>
          </a:prstGeom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 rot="20075810">
            <a:off x="4509527" y="3779322"/>
            <a:ext cx="3007341" cy="43204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SA" sz="2000" dirty="0">
                <a:solidFill>
                  <a:schemeClr val="bg1"/>
                </a:solidFill>
                <a:latin typeface="+mj-lt"/>
                <a:cs typeface="MCS Taybah S_U normal." pitchFamily="2" charset="-78"/>
              </a:rPr>
              <a:t>سيستغرق  تنفيذ هذا الدرس  </a:t>
            </a:r>
            <a:r>
              <a:rPr lang="ar-SA" sz="2000" dirty="0" smtClean="0">
                <a:solidFill>
                  <a:schemeClr val="bg1"/>
                </a:solidFill>
                <a:latin typeface="+mj-lt"/>
                <a:cs typeface="MCS Taybah S_U normal." pitchFamily="2" charset="-78"/>
              </a:rPr>
              <a:t>5 حصص</a:t>
            </a:r>
            <a:endParaRPr lang="en-US" sz="2000" dirty="0">
              <a:solidFill>
                <a:schemeClr val="bg1"/>
              </a:solidFill>
              <a:latin typeface="+mj-lt"/>
              <a:cs typeface="MCS Taybah S_U normal." pitchFamily="2" charset="-78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215681" y="1412777"/>
            <a:ext cx="4142441" cy="98299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SA" sz="4800" dirty="0" smtClean="0">
                <a:solidFill>
                  <a:schemeClr val="bg1"/>
                </a:solidFill>
                <a:cs typeface="MCS Taybah S_U normal." pitchFamily="2" charset="-78"/>
              </a:rPr>
              <a:t>أنواع النصوص</a:t>
            </a:r>
            <a:endParaRPr lang="en-US" sz="4800" dirty="0">
              <a:solidFill>
                <a:schemeClr val="bg1"/>
              </a:solidFill>
              <a:latin typeface="+mj-lt"/>
              <a:cs typeface="MCS Taybah S_U normal.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="" xmlns:a16="http://schemas.microsoft.com/office/drawing/2014/main" id="{BBCE51AF-C5D6-47B5-B2AA-A2B17CB82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96887" y="4668657"/>
            <a:ext cx="2210063" cy="2168624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="" xmlns:a16="http://schemas.microsoft.com/office/drawing/2014/main" id="{98916A78-1B9E-41C5-9A9C-DE6CA4C89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242" y="4835536"/>
            <a:ext cx="1584176" cy="141130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SA" sz="4000" dirty="0">
                <a:solidFill>
                  <a:schemeClr val="tx1"/>
                </a:solidFill>
                <a:latin typeface="+mj-lt"/>
                <a:cs typeface="MCS Taybah S_U normal." pitchFamily="2" charset="-78"/>
              </a:rPr>
              <a:t>القراءة</a:t>
            </a:r>
          </a:p>
          <a:p>
            <a:pPr marL="342900" indent="-342900" algn="ctr">
              <a:spcBef>
                <a:spcPct val="20000"/>
              </a:spcBef>
            </a:pPr>
            <a:r>
              <a:rPr lang="ar-SA" dirty="0" smtClean="0">
                <a:solidFill>
                  <a:srgbClr val="0000CC"/>
                </a:solidFill>
                <a:latin typeface="+mj-lt"/>
                <a:cs typeface="MCS Taybah S_U normal." pitchFamily="2" charset="-78"/>
              </a:rPr>
              <a:t>تمهيد</a:t>
            </a:r>
            <a:endParaRPr lang="ar-SA" dirty="0">
              <a:solidFill>
                <a:srgbClr val="0000CC"/>
              </a:solidFill>
              <a:latin typeface="+mj-lt"/>
              <a:cs typeface="MCS Taybah S_U normal.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="" xmlns:a16="http://schemas.microsoft.com/office/drawing/2014/main" id="{A2B9305E-FB28-4847-86EF-948B990C4B09}"/>
              </a:ext>
            </a:extLst>
          </p:cNvPr>
          <p:cNvSpPr txBox="1"/>
          <p:nvPr/>
        </p:nvSpPr>
        <p:spPr>
          <a:xfrm>
            <a:off x="1750663" y="3242328"/>
            <a:ext cx="3536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AE" sz="2400" b="1" dirty="0">
                <a:solidFill>
                  <a:srgbClr val="FFFF00"/>
                </a:solidFill>
                <a:latin typeface="Tahoma" pitchFamily="34" charset="0"/>
              </a:rPr>
              <a:t>كتاب التطبيقات ص </a:t>
            </a: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</a:rPr>
              <a:t>15</a:t>
            </a:r>
            <a:endParaRPr lang="en-US" sz="24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816198" y="2302760"/>
            <a:ext cx="2743503" cy="860523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SA" sz="4400" dirty="0" smtClean="0">
                <a:solidFill>
                  <a:srgbClr val="00FF00"/>
                </a:solidFill>
                <a:latin typeface="+mj-lt"/>
                <a:cs typeface="MCS Taybah S_U normal." pitchFamily="2" charset="-78"/>
              </a:rPr>
              <a:t>درس تمهيدي</a:t>
            </a:r>
            <a:endParaRPr lang="en-US" sz="4000" dirty="0">
              <a:solidFill>
                <a:srgbClr val="00FF00"/>
              </a:solidFill>
              <a:latin typeface="+mj-lt"/>
              <a:cs typeface="MCS Taybah S_U normal." pitchFamily="2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" y="5605619"/>
            <a:ext cx="1282452" cy="128245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19" y="4641580"/>
            <a:ext cx="1282452" cy="1282452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" y="1020308"/>
            <a:ext cx="1282452" cy="1282452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79" y="946862"/>
            <a:ext cx="1282452" cy="12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b="36481"/>
          <a:stretch/>
        </p:blipFill>
        <p:spPr>
          <a:xfrm>
            <a:off x="0" y="0"/>
            <a:ext cx="12192000" cy="684678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89641" y="2014079"/>
            <a:ext cx="487680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3800" b="1" dirty="0" smtClean="0">
                <a:solidFill>
                  <a:srgbClr val="FF0000"/>
                </a:solidFill>
              </a:rPr>
              <a:t>واجب </a:t>
            </a:r>
            <a:r>
              <a:rPr lang="ar-AE" sz="13800" b="1" dirty="0" smtClean="0">
                <a:solidFill>
                  <a:srgbClr val="0070C0"/>
                </a:solidFill>
              </a:rPr>
              <a:t> </a:t>
            </a:r>
            <a:endParaRPr lang="ar-AE" sz="1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379" t="16675" r="3168" b="10426"/>
          <a:stretch/>
        </p:blipFill>
        <p:spPr>
          <a:xfrm>
            <a:off x="3797299" y="825500"/>
            <a:ext cx="4559301" cy="88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4" y="1822342"/>
            <a:ext cx="12164406" cy="121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3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839"/>
            <a:ext cx="12192000" cy="506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0" y="-143981"/>
            <a:ext cx="12483093" cy="683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9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58" y="985039"/>
            <a:ext cx="12192000" cy="479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8559800" y="3383760"/>
            <a:ext cx="20979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المعلوماتية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984500" y="4425789"/>
            <a:ext cx="4876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الببغاوات وأنواعها</a:t>
            </a:r>
            <a:endParaRPr lang="ar-A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199" y="1034632"/>
            <a:ext cx="12236199" cy="381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6073900" y="2071459"/>
            <a:ext cx="4876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تزيد أنواع الببغاء عن 350 نوعًا 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09800" y="3011259"/>
            <a:ext cx="87536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0033CC"/>
                </a:solidFill>
              </a:rPr>
              <a:t>ببغاء المكاو الياقوتي يصل طوله إلى متر كامل </a:t>
            </a:r>
            <a:endParaRPr lang="ar-AE" sz="3200" b="1" dirty="0">
              <a:solidFill>
                <a:srgbClr val="0033CC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603500" y="3938359"/>
            <a:ext cx="83853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الببغاء الرمادي الأفريقي هو أفضل ببغاء متحدث</a:t>
            </a:r>
            <a:endParaRPr lang="ar-A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b="30278"/>
          <a:stretch/>
        </p:blipFill>
        <p:spPr>
          <a:xfrm>
            <a:off x="-5416" y="0"/>
            <a:ext cx="12192000" cy="684678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89641" y="2014079"/>
            <a:ext cx="487680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3800" b="1" dirty="0" smtClean="0">
                <a:solidFill>
                  <a:srgbClr val="FF0000"/>
                </a:solidFill>
              </a:rPr>
              <a:t>واجب </a:t>
            </a:r>
            <a:r>
              <a:rPr lang="ar-AE" sz="13800" b="1" dirty="0" smtClean="0">
                <a:solidFill>
                  <a:srgbClr val="0070C0"/>
                </a:solidFill>
              </a:rPr>
              <a:t> </a:t>
            </a:r>
            <a:endParaRPr lang="ar-AE" sz="1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61" t="9804" r="2699" b="11865"/>
          <a:stretch/>
        </p:blipFill>
        <p:spPr>
          <a:xfrm>
            <a:off x="3860801" y="0"/>
            <a:ext cx="4495800" cy="96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t="7415" b="10185"/>
          <a:stretch/>
        </p:blipFill>
        <p:spPr>
          <a:xfrm>
            <a:off x="2006600" y="965201"/>
            <a:ext cx="8651195" cy="99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/>
          <a:srcRect b="66111"/>
          <a:stretch/>
        </p:blipFill>
        <p:spPr>
          <a:xfrm>
            <a:off x="0" y="2222500"/>
            <a:ext cx="12243052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0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31482"/>
          <a:stretch/>
        </p:blipFill>
        <p:spPr>
          <a:xfrm>
            <a:off x="1" y="876299"/>
            <a:ext cx="12192000" cy="60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6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16" y="1101248"/>
            <a:ext cx="12192000" cy="422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6090584" y="2824960"/>
            <a:ext cx="20979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الإجرائية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013700" y="4285460"/>
            <a:ext cx="20979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فعل الأمر</a:t>
            </a:r>
            <a:endParaRPr lang="ar-A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58" y="2388913"/>
            <a:ext cx="10416283" cy="363309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893"/>
            <a:ext cx="12192000" cy="1399120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710981" y="-38100"/>
            <a:ext cx="4142441" cy="874093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SA" sz="4400" dirty="0" smtClean="0">
                <a:solidFill>
                  <a:srgbClr val="C00000"/>
                </a:solidFill>
                <a:cs typeface="MCS Taybah S_U normal." pitchFamily="2" charset="-78"/>
              </a:rPr>
              <a:t>أنواع النصوص</a:t>
            </a:r>
            <a:endParaRPr lang="en-US" sz="4400" dirty="0">
              <a:solidFill>
                <a:srgbClr val="C00000"/>
              </a:solidFill>
              <a:latin typeface="+mj-lt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71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6178"/>
            <a:ext cx="12192000" cy="345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8559800" y="3383760"/>
            <a:ext cx="20979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ar-A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188" y="717395"/>
            <a:ext cx="4674624" cy="125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5005"/>
            <a:ext cx="12192000" cy="249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5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16" y="0"/>
            <a:ext cx="12197416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89641" y="2014079"/>
            <a:ext cx="487680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3800" b="1" dirty="0" smtClean="0">
                <a:solidFill>
                  <a:srgbClr val="FF0000"/>
                </a:solidFill>
              </a:rPr>
              <a:t>واجب </a:t>
            </a:r>
            <a:r>
              <a:rPr lang="ar-AE" sz="13800" b="1" dirty="0" smtClean="0">
                <a:solidFill>
                  <a:srgbClr val="0070C0"/>
                </a:solidFill>
              </a:rPr>
              <a:t> </a:t>
            </a:r>
            <a:endParaRPr lang="ar-AE" sz="1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4678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89641" y="2014079"/>
            <a:ext cx="487680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3800" b="1" dirty="0" smtClean="0">
                <a:solidFill>
                  <a:srgbClr val="FF0000"/>
                </a:solidFill>
              </a:rPr>
              <a:t>واجب </a:t>
            </a:r>
            <a:r>
              <a:rPr lang="ar-AE" sz="13800" b="1" dirty="0" smtClean="0">
                <a:solidFill>
                  <a:srgbClr val="0070C0"/>
                </a:solidFill>
              </a:rPr>
              <a:t> </a:t>
            </a:r>
            <a:endParaRPr lang="ar-AE" sz="1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89641" y="2014079"/>
            <a:ext cx="487680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3800" b="1" dirty="0" smtClean="0">
                <a:solidFill>
                  <a:srgbClr val="FF0000"/>
                </a:solidFill>
              </a:rPr>
              <a:t>واجب </a:t>
            </a:r>
            <a:r>
              <a:rPr lang="ar-AE" sz="13800" b="1" dirty="0" smtClean="0">
                <a:solidFill>
                  <a:srgbClr val="0070C0"/>
                </a:solidFill>
              </a:rPr>
              <a:t> </a:t>
            </a:r>
            <a:endParaRPr lang="ar-AE" sz="1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" y="-1"/>
            <a:ext cx="12205188" cy="684678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89641" y="2014079"/>
            <a:ext cx="487680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3800" b="1" dirty="0" smtClean="0">
                <a:solidFill>
                  <a:srgbClr val="FF0000"/>
                </a:solidFill>
              </a:rPr>
              <a:t>واجب </a:t>
            </a:r>
            <a:r>
              <a:rPr lang="ar-AE" sz="13800" b="1" dirty="0" smtClean="0">
                <a:solidFill>
                  <a:srgbClr val="0070C0"/>
                </a:solidFill>
              </a:rPr>
              <a:t> </a:t>
            </a:r>
            <a:endParaRPr lang="ar-AE" sz="1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894" y="-11213"/>
            <a:ext cx="12236894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89641" y="2014079"/>
            <a:ext cx="487680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3800" b="1" dirty="0" smtClean="0">
                <a:solidFill>
                  <a:srgbClr val="FF0000"/>
                </a:solidFill>
              </a:rPr>
              <a:t>واجب </a:t>
            </a:r>
            <a:r>
              <a:rPr lang="ar-AE" sz="13800" b="1" dirty="0" smtClean="0">
                <a:solidFill>
                  <a:srgbClr val="0070C0"/>
                </a:solidFill>
              </a:rPr>
              <a:t> </a:t>
            </a:r>
            <a:endParaRPr lang="ar-AE" sz="1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16" y="0"/>
            <a:ext cx="12197416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89641" y="2014079"/>
            <a:ext cx="487680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3800" b="1" dirty="0" smtClean="0">
                <a:solidFill>
                  <a:srgbClr val="FF0000"/>
                </a:solidFill>
              </a:rPr>
              <a:t>واجب </a:t>
            </a:r>
            <a:r>
              <a:rPr lang="ar-AE" sz="13800" b="1" dirty="0" smtClean="0">
                <a:solidFill>
                  <a:srgbClr val="0070C0"/>
                </a:solidFill>
              </a:rPr>
              <a:t> </a:t>
            </a:r>
            <a:endParaRPr lang="ar-AE" sz="1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710" y="730117"/>
            <a:ext cx="4471380" cy="107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23" y="1809882"/>
            <a:ext cx="11076779" cy="120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3607289" y="3009899"/>
            <a:ext cx="487680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3800" b="1" dirty="0" smtClean="0">
                <a:solidFill>
                  <a:srgbClr val="FF0000"/>
                </a:solidFill>
              </a:rPr>
              <a:t>مناقشة</a:t>
            </a:r>
            <a:endParaRPr lang="ar-AE" sz="1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320"/>
            <a:ext cx="12192000" cy="511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8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" y="5315136"/>
            <a:ext cx="1562967" cy="15629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3" y="5283820"/>
            <a:ext cx="1562967" cy="15629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31" y="1384206"/>
            <a:ext cx="8841137" cy="7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67" y="939258"/>
            <a:ext cx="12215163" cy="449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7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1" y="850418"/>
            <a:ext cx="12158500" cy="400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78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83" y="5782482"/>
            <a:ext cx="1957119" cy="6197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" y="5813798"/>
            <a:ext cx="1064305" cy="10643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5" y="5782482"/>
            <a:ext cx="1064305" cy="106430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121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3" y="5283820"/>
            <a:ext cx="1562967" cy="15629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631" r="2875" b="3356"/>
          <a:stretch/>
        </p:blipFill>
        <p:spPr>
          <a:xfrm>
            <a:off x="0" y="881763"/>
            <a:ext cx="12192000" cy="451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93039" y="5682511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16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" y="5315136"/>
            <a:ext cx="1562967" cy="15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" y="5315136"/>
            <a:ext cx="1562967" cy="15629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3" y="5283820"/>
            <a:ext cx="1562967" cy="15629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361" b="7208"/>
          <a:stretch/>
        </p:blipFill>
        <p:spPr>
          <a:xfrm>
            <a:off x="10022" y="901287"/>
            <a:ext cx="12181978" cy="325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684004" y="0"/>
            <a:ext cx="834013" cy="875246"/>
          </a:xfrm>
          <a:prstGeom prst="ellipse">
            <a:avLst/>
          </a:prstGeom>
          <a:solidFill>
            <a:srgbClr val="3399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AE" sz="2800" dirty="0">
                <a:latin typeface="Tahoma" pitchFamily="34" charset="0"/>
                <a:cs typeface="MCS Taybah S_U normal." pitchFamily="2" charset="-78"/>
              </a:rPr>
              <a:t>ص </a:t>
            </a:r>
            <a:r>
              <a:rPr lang="en-US" sz="2800" dirty="0" smtClean="0">
                <a:latin typeface="Tahoma" pitchFamily="34" charset="0"/>
                <a:cs typeface="MCS Taybah S_U normal." pitchFamily="2" charset="-78"/>
              </a:rPr>
              <a:t>16</a:t>
            </a:r>
            <a:endParaRPr lang="en-US" sz="2800" dirty="0">
              <a:latin typeface="Tahoma" pitchFamily="34" charset="0"/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03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313</Words>
  <Application>Microsoft Office PowerPoint</Application>
  <PresentationFormat>Custom</PresentationFormat>
  <Paragraphs>105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Alaaeldin Abdelfattah Moursi  Diab</dc:creator>
  <cp:lastModifiedBy>Lenovo</cp:lastModifiedBy>
  <cp:revision>145</cp:revision>
  <dcterms:created xsi:type="dcterms:W3CDTF">2020-08-28T12:19:17Z</dcterms:created>
  <dcterms:modified xsi:type="dcterms:W3CDTF">2020-09-05T13:25:51Z</dcterms:modified>
</cp:coreProperties>
</file>