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AwL8NZMDFOUurUuqThU9A==" hashData="ppe8nOL59hOCFEizHE9sDj74tuoqshqanD9fU3nmeNdEUkzhhCIxoza2o3AfyiLPpvKY5XYcNc6pWSqd/xc8F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6EBD8F-BDA2-40C5-8742-92DAE31231ED}" type="datetimeFigureOut">
              <a:rPr lang="ar-AE" smtClean="0"/>
              <a:t>26/11/1437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65D5A8F-F576-4A6F-8701-16D4A13D6DA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9482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D5A8F-F576-4A6F-8701-16D4A13D6DA9}" type="slidenum">
              <a:rPr lang="ar-AE" smtClean="0"/>
              <a:t>8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0863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7481-05DF-4D27-B1F7-A107F2796790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084-1FBF-4BA9-981B-844CB2907027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AA82-1496-423B-AE8A-614A878FDFD7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1EA-6E13-4B90-8FDA-F84C30EFC373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4EFF-DD35-4BAE-A24B-4D38A6FF17BC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F2C4-B493-410B-B67C-FA4076D9D4CD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59BE-2002-4112-AD72-449207895C19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3FEE-1C4A-49D0-84AB-CA642B4FD431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0026-F0BA-4BDE-BD65-3BCE45DCCA74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7D49-E287-47AD-8636-963694AE929D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A06C3-C3D0-4104-8F60-17D3AE080D85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97DE-DAC5-4A4C-A0D8-A7F20070149A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01B4-5E37-41A7-9C50-D21CC47FC592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2051-3A8F-4A79-BAA8-F17B9C3D8257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56E9-9BBC-48E8-91E8-EFCC748600F0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6E3B-89EA-4EFD-9FEB-026524716F5E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2B5A-9D38-43E6-B711-3755F213ADD0}" type="datetime1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ستديرة 1"/>
          <p:cNvSpPr/>
          <p:nvPr/>
        </p:nvSpPr>
        <p:spPr>
          <a:xfrm rot="538221">
            <a:off x="8252002" y="215641"/>
            <a:ext cx="3752591" cy="2118167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القراءةُ</a:t>
            </a:r>
          </a:p>
          <a:p>
            <a:pPr algn="ctr"/>
            <a:r>
              <a:rPr lang="ar-A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مقال</a:t>
            </a:r>
            <a:endParaRPr lang="ar-AE" sz="600" dirty="0">
              <a:solidFill>
                <a:schemeClr val="tx1">
                  <a:lumMod val="95000"/>
                  <a:lumOff val="5000"/>
                </a:schemeClr>
              </a:solidFill>
              <a:latin typeface="Sakkal Majalla" panose="02000000000000000000" pitchFamily="2" charset="-78"/>
              <a:ea typeface="Monotype Koufi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ذو زوايا قطرية مستديرة 4"/>
          <p:cNvSpPr/>
          <p:nvPr/>
        </p:nvSpPr>
        <p:spPr>
          <a:xfrm rot="20704238">
            <a:off x="3525552" y="346633"/>
            <a:ext cx="2961673" cy="2066219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</a:t>
            </a:r>
            <a:endParaRPr lang="ar-AE" sz="88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5425600" y="1290577"/>
            <a:ext cx="3732173" cy="2315155"/>
          </a:xfrm>
          <a:prstGeom prst="round2DiagRect">
            <a:avLst/>
          </a:prstGeom>
          <a:solidFill>
            <a:srgbClr val="00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العتاب صابون القلوب</a:t>
            </a:r>
          </a:p>
          <a:p>
            <a:pPr algn="ctr"/>
            <a:r>
              <a:rPr lang="ar-A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ميخائيل نعيمة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Sakkal Majalla" panose="02000000000000000000" pitchFamily="2" charset="-78"/>
              <a:ea typeface="Monotype Koufi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14326" y="3594309"/>
            <a:ext cx="7790979" cy="224676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rgbClr val="00B050"/>
                </a:solidFill>
                <a:cs typeface="Akhbar MT" pitchFamily="2" charset="-78"/>
              </a:rPr>
              <a:t>نواتج التعلم </a:t>
            </a:r>
          </a:p>
          <a:p>
            <a:pPr algn="r" rtl="1"/>
            <a:r>
              <a:rPr lang="en-US" sz="3200" b="1" dirty="0" smtClean="0">
                <a:cs typeface="Akhbar MT" pitchFamily="2" charset="-78"/>
              </a:rPr>
              <a:t>1</a:t>
            </a:r>
            <a:r>
              <a:rPr lang="ar-AE" sz="3200" b="1" dirty="0" smtClean="0">
                <a:cs typeface="Akhbar MT" pitchFamily="2" charset="-78"/>
              </a:rPr>
              <a:t> – </a:t>
            </a:r>
            <a:r>
              <a:rPr lang="ar-AE" sz="3200" b="1" dirty="0" smtClean="0">
                <a:cs typeface="Akhbar MT" pitchFamily="2" charset="-78"/>
              </a:rPr>
              <a:t>يحلل </a:t>
            </a:r>
            <a:r>
              <a:rPr lang="ar-AE" sz="3200" b="1" dirty="0" smtClean="0">
                <a:cs typeface="Akhbar MT" pitchFamily="2" charset="-78"/>
              </a:rPr>
              <a:t>المتعلم </a:t>
            </a:r>
            <a:r>
              <a:rPr lang="ar-AE" sz="3200" b="1" dirty="0" smtClean="0">
                <a:cs typeface="Akhbar MT" pitchFamily="2" charset="-78"/>
              </a:rPr>
              <a:t>فكرالنص محدداً كيف تفاعلت وبنيت على بعضها </a:t>
            </a:r>
            <a:r>
              <a:rPr lang="ar-AE" sz="3200" b="1" dirty="0" smtClean="0">
                <a:cs typeface="Akhbar MT" pitchFamily="2" charset="-78"/>
              </a:rPr>
              <a:t>؟</a:t>
            </a:r>
          </a:p>
          <a:p>
            <a:pPr algn="r" rtl="1"/>
            <a:r>
              <a:rPr lang="en-US" sz="3200" b="1" dirty="0" smtClean="0">
                <a:cs typeface="Akhbar MT" pitchFamily="2" charset="-78"/>
              </a:rPr>
              <a:t>2</a:t>
            </a:r>
            <a:r>
              <a:rPr lang="ar-AE" sz="3200" b="1" dirty="0" smtClean="0">
                <a:cs typeface="Akhbar MT" pitchFamily="2" charset="-78"/>
              </a:rPr>
              <a:t> – </a:t>
            </a:r>
            <a:r>
              <a:rPr lang="ar-AE" sz="3200" b="1" dirty="0" smtClean="0">
                <a:cs typeface="Akhbar MT" pitchFamily="2" charset="-78"/>
              </a:rPr>
              <a:t>يقيم المتعلم أسلوب الكاتب في عرض جمله ......</a:t>
            </a:r>
            <a:r>
              <a:rPr lang="ar-AE" sz="3600" b="1" dirty="0" smtClean="0">
                <a:cs typeface="Akhbar MT" pitchFamily="2" charset="-78"/>
              </a:rPr>
              <a:t>.</a:t>
            </a:r>
          </a:p>
          <a:p>
            <a:pPr algn="r" rtl="1"/>
            <a:r>
              <a:rPr lang="en-US" sz="3600" b="1" dirty="0" smtClean="0">
                <a:cs typeface="Akhbar MT" pitchFamily="2" charset="-78"/>
              </a:rPr>
              <a:t>3</a:t>
            </a:r>
            <a:r>
              <a:rPr lang="ar-AE" sz="3600" b="1" dirty="0" smtClean="0">
                <a:cs typeface="Akhbar MT" pitchFamily="2" charset="-78"/>
              </a:rPr>
              <a:t> – يقيم المتعلم مدى كفاية الأساليب ودقتها ......</a:t>
            </a:r>
            <a:endParaRPr lang="ar-AE" sz="3600" b="1" dirty="0">
              <a:cs typeface="Akhbar MT" pitchFamily="2" charset="-78"/>
            </a:endParaRPr>
          </a:p>
        </p:txBody>
      </p:sp>
      <p:sp>
        <p:nvSpPr>
          <p:cNvPr id="9" name="نجمة مكونة من 10 نقاط 8"/>
          <p:cNvSpPr/>
          <p:nvPr/>
        </p:nvSpPr>
        <p:spPr>
          <a:xfrm>
            <a:off x="311085" y="3978111"/>
            <a:ext cx="2846894" cy="2879889"/>
          </a:xfrm>
          <a:prstGeom prst="star10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dirty="0" smtClean="0">
                <a:solidFill>
                  <a:schemeClr val="tx1"/>
                </a:solidFill>
                <a:cs typeface="Akhbar MT" pitchFamily="2" charset="-78"/>
              </a:rPr>
              <a:t>يستغرق تنفيذ هذا الدرس حصتين</a:t>
            </a:r>
            <a:endParaRPr lang="ar-AE" sz="3600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796-FBF1-4CF6-AB46-7F65748FF30F}" type="slidenum">
              <a:rPr lang="ar-AE" smtClean="0"/>
              <a:t>1</a:t>
            </a:fld>
            <a:endParaRPr lang="ar-AE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9" y="1152907"/>
            <a:ext cx="2024893" cy="281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إطار 2"/>
          <p:cNvSpPr/>
          <p:nvPr/>
        </p:nvSpPr>
        <p:spPr>
          <a:xfrm>
            <a:off x="8892988" y="62752"/>
            <a:ext cx="3236259" cy="770966"/>
          </a:xfrm>
          <a:prstGeom prst="fram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600" dirty="0" smtClean="0">
                <a:solidFill>
                  <a:srgbClr val="FF0000"/>
                </a:solidFill>
                <a:cs typeface="Akhbar MT" pitchFamily="2" charset="-78"/>
              </a:rPr>
              <a:t>أثناء قراءة النص</a:t>
            </a:r>
            <a:endParaRPr lang="ar-AE" sz="3600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56296" y="1089209"/>
            <a:ext cx="11665374" cy="138499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002060"/>
                </a:solidFill>
                <a:cs typeface="Akhbar MT" pitchFamily="2" charset="-78"/>
              </a:rPr>
              <a:t>اقرأ المقال قراءة صامتة ، وسجل على جانبيه أي سؤال أو ملاحظة ترد على ذهنك وأنت تقرأ ، يمكنك أن تضيف تعليقات </a:t>
            </a:r>
          </a:p>
          <a:p>
            <a:pPr algn="r" rtl="1"/>
            <a:r>
              <a:rPr lang="ar-AE" sz="2800" b="1" dirty="0" smtClean="0">
                <a:solidFill>
                  <a:srgbClr val="002060"/>
                </a:solidFill>
                <a:cs typeface="Akhbar MT" pitchFamily="2" charset="-78"/>
              </a:rPr>
              <a:t>أيضاًعلى لغة الكاتب ، وأمثلته ، والصور المجازية التي استخدمها ، هل أعجبتك ؟ لماذا ؟ </a:t>
            </a:r>
          </a:p>
          <a:p>
            <a:pPr algn="r" rtl="1"/>
            <a:r>
              <a:rPr lang="ar-AE" sz="2800" b="1" dirty="0" smtClean="0">
                <a:solidFill>
                  <a:srgbClr val="002060"/>
                </a:solidFill>
                <a:cs typeface="Akhbar MT" pitchFamily="2" charset="-78"/>
              </a:rPr>
              <a:t>كل هذه سيجعلك تنفذ إلى تفاصيل النص ، وتصبح قارئاً أفضل مرة بعد مرة .</a:t>
            </a:r>
            <a:endParaRPr lang="ar-AE" sz="28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5" name="إطار 4"/>
          <p:cNvSpPr/>
          <p:nvPr/>
        </p:nvSpPr>
        <p:spPr>
          <a:xfrm>
            <a:off x="9000565" y="2649016"/>
            <a:ext cx="3021105" cy="649995"/>
          </a:xfrm>
          <a:prstGeom prst="fra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600" dirty="0" smtClean="0">
                <a:solidFill>
                  <a:srgbClr val="FF0000"/>
                </a:solidFill>
                <a:cs typeface="Akhbar MT" pitchFamily="2" charset="-78"/>
              </a:rPr>
              <a:t>أنشطةمابعدالنص</a:t>
            </a:r>
            <a:endParaRPr lang="ar-AE" sz="3600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6" name="مجسم مشطوف الحواف 5"/>
          <p:cNvSpPr/>
          <p:nvPr/>
        </p:nvSpPr>
        <p:spPr>
          <a:xfrm>
            <a:off x="5728446" y="2732628"/>
            <a:ext cx="2611240" cy="699247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cs typeface="Akhbar MT" pitchFamily="2" charset="-78"/>
              </a:rPr>
              <a:t>المهارة القرائية</a:t>
            </a:r>
            <a:endParaRPr lang="ar-AE" sz="3200" b="1" dirty="0">
              <a:cs typeface="Akhbar MT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695118" y="3431875"/>
            <a:ext cx="33265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AE" sz="4400" b="1" cap="none" spc="0" dirty="0" smtClean="0">
                <a:ln/>
                <a:solidFill>
                  <a:srgbClr val="FF0000"/>
                </a:solidFill>
                <a:effectLst/>
                <a:cs typeface="Akhbar MT" pitchFamily="2" charset="-78"/>
              </a:rPr>
              <a:t>التحدث حول ما نقرأ</a:t>
            </a:r>
            <a:endParaRPr lang="ar-SA" sz="4400" b="1" cap="none" spc="0" dirty="0">
              <a:ln/>
              <a:solidFill>
                <a:srgbClr val="FF0000"/>
              </a:solidFill>
              <a:effectLst/>
              <a:cs typeface="Akhbar MT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89895" y="4035602"/>
            <a:ext cx="11598111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2800" b="1" cap="none" spc="0" dirty="0" smtClean="0">
                <a:ln/>
                <a:solidFill>
                  <a:srgbClr val="0000FF"/>
                </a:solidFill>
                <a:effectLst/>
                <a:cs typeface="Akhbar MT" pitchFamily="2" charset="-78"/>
              </a:rPr>
              <a:t>تحدث بالكتابة ( المناقشة في الفكرة العامة ):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8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أخرج ورقة وقلماً واكتب في ثلاث دقائق فكرة المقال في رأيك ، وما الذي أعجبك فيه بالتحديد ، أو ما الذي لم يعجبك</a:t>
            </a:r>
          </a:p>
          <a:p>
            <a:pPr algn="r" rtl="1"/>
            <a:r>
              <a:rPr lang="ar-AE" sz="2800" b="1" dirty="0">
                <a:ln/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AE" sz="28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     ، وهل لديك سؤال حول الموضوع ؟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800" b="1" dirty="0" smtClean="0">
                <a:ln/>
                <a:solidFill>
                  <a:srgbClr val="7030A0"/>
                </a:solidFill>
                <a:cs typeface="Akhbar MT" pitchFamily="2" charset="-78"/>
              </a:rPr>
              <a:t>تبادل مع زميلك ما كتبتما ، ولينظر كل واحد منكما في طريقة كتاب الآخر ، أين يلتقيان ؟ وأين يفترقان ؟ </a:t>
            </a:r>
          </a:p>
          <a:p>
            <a:pPr algn="r" rtl="1"/>
            <a:r>
              <a:rPr lang="ar-AE" sz="2800" b="1" dirty="0">
                <a:ln/>
                <a:solidFill>
                  <a:srgbClr val="7030A0"/>
                </a:solidFill>
                <a:cs typeface="Akhbar MT" pitchFamily="2" charset="-78"/>
              </a:rPr>
              <a:t> </a:t>
            </a:r>
            <a:r>
              <a:rPr lang="ar-AE" sz="2800" b="1" dirty="0" smtClean="0">
                <a:ln/>
                <a:solidFill>
                  <a:srgbClr val="7030A0"/>
                </a:solidFill>
                <a:cs typeface="Akhbar MT" pitchFamily="2" charset="-78"/>
              </a:rPr>
              <a:t>     وكيف لخص كل واحد منكما الموضوع وعبر عن رأسه . افعلا ذلك في دقيقتين .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800" b="1" dirty="0" smtClean="0">
                <a:ln/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شارك معلمك وزملائك النقاش العام حول الموضوع في دقيقتين .</a:t>
            </a:r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4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جسم مشطوف الحواف 1"/>
          <p:cNvSpPr/>
          <p:nvPr/>
        </p:nvSpPr>
        <p:spPr>
          <a:xfrm>
            <a:off x="9242612" y="105969"/>
            <a:ext cx="2826391" cy="699247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cs typeface="Akhbar MT" pitchFamily="2" charset="-78"/>
              </a:rPr>
              <a:t>تحليل النص وتقييمه</a:t>
            </a:r>
            <a:endParaRPr lang="ar-AE" sz="3200" b="1" dirty="0">
              <a:cs typeface="Akhbar MT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816907" y="978638"/>
            <a:ext cx="6252096" cy="51398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1</a:t>
            </a:r>
            <a:r>
              <a:rPr lang="ar-AE" sz="32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 – اختر الإجابة الصحيحة لكل سؤال مما يلي :</a:t>
            </a:r>
          </a:p>
          <a:p>
            <a:pPr algn="r" rtl="1"/>
            <a:r>
              <a:rPr lang="ar-AE" sz="3200" b="1" dirty="0">
                <a:ln/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 </a:t>
            </a:r>
            <a:r>
              <a:rPr lang="ar-AE" sz="36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أ – الفكرة التي يدور حولها المقال هي :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AE" sz="3200" b="1" dirty="0" smtClean="0">
                <a:ln/>
                <a:solidFill>
                  <a:srgbClr val="7030A0"/>
                </a:solidFill>
                <a:cs typeface="Akhbar MT" pitchFamily="2" charset="-78"/>
              </a:rPr>
              <a:t>العتاب صابون القلوب 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AE" sz="3200" b="1" dirty="0" smtClean="0">
                <a:ln/>
                <a:solidFill>
                  <a:srgbClr val="7030A0"/>
                </a:solidFill>
                <a:cs typeface="Akhbar MT" pitchFamily="2" charset="-78"/>
              </a:rPr>
              <a:t>العتاب نوعان : جيد وسيء 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AE" sz="3200" b="1" dirty="0" smtClean="0">
                <a:ln/>
                <a:solidFill>
                  <a:srgbClr val="7030A0"/>
                </a:solidFill>
                <a:cs typeface="Akhbar MT" pitchFamily="2" charset="-78"/>
              </a:rPr>
              <a:t>القلوب تحتاج إلى ما يطهرها من أدرانها وأمراضها .</a:t>
            </a:r>
          </a:p>
          <a:p>
            <a:pPr algn="r" rtl="1"/>
            <a:endParaRPr lang="ar-AE" sz="3200" b="1" dirty="0" smtClean="0">
              <a:ln/>
              <a:solidFill>
                <a:srgbClr val="0000FF"/>
              </a:solidFill>
              <a:cs typeface="Akhbar MT" pitchFamily="2" charset="-78"/>
            </a:endParaRPr>
          </a:p>
          <a:p>
            <a:pPr algn="r" rtl="1"/>
            <a:r>
              <a:rPr lang="ar-AE" sz="3200" b="1" dirty="0">
                <a:ln/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ln/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  </a:t>
            </a:r>
            <a:r>
              <a:rPr lang="ar-AE" sz="3600" b="1" dirty="0" smtClean="0">
                <a:ln/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ب – يكون العتاب صابوناً للقلوب إذا :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AE" sz="3200" b="1" dirty="0" smtClean="0">
                <a:ln/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كان برغبة صادقة ونية طاهرة 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AE" sz="3200" b="1" dirty="0" smtClean="0">
                <a:ln/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كان في محاسبة الإنسان لنفسه حتى يطهرها 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AE" sz="3200" b="1" dirty="0" smtClean="0">
                <a:ln/>
                <a:solidFill>
                  <a:schemeClr val="accent1">
                    <a:lumMod val="75000"/>
                  </a:schemeClr>
                </a:solidFill>
                <a:cs typeface="Akhbar MT" pitchFamily="2" charset="-78"/>
              </a:rPr>
              <a:t>كان في الاثنين معاً 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47073"/>
            <a:ext cx="2151529" cy="2710927"/>
          </a:xfrm>
          <a:prstGeom prst="rect">
            <a:avLst/>
          </a:prstGeom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9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666395" y="288356"/>
            <a:ext cx="839364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2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بدأ الكاتب حديثه بمقدمة جعلها مدخلاً للكلام في موضوعه الأساسي :</a:t>
            </a:r>
          </a:p>
          <a:p>
            <a:pPr algn="r" rtl="1"/>
            <a:r>
              <a:rPr lang="ar-AE" sz="3200" b="1" dirty="0">
                <a:ln/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      بم استعان الكاتب في هذه المقدمة ليقرِّب لنا الفكرة ؟ 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388853" y="2515667"/>
            <a:ext cx="36150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النهاية : المنديل المبلل بالعرق 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374922" y="1794427"/>
            <a:ext cx="76851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>
                <a:ln/>
                <a:solidFill>
                  <a:srgbClr val="0000FF"/>
                </a:solidFill>
                <a:cs typeface="Akhbar MT" pitchFamily="2" charset="-78"/>
              </a:rPr>
              <a:t>3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حدد في النص بداية المقدمة ونهايتها . ما رأيك في طول المقدمة ؟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7571274" y="2442792"/>
            <a:ext cx="35654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البداية : هذا مثل شائع .......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759951" y="1269717"/>
            <a:ext cx="34932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بالمثل( العتاب صابون القلوب )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5527609" y="3236907"/>
            <a:ext cx="39789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طول المقدمة جاء مناسباً إلى حدٍّ ما .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4831663" y="4000713"/>
            <a:ext cx="70759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4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أين تجد الفكرة العامة للمقال ؟ ظللها . ثم اكتبها بلغتك .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6899901" y="4687843"/>
            <a:ext cx="4738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الفكرة العامة ظهرت في بداية جسم المقال 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1245577" y="5272618"/>
            <a:ext cx="1031243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ذكر الكاتب أن العتاب لابد له من نية صافية وخالصة حتى نستطيع الوصول إلى تفاهم وتقارب </a:t>
            </a:r>
          </a:p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 </a:t>
            </a:r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7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23867" y="288356"/>
            <a:ext cx="1013617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5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بعد المقدمة وذكر الفكرة العامة للمقال ، ساق الكاتب أمثلة قابل فيها بين اعتناء الناس</a:t>
            </a:r>
          </a:p>
          <a:p>
            <a:pPr algn="r" rtl="1"/>
            <a:r>
              <a:rPr lang="ar-AE" sz="3200" b="1" dirty="0">
                <a:ln/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      بظواهرهم وإهمالهم بواطنهم ، اذكر هذه الأمثلة ، كما وردت في المقال 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85048" y="1539383"/>
            <a:ext cx="116749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الناس المتمدنيين يتهالكون في تنظيف أبدانهم وملابسهم ومساكنهم ، ويحرصون أشد الحرص على</a:t>
            </a:r>
          </a:p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 أن يكون كل ما يأكلون ويسربون خالياً نت الغش والوسخ ،في حين لا يأبهون بالقواذير التي في قلوبهم فكأن</a:t>
            </a:r>
          </a:p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 قلوبهم ليست منهم ......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796159" y="3391346"/>
            <a:ext cx="1016175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6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وبعد أن ساق الأمثلة ، أخذ يفصل في بيان خطر الآفات القلبية على الإنسان ومن حوله ،</a:t>
            </a:r>
          </a:p>
          <a:p>
            <a:pPr algn="r" rtl="1"/>
            <a:r>
              <a:rPr lang="ar-AE" sz="3200" b="1" dirty="0">
                <a:ln/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    فماذا قال ؟ اقرأ من المقال ما يدل على هذه النقطة .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860534" y="4732271"/>
            <a:ext cx="779572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يقرأ الطلاب من قوله :</a:t>
            </a:r>
          </a:p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(ما من نية ننويها  أو شهوة .... حتى :....عن العقاقير والصيدليات) </a:t>
            </a: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" y="4315792"/>
            <a:ext cx="2022599" cy="1670487"/>
          </a:xfrm>
          <a:prstGeom prst="rect">
            <a:avLst/>
          </a:prstGeom>
        </p:spPr>
      </p:pic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11338" y="235770"/>
            <a:ext cx="48093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7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من هم سكان القلوب في نظر الكاتب ؟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045489" y="820545"/>
            <a:ext cx="89066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هم أصحاب النيات الصافية الذين يهتمون ببواطنهم أكثر مما يهتمون بظواهرهم 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736382" y="1634264"/>
            <a:ext cx="821571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8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ساق الكاتب أمثلة للسكان الجيدين ، وأمثلة أخرى للسكان السيئين .</a:t>
            </a:r>
          </a:p>
          <a:p>
            <a:pPr algn="r" rtl="1"/>
            <a:r>
              <a:rPr lang="ar-AE" sz="3200" b="1" dirty="0">
                <a:ln/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      ظلل القسم الأول باللون </a:t>
            </a:r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الأخضر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، والقسم الثاني باللون </a:t>
            </a:r>
            <a:r>
              <a:rPr lang="ar-AE" sz="32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الأحمر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2649193" y="3588570"/>
            <a:ext cx="937147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9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ختم الكاتب مقاله بدعوة لنا جميعاً ، فإلام دعانا ؟ وما موقفك من هذه الدعوة ؟ </a:t>
            </a:r>
          </a:p>
          <a:p>
            <a:pPr algn="r" rtl="1"/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      كيف ستكون استجابتك لها ؟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562131" y="4868420"/>
            <a:ext cx="101025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دعانا إلى أن نختم كل يوم من حياتنا بمحاسبة دقيقة نجريها مع أنفسنا ، وفي نهاية كل عام </a:t>
            </a:r>
          </a:p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بمحاسبة شاملة عن كل ما ربحناه وخسرناه من محبة وصداقة وإيمان ومعرفة ....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848077" y="5945638"/>
            <a:ext cx="78165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وهي دعوة ضرورية لكل إنسان حتى يحاسب نفسه ما لها وما عليها ...</a:t>
            </a: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2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099909" y="235770"/>
            <a:ext cx="79207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10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لو سئلت عن أجمل صفة فيك ، وأسوأ صفة فيك ، فبم ستجيب ؟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360637" y="834266"/>
            <a:ext cx="56861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يسأل الطلاب وتدون بعض الإجابات على السبورة 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249263" y="1575650"/>
            <a:ext cx="67714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11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ما رأيك في المقال؟ هل أقنعك الكاتب ؟ إلى أي درجة ؟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169621" y="2483155"/>
            <a:ext cx="81371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يسأل الطلاب عن آرائهم ومدى قناعتهم وإلى أي درجة وتناقش الإجابات 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392711" y="3238260"/>
            <a:ext cx="96279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en-US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12</a:t>
            </a:r>
            <a:r>
              <a:rPr lang="ar-AE" sz="32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– هل استخدم الكاتب أدلة قوية ليدعم وجهة نظره ؟ علام اعتمد بالدرجة الأولى ؟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682508" y="4147766"/>
            <a:ext cx="48125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200" b="1" dirty="0" smtClean="0">
                <a:ln/>
                <a:solidFill>
                  <a:srgbClr val="00B050"/>
                </a:solidFill>
                <a:cs typeface="Akhbar MT" pitchFamily="2" charset="-78"/>
              </a:rPr>
              <a:t>   نعم ،اعتمد على الأدلة العقلية والمنطقية </a:t>
            </a: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" y="4673067"/>
            <a:ext cx="2621921" cy="2184934"/>
          </a:xfrm>
          <a:prstGeom prst="rect">
            <a:avLst/>
          </a:prstGeom>
        </p:spPr>
      </p:pic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7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جسم مشطوف الحواف 1"/>
          <p:cNvSpPr/>
          <p:nvPr/>
        </p:nvSpPr>
        <p:spPr>
          <a:xfrm rot="20994003">
            <a:off x="5013754" y="490805"/>
            <a:ext cx="4419620" cy="1263918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cs typeface="Akhbar MT" pitchFamily="2" charset="-78"/>
              </a:rPr>
              <a:t>القراءة حول القراءة</a:t>
            </a:r>
            <a:endParaRPr lang="ar-AE" sz="4000" b="1" dirty="0">
              <a:cs typeface="Akhbar MT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81336" y="2729437"/>
            <a:ext cx="76049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36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استخرج من موقع «الدرر السنية» الحديث الشريف الذي أوله</a:t>
            </a:r>
          </a:p>
          <a:p>
            <a:pPr algn="r" rtl="1"/>
            <a:r>
              <a:rPr lang="ar-AE" sz="36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 «يطلع عليكم الآن رجل من أهل الجنة»</a:t>
            </a:r>
          </a:p>
          <a:p>
            <a:pPr algn="r" rtl="1"/>
            <a:r>
              <a:rPr lang="ar-AE" sz="3600" b="1" dirty="0" smtClean="0">
                <a:ln/>
                <a:solidFill>
                  <a:srgbClr val="0000FF"/>
                </a:solidFill>
                <a:cs typeface="Akhbar MT" pitchFamily="2" charset="-78"/>
              </a:rPr>
              <a:t>وانظر : فيم يشترك الحديث الشريف والمقال ؟</a:t>
            </a:r>
          </a:p>
        </p:txBody>
      </p:sp>
      <p:sp>
        <p:nvSpPr>
          <p:cNvPr id="4" name="مستطيل 3"/>
          <p:cNvSpPr/>
          <p:nvPr/>
        </p:nvSpPr>
        <p:spPr>
          <a:xfrm rot="1413764">
            <a:off x="4671476" y="5061991"/>
            <a:ext cx="208903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AE" sz="54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نشاط بيتي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3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754</Words>
  <Application>Microsoft Office PowerPoint</Application>
  <PresentationFormat>ملء الشاشة</PresentationFormat>
  <Paragraphs>91</Paragraphs>
  <Slides>8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9" baseType="lpstr">
      <vt:lpstr>Akhbar MT</vt:lpstr>
      <vt:lpstr>Andalus</vt:lpstr>
      <vt:lpstr>Arial</vt:lpstr>
      <vt:lpstr>Calibri</vt:lpstr>
      <vt:lpstr>Century Gothic</vt:lpstr>
      <vt:lpstr>Monotype Koufi</vt:lpstr>
      <vt:lpstr>Sakkal Majalla</vt:lpstr>
      <vt:lpstr>Tahoma</vt:lpstr>
      <vt:lpstr>Wingdings</vt:lpstr>
      <vt:lpstr>Wingdings 3</vt:lpstr>
      <vt:lpstr>ربطة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عبدالله حسين الزعبي</dc:creator>
  <cp:lastModifiedBy>عبدالله حسين الزعبي</cp:lastModifiedBy>
  <cp:revision>18</cp:revision>
  <dcterms:created xsi:type="dcterms:W3CDTF">2016-08-29T13:31:03Z</dcterms:created>
  <dcterms:modified xsi:type="dcterms:W3CDTF">2016-08-29T16:12:59Z</dcterms:modified>
</cp:coreProperties>
</file>