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8"/>
  </p:notesMasterIdLst>
  <p:sldIdLst>
    <p:sldId id="459" r:id="rId2"/>
    <p:sldId id="455" r:id="rId3"/>
    <p:sldId id="458" r:id="rId4"/>
    <p:sldId id="943" r:id="rId5"/>
    <p:sldId id="944" r:id="rId6"/>
    <p:sldId id="261" r:id="rId7"/>
    <p:sldId id="927" r:id="rId8"/>
    <p:sldId id="945" r:id="rId9"/>
    <p:sldId id="948" r:id="rId10"/>
    <p:sldId id="947" r:id="rId11"/>
    <p:sldId id="999" r:id="rId12"/>
    <p:sldId id="1007" r:id="rId13"/>
    <p:sldId id="950" r:id="rId14"/>
    <p:sldId id="949" r:id="rId15"/>
    <p:sldId id="951" r:id="rId16"/>
    <p:sldId id="1001" r:id="rId17"/>
    <p:sldId id="1008" r:id="rId18"/>
    <p:sldId id="1011" r:id="rId19"/>
    <p:sldId id="1012" r:id="rId20"/>
    <p:sldId id="1013" r:id="rId21"/>
    <p:sldId id="955" r:id="rId22"/>
    <p:sldId id="1002" r:id="rId23"/>
    <p:sldId id="1009" r:id="rId24"/>
    <p:sldId id="1031" r:id="rId25"/>
    <p:sldId id="1010" r:id="rId26"/>
    <p:sldId id="957" r:id="rId27"/>
    <p:sldId id="1014" r:id="rId28"/>
    <p:sldId id="1015" r:id="rId29"/>
    <p:sldId id="1016" r:id="rId30"/>
    <p:sldId id="1017" r:id="rId31"/>
    <p:sldId id="1018" r:id="rId32"/>
    <p:sldId id="1019" r:id="rId33"/>
    <p:sldId id="1020" r:id="rId34"/>
    <p:sldId id="1021" r:id="rId35"/>
    <p:sldId id="1022" r:id="rId36"/>
    <p:sldId id="1023" r:id="rId37"/>
    <p:sldId id="1024" r:id="rId38"/>
    <p:sldId id="1032" r:id="rId39"/>
    <p:sldId id="1025" r:id="rId40"/>
    <p:sldId id="1033" r:id="rId41"/>
    <p:sldId id="1026" r:id="rId42"/>
    <p:sldId id="1027" r:id="rId43"/>
    <p:sldId id="1028" r:id="rId44"/>
    <p:sldId id="1029" r:id="rId45"/>
    <p:sldId id="1047" r:id="rId46"/>
    <p:sldId id="1030" r:id="rId47"/>
    <p:sldId id="1034" r:id="rId48"/>
    <p:sldId id="1035" r:id="rId49"/>
    <p:sldId id="1048" r:id="rId50"/>
    <p:sldId id="1036" r:id="rId51"/>
    <p:sldId id="1037" r:id="rId52"/>
    <p:sldId id="1038" r:id="rId53"/>
    <p:sldId id="1039" r:id="rId54"/>
    <p:sldId id="1040" r:id="rId55"/>
    <p:sldId id="1049" r:id="rId56"/>
    <p:sldId id="1041" r:id="rId57"/>
    <p:sldId id="1042" r:id="rId58"/>
    <p:sldId id="1043" r:id="rId59"/>
    <p:sldId id="974" r:id="rId60"/>
    <p:sldId id="1003" r:id="rId61"/>
    <p:sldId id="1004" r:id="rId62"/>
    <p:sldId id="1045" r:id="rId63"/>
    <p:sldId id="1046" r:id="rId64"/>
    <p:sldId id="1050" r:id="rId65"/>
    <p:sldId id="1051" r:id="rId66"/>
    <p:sldId id="1052" r:id="rId67"/>
    <p:sldId id="1053" r:id="rId68"/>
    <p:sldId id="1058" r:id="rId69"/>
    <p:sldId id="1057" r:id="rId70"/>
    <p:sldId id="1054" r:id="rId71"/>
    <p:sldId id="1059" r:id="rId72"/>
    <p:sldId id="1055" r:id="rId73"/>
    <p:sldId id="991" r:id="rId74"/>
    <p:sldId id="992" r:id="rId75"/>
    <p:sldId id="993" r:id="rId76"/>
    <p:sldId id="994" r:id="rId77"/>
    <p:sldId id="995" r:id="rId78"/>
    <p:sldId id="996" r:id="rId79"/>
    <p:sldId id="997" r:id="rId80"/>
    <p:sldId id="998" r:id="rId81"/>
    <p:sldId id="861" r:id="rId82"/>
    <p:sldId id="566" r:id="rId83"/>
    <p:sldId id="567" r:id="rId84"/>
    <p:sldId id="568" r:id="rId85"/>
    <p:sldId id="569" r:id="rId86"/>
    <p:sldId id="572" r:id="rId87"/>
  </p:sldIdLst>
  <p:sldSz cx="9144000" cy="6858000" type="screen4x3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FFFFFF"/>
    <a:srgbClr val="0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59DFC2C-F442-4E7D-9452-1D721F4E2B21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7E1440D-B752-4AEF-AEBC-6D3178F8BFBA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9415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10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237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2E914-899D-4E98-A6A8-9F2F399CCE2D}" type="slidenum">
              <a:rPr lang="ar-AE" smtClean="0"/>
              <a:pPr/>
              <a:t>22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7667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2E914-899D-4E98-A6A8-9F2F399CCE2D}" type="slidenum">
              <a:rPr lang="ar-AE" smtClean="0"/>
              <a:pPr/>
              <a:t>60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1136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2E914-899D-4E98-A6A8-9F2F399CCE2D}" type="slidenum">
              <a:rPr lang="ar-AE" smtClean="0"/>
              <a:pPr/>
              <a:t>61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93441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2E914-899D-4E98-A6A8-9F2F399CCE2D}" type="slidenum">
              <a:rPr lang="ar-AE" smtClean="0"/>
              <a:pPr/>
              <a:t>68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86612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2E914-899D-4E98-A6A8-9F2F399CCE2D}" type="slidenum">
              <a:rPr lang="ar-AE" smtClean="0"/>
              <a:pPr/>
              <a:t>71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9229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A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7AB73-FB4A-4D01-92C2-A1A3E43BF23E}" type="datetimeFigureOut">
              <a:rPr lang="ar-AE" smtClean="0"/>
              <a:pPr/>
              <a:t>23/10/1441</a:t>
            </a:fld>
            <a:endParaRPr lang="ar-A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CB0A0-A6DB-411B-AA9A-791437B33776}" type="slidenum">
              <a:rPr lang="ar-AE" smtClean="0"/>
              <a:pPr/>
              <a:t>‹#›</a:t>
            </a:fld>
            <a:endParaRPr lang="ar-A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8.xml"/><Relationship Id="rId9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padlet.com/alaadiab2004/Bookmarks?fbclid=IwAR2PtLBF5JSyoh_1YDt-msB0K_eJOpl40K3XsGuSCwU4bMKAASrYtf4ExXU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8.xml"/><Relationship Id="rId9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gif"/><Relationship Id="rId7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8.xml"/><Relationship Id="rId9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jpeg"/><Relationship Id="rId7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8.xml"/><Relationship Id="rId9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https://padlet.com/alaadiab2004/Bookmarks?fbclid=IwAR2PtLBF5JSyoh_1YDt-msB0K_eJOpl40K3XsGuSCwU4bMKAASrYtf4ExXU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10" Type="http://schemas.openxmlformats.org/officeDocument/2006/relationships/image" Target="../media/image19.emf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10" Type="http://schemas.openxmlformats.org/officeDocument/2006/relationships/image" Target="../media/image19.emf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6.xml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64.jpeg"/><Relationship Id="rId4" Type="http://schemas.openxmlformats.org/officeDocument/2006/relationships/image" Target="../media/image11.png"/><Relationship Id="rId9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8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6.xml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73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" Target="slide8.xml"/><Relationship Id="rId7" Type="http://schemas.openxmlformats.org/officeDocument/2006/relationships/image" Target="../media/image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7.png"/><Relationship Id="rId10" Type="http://schemas.openxmlformats.org/officeDocument/2006/relationships/image" Target="../media/image22.emf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10" Type="http://schemas.openxmlformats.org/officeDocument/2006/relationships/image" Target="../media/image19.emf"/><Relationship Id="rId4" Type="http://schemas.openxmlformats.org/officeDocument/2006/relationships/image" Target="../media/image82.png"/><Relationship Id="rId9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10" Type="http://schemas.openxmlformats.org/officeDocument/2006/relationships/image" Target="../media/image19.emf"/><Relationship Id="rId4" Type="http://schemas.openxmlformats.org/officeDocument/2006/relationships/image" Target="../media/image82.png"/><Relationship Id="rId9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10" Type="http://schemas.openxmlformats.org/officeDocument/2006/relationships/image" Target="../media/image19.emf"/><Relationship Id="rId4" Type="http://schemas.openxmlformats.org/officeDocument/2006/relationships/image" Target="../media/image82.png"/><Relationship Id="rId9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" Target="slide8.xml"/><Relationship Id="rId7" Type="http://schemas.openxmlformats.org/officeDocument/2006/relationships/image" Target="../media/image7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slide" Target="slide8.xml"/><Relationship Id="rId12" Type="http://schemas.openxmlformats.org/officeDocument/2006/relationships/image" Target="../media/image19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3.png"/><Relationship Id="rId9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slide" Target="slide8.xml"/><Relationship Id="rId12" Type="http://schemas.openxmlformats.org/officeDocument/2006/relationships/image" Target="../media/image19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3.png"/><Relationship Id="rId9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slide" Target="slide8.xml"/><Relationship Id="rId12" Type="http://schemas.openxmlformats.org/officeDocument/2006/relationships/image" Target="../media/image19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3.png"/><Relationship Id="rId9" Type="http://schemas.openxmlformats.org/officeDocument/2006/relationships/image" Target="../media/image1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slide" Target="slide8.xml"/><Relationship Id="rId12" Type="http://schemas.openxmlformats.org/officeDocument/2006/relationships/image" Target="../media/image19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3.png"/><Relationship Id="rId9" Type="http://schemas.openxmlformats.org/officeDocument/2006/relationships/image" Target="../media/image1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slide" Target="slide8.xml"/><Relationship Id="rId12" Type="http://schemas.openxmlformats.org/officeDocument/2006/relationships/image" Target="../media/image19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3.png"/><Relationship Id="rId9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slide" Target="slide8.xml"/><Relationship Id="rId12" Type="http://schemas.openxmlformats.org/officeDocument/2006/relationships/image" Target="../media/image19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3.png"/><Relationship Id="rId9" Type="http://schemas.openxmlformats.org/officeDocument/2006/relationships/image" Target="../media/image1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NULL"/><Relationship Id="rId3" Type="http://schemas.openxmlformats.org/officeDocument/2006/relationships/image" Target="../media/image95.png"/><Relationship Id="rId7" Type="http://schemas.openxmlformats.org/officeDocument/2006/relationships/slide" Target="slide8.xml"/><Relationship Id="rId12" Type="http://schemas.openxmlformats.org/officeDocument/2006/relationships/image" Target="../media/image1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11" Type="http://schemas.openxmlformats.org/officeDocument/2006/relationships/image" Target="../media/image7.png"/><Relationship Id="rId5" Type="http://schemas.openxmlformats.org/officeDocument/2006/relationships/image" Target="../media/image97.jpeg"/><Relationship Id="rId10" Type="http://schemas.openxmlformats.org/officeDocument/2006/relationships/image" Target="../media/image12.png"/><Relationship Id="rId4" Type="http://schemas.openxmlformats.org/officeDocument/2006/relationships/image" Target="../media/image9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9.e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0.png"/><Relationship Id="rId7" Type="http://schemas.openxmlformats.org/officeDocument/2006/relationships/image" Target="../media/image9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2.png"/><Relationship Id="rId7" Type="http://schemas.openxmlformats.org/officeDocument/2006/relationships/image" Target="../media/image1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loghtna.algmela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" Target="slide8.xml"/><Relationship Id="rId7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elmstba.com_1457431697_1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657" y="0"/>
            <a:ext cx="7020630" cy="531812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637E44DF-2357-4054-9ED0-49A47EDE4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65" y="4869997"/>
            <a:ext cx="1043171" cy="137864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="" xmlns:a16="http://schemas.microsoft.com/office/drawing/2014/main" id="{1073D007-55A1-4F21-853F-E0CCEA18DF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9" b="24135"/>
          <a:stretch/>
        </p:blipFill>
        <p:spPr>
          <a:xfrm>
            <a:off x="3354593" y="6071976"/>
            <a:ext cx="2132268" cy="7414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373E077B-70D9-42B0-B942-6D928E6BB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3995" y="4530559"/>
            <a:ext cx="2160241" cy="21197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A106500F-0BF8-4FD0-A73C-8BB2C0BB4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455" y="4530559"/>
            <a:ext cx="2160241" cy="211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="" xmlns:a16="http://schemas.microsoft.com/office/drawing/2014/main" id="{774185CF-44C1-48A7-8CD0-D363269100AB}"/>
              </a:ext>
            </a:extLst>
          </p:cNvPr>
          <p:cNvSpPr/>
          <p:nvPr/>
        </p:nvSpPr>
        <p:spPr>
          <a:xfrm>
            <a:off x="179512" y="398575"/>
            <a:ext cx="8712968" cy="17772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712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اذهب </a:t>
            </a:r>
            <a:r>
              <a:rPr lang="ar-AE" sz="3712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إلى الشبكة المعلوماتية ، </a:t>
            </a:r>
            <a:r>
              <a:rPr lang="ar-AE" sz="3712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وابحث </a:t>
            </a:r>
            <a:r>
              <a:rPr lang="ar-AE" sz="3712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عن معلومات عن </a:t>
            </a:r>
            <a:r>
              <a:rPr lang="ar-AE" sz="3712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الصحراء في الوطن العربي.</a:t>
            </a:r>
            <a:endParaRPr lang="ar-AE" sz="3712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  <a:p>
            <a:pPr algn="ctr"/>
            <a:endParaRPr lang="ar-AE" sz="3712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6" name="صورة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8" name="صورة 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498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0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8064896" cy="5535183"/>
          </a:xfrm>
          <a:prstGeom prst="rect">
            <a:avLst/>
          </a:prstGeom>
        </p:spPr>
      </p:pic>
      <p:sp>
        <p:nvSpPr>
          <p:cNvPr id="12" name="مربع نص 11"/>
          <p:cNvSpPr txBox="1"/>
          <p:nvPr/>
        </p:nvSpPr>
        <p:spPr>
          <a:xfrm>
            <a:off x="1907704" y="3153742"/>
            <a:ext cx="54006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000" dirty="0">
                <a:solidFill>
                  <a:srgbClr val="0000CC"/>
                </a:solidFill>
                <a:cs typeface="MCS Taybah S_U normal." pitchFamily="2" charset="-78"/>
              </a:rPr>
              <a:t>الاستعداد لقراءة النص</a:t>
            </a:r>
            <a:endParaRPr lang="en-US" sz="595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="" xmlns:a16="http://schemas.microsoft.com/office/drawing/2014/main" id="{103F4359-9E7E-4566-896A-828935F96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01" y="602235"/>
            <a:ext cx="1388327" cy="1336264"/>
          </a:xfrm>
          <a:prstGeom prst="rect">
            <a:avLst/>
          </a:prstGeom>
        </p:spPr>
      </p:pic>
      <p:pic>
        <p:nvPicPr>
          <p:cNvPr id="23" name="صورة 22">
            <a:hlinkClick r:id="rId4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24" name="صورة 2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25" name="صورة 2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96" y="6165304"/>
            <a:ext cx="3389217" cy="63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0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0688"/>
            <a:ext cx="9144000" cy="459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71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65" y="28366"/>
            <a:ext cx="9144000" cy="4120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87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72B25AD-6BB1-4C86-87F8-298306B29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8" t="35076" r="17728" b="5840"/>
          <a:stretch/>
        </p:blipFill>
        <p:spPr>
          <a:xfrm>
            <a:off x="839782" y="2088445"/>
            <a:ext cx="7464437" cy="3863726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sp>
        <p:nvSpPr>
          <p:cNvPr id="3" name="مستطيل 10">
            <a:extLst>
              <a:ext uri="{FF2B5EF4-FFF2-40B4-BE49-F238E27FC236}">
                <a16:creationId xmlns="" xmlns:a16="http://schemas.microsoft.com/office/drawing/2014/main" id="{6EC1EA56-FB26-4CC4-B02C-B284B274B782}"/>
              </a:ext>
            </a:extLst>
          </p:cNvPr>
          <p:cNvSpPr/>
          <p:nvPr/>
        </p:nvSpPr>
        <p:spPr>
          <a:xfrm>
            <a:off x="107504" y="210449"/>
            <a:ext cx="8928992" cy="11887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712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هيا لنتنافس ونكتب إجاباتنا في برنامج </a:t>
            </a:r>
            <a:r>
              <a:rPr lang="ar-AE" sz="3712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</a:t>
            </a:r>
            <a:r>
              <a:rPr lang="en-US" sz="3712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padlet</a:t>
            </a:r>
            <a:r>
              <a:rPr lang="en-US" sz="3712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</a:t>
            </a:r>
            <a:r>
              <a:rPr lang="ar-AE" sz="3712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</a:t>
            </a:r>
          </a:p>
          <a:p>
            <a:pPr algn="ctr"/>
            <a:r>
              <a:rPr lang="en-US" sz="3600" u="sng" dirty="0">
                <a:hlinkClick r:id="rId3"/>
              </a:rPr>
              <a:t>https://padlet.com/alaadiab2004/Bookmarks</a:t>
            </a:r>
            <a:endParaRPr lang="en-US" sz="3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4" name="صورة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5" name="صورة 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1403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أكبر صحراء رملية في العالم - موضو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43" y="1066122"/>
            <a:ext cx="6625427" cy="3154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307975" y="215133"/>
            <a:ext cx="8509847" cy="8021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اذكر </a:t>
            </a:r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أمثلة </a:t>
            </a:r>
            <a:r>
              <a:rPr lang="ar-AE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للصحراء في الوطن العربي ؟</a:t>
            </a:r>
            <a:endParaRPr lang="ar-AE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="" xmlns:a16="http://schemas.microsoft.com/office/drawing/2014/main" id="{27203529-C01B-4967-9BE8-664908B65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62" y="3879855"/>
            <a:ext cx="3238164" cy="254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2" descr="سفاري أبوظبي الصحراوي - أفضل مشغل سفاري صحراوي في أبوظب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413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78b4db8573e8176aa404d2327d17e4b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8151696" cy="590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94C8CED8-A876-41A1-8307-E08AD272456E}"/>
              </a:ext>
            </a:extLst>
          </p:cNvPr>
          <p:cNvSpPr txBox="1"/>
          <p:nvPr/>
        </p:nvSpPr>
        <p:spPr>
          <a:xfrm rot="20666893">
            <a:off x="2467924" y="1705621"/>
            <a:ext cx="4616358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AE" sz="6600" dirty="0" smtClean="0">
                <a:solidFill>
                  <a:srgbClr val="0000CC"/>
                </a:solidFill>
                <a:cs typeface="Al-Homam" pitchFamily="2" charset="-78"/>
              </a:rPr>
              <a:t>المعجم والمفردات</a:t>
            </a:r>
            <a:endParaRPr lang="en-US" sz="6600" dirty="0">
              <a:solidFill>
                <a:srgbClr val="0000CC"/>
              </a:solidFill>
              <a:cs typeface="Al-Homam" pitchFamily="2" charset="-78"/>
            </a:endParaRPr>
          </a:p>
        </p:txBody>
      </p:sp>
      <p:pic>
        <p:nvPicPr>
          <p:cNvPr id="2050" name="Picture 2" descr="ÙØªÙØ¬Ø© Ø¨Ø­Ø« Ø§ÙØµÙØ± Ø¹Ù Ø§ÙÙØ¹Ø§Ø¬Ù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55" y="764704"/>
            <a:ext cx="2807118" cy="1015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hlinkClick r:id="rId4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6" name="صورة 1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7" name="صورة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96" y="6165304"/>
            <a:ext cx="3389217" cy="63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559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1317" y="44624"/>
            <a:ext cx="3882536" cy="6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36712"/>
            <a:ext cx="9144000" cy="429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64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1317" y="44624"/>
            <a:ext cx="3882536" cy="6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40967"/>
            <a:ext cx="9144000" cy="4945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5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1317" y="44624"/>
            <a:ext cx="3882536" cy="6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20688"/>
            <a:ext cx="914400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6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539552" y="620688"/>
            <a:ext cx="7920880" cy="55092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dirty="0" smtClean="0">
                <a:solidFill>
                  <a:srgbClr val="FF0000"/>
                </a:solidFill>
                <a:cs typeface="MCS Taybah S_U normal." pitchFamily="2" charset="-78"/>
              </a:rPr>
              <a:t>برنامج </a:t>
            </a:r>
            <a:r>
              <a:rPr lang="ar-SA" sz="8800" dirty="0" smtClean="0">
                <a:solidFill>
                  <a:srgbClr val="006600"/>
                </a:solidFill>
                <a:cs typeface="MCS Taybah S_U normal." pitchFamily="2" charset="-78"/>
              </a:rPr>
              <a:t>التعلم </a:t>
            </a:r>
            <a:r>
              <a:rPr lang="ar-SA" sz="8800" dirty="0" smtClean="0">
                <a:solidFill>
                  <a:schemeClr val="bg1"/>
                </a:solidFill>
                <a:cs typeface="MCS Taybah S_U normal." pitchFamily="2" charset="-78"/>
              </a:rPr>
              <a:t>الذكي</a:t>
            </a:r>
            <a:endParaRPr lang="ar-SA" sz="8800" dirty="0">
              <a:solidFill>
                <a:srgbClr val="FFFF00"/>
              </a:solidFill>
              <a:cs typeface="MCS Taybah S_U normal." pitchFamily="2" charset="-78"/>
            </a:endParaRPr>
          </a:p>
          <a:p>
            <a:pPr algn="ctr"/>
            <a:r>
              <a:rPr lang="ar-SA" sz="8800" dirty="0" smtClean="0">
                <a:solidFill>
                  <a:schemeClr val="tx1"/>
                </a:solidFill>
                <a:cs typeface="MCS Taybah S_U normal." pitchFamily="2" charset="-78"/>
              </a:rPr>
              <a:t>التعليم عن بعد</a:t>
            </a:r>
          </a:p>
          <a:p>
            <a:pPr algn="ctr"/>
            <a:r>
              <a:rPr lang="ar-SA" sz="8800" dirty="0" smtClean="0">
                <a:solidFill>
                  <a:srgbClr val="FFFF00"/>
                </a:solidFill>
                <a:cs typeface="MCS Taybah S_U normal." pitchFamily="2" charset="-78"/>
              </a:rPr>
              <a:t>إعداد الأستاذ</a:t>
            </a:r>
          </a:p>
          <a:p>
            <a:pPr algn="ctr"/>
            <a:r>
              <a:rPr lang="ar-SA" sz="8800" dirty="0" smtClean="0">
                <a:solidFill>
                  <a:srgbClr val="FF0000"/>
                </a:solidFill>
                <a:cs typeface="MCS Taybah S_U normal." pitchFamily="2" charset="-78"/>
              </a:rPr>
              <a:t>علاء دياب</a:t>
            </a:r>
            <a:endParaRPr lang="ar-SA" sz="8800" dirty="0">
              <a:solidFill>
                <a:srgbClr val="FF0000"/>
              </a:solidFill>
              <a:cs typeface="MCS Taybah S_U normal.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78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23" y="1379970"/>
            <a:ext cx="914400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6EC1EA56-FB26-4CC4-B02C-B284B274B782}"/>
              </a:ext>
            </a:extLst>
          </p:cNvPr>
          <p:cNvSpPr/>
          <p:nvPr/>
        </p:nvSpPr>
        <p:spPr>
          <a:xfrm>
            <a:off x="107504" y="210449"/>
            <a:ext cx="8928992" cy="11887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712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هيا لنتنافس ونكتب إجاباتنا في برنامج </a:t>
            </a:r>
            <a:r>
              <a:rPr lang="ar-AE" sz="3712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</a:t>
            </a:r>
            <a:r>
              <a:rPr lang="en-US" sz="3712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padlet</a:t>
            </a:r>
            <a:r>
              <a:rPr lang="en-US" sz="3712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</a:t>
            </a:r>
            <a:r>
              <a:rPr lang="ar-AE" sz="3712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</a:t>
            </a:r>
          </a:p>
          <a:p>
            <a:pPr algn="ctr"/>
            <a:r>
              <a:rPr lang="en-US" sz="3600" u="sng" dirty="0">
                <a:hlinkClick r:id="rId9"/>
              </a:rPr>
              <a:t>https://padlet.com/alaadiab2004/Bookmarks</a:t>
            </a:r>
            <a:endParaRPr lang="en-US" sz="3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34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ekhnologic Logo">
            <a:extLst>
              <a:ext uri="{FF2B5EF4-FFF2-40B4-BE49-F238E27FC236}">
                <a16:creationId xmlns=""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4289860" y="5651017"/>
            <a:ext cx="568887" cy="123750"/>
            <a:chOff x="5464435" y="6630924"/>
            <a:chExt cx="827473" cy="180000"/>
          </a:xfrm>
        </p:grpSpPr>
        <p:pic>
          <p:nvPicPr>
            <p:cNvPr id="26" name="Image">
              <a:extLst>
                <a:ext uri="{FF2B5EF4-FFF2-40B4-BE49-F238E27FC236}">
                  <a16:creationId xmlns=""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=""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18063" y="6651675"/>
              <a:ext cx="673845" cy="13831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18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=""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344500" y="1201500"/>
            <a:ext cx="4455000" cy="4455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38"/>
          </a:p>
        </p:txBody>
      </p:sp>
      <p:sp>
        <p:nvSpPr>
          <p:cNvPr id="46" name="Anchor">
            <a:extLst>
              <a:ext uri="{FF2B5EF4-FFF2-40B4-BE49-F238E27FC236}">
                <a16:creationId xmlns=""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953250" y="2810250"/>
            <a:ext cx="1237500" cy="12375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Spinning Wheel 10">
            <a:extLst>
              <a:ext uri="{FF2B5EF4-FFF2-40B4-BE49-F238E27FC236}">
                <a16:creationId xmlns="" xmlns:a16="http://schemas.microsoft.com/office/drawing/2014/main" id="{B5123D5A-8489-4948-BDCA-C21BF48EED80}"/>
              </a:ext>
            </a:extLst>
          </p:cNvPr>
          <p:cNvGrpSpPr/>
          <p:nvPr/>
        </p:nvGrpSpPr>
        <p:grpSpPr>
          <a:xfrm>
            <a:off x="2241914" y="1213671"/>
            <a:ext cx="4660093" cy="4436720"/>
            <a:chOff x="2706784" y="206704"/>
            <a:chExt cx="6778317" cy="6453410"/>
          </a:xfrm>
        </p:grpSpPr>
        <p:sp>
          <p:nvSpPr>
            <p:cNvPr id="33" name="Segment 10">
              <a:extLst>
                <a:ext uri="{FF2B5EF4-FFF2-40B4-BE49-F238E27FC236}">
                  <a16:creationId xmlns="" xmlns:a16="http://schemas.microsoft.com/office/drawing/2014/main" id="{52C205B5-9663-4A8A-9F48-476FB5F6653A}"/>
                </a:ext>
              </a:extLst>
            </p:cNvPr>
            <p:cNvSpPr/>
            <p:nvPr/>
          </p:nvSpPr>
          <p:spPr>
            <a:xfrm rot="19440000">
              <a:off x="4804678" y="206704"/>
              <a:ext cx="1812504" cy="2358292"/>
            </a:xfrm>
            <a:custGeom>
              <a:avLst/>
              <a:gdLst>
                <a:gd name="connsiteX0" fmla="*/ 1812504 w 1812504"/>
                <a:gd name="connsiteY0" fmla="*/ 580792 h 2358292"/>
                <a:gd name="connsiteX1" fmla="*/ 521075 w 1812504"/>
                <a:gd name="connsiteY1" fmla="*/ 2358292 h 2358292"/>
                <a:gd name="connsiteX2" fmla="*/ 450092 w 1812504"/>
                <a:gd name="connsiteY2" fmla="*/ 2312002 h 2358292"/>
                <a:gd name="connsiteX3" fmla="*/ 47112 w 1812504"/>
                <a:gd name="connsiteY3" fmla="*/ 2195890 h 2358292"/>
                <a:gd name="connsiteX4" fmla="*/ 0 w 1812504"/>
                <a:gd name="connsiteY4" fmla="*/ 2198792 h 2358292"/>
                <a:gd name="connsiteX5" fmla="*/ 0 w 1812504"/>
                <a:gd name="connsiteY5" fmla="*/ 1709 h 2358292"/>
                <a:gd name="connsiteX6" fmla="*/ 124166 w 1812504"/>
                <a:gd name="connsiteY6" fmla="*/ 0 h 2358292"/>
                <a:gd name="connsiteX7" fmla="*/ 1685735 w 1812504"/>
                <a:gd name="connsiteY7" fmla="*/ 493500 h 2358292"/>
                <a:gd name="connsiteX8" fmla="*/ 1812504 w 1812504"/>
                <a:gd name="connsiteY8" fmla="*/ 580792 h 235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2504" h="2358292">
                  <a:moveTo>
                    <a:pt x="1812504" y="580792"/>
                  </a:moveTo>
                  <a:lnTo>
                    <a:pt x="521075" y="2358292"/>
                  </a:lnTo>
                  <a:lnTo>
                    <a:pt x="450092" y="2312002"/>
                  </a:lnTo>
                  <a:cubicBezTo>
                    <a:pt x="324082" y="2238659"/>
                    <a:pt x="185548" y="2200621"/>
                    <a:pt x="47112" y="2195890"/>
                  </a:cubicBezTo>
                  <a:lnTo>
                    <a:pt x="0" y="2198792"/>
                  </a:lnTo>
                  <a:lnTo>
                    <a:pt x="0" y="1709"/>
                  </a:lnTo>
                  <a:lnTo>
                    <a:pt x="124166" y="0"/>
                  </a:lnTo>
                  <a:cubicBezTo>
                    <a:pt x="664122" y="18455"/>
                    <a:pt x="1204503" y="179810"/>
                    <a:pt x="1685735" y="493500"/>
                  </a:cubicBezTo>
                  <a:lnTo>
                    <a:pt x="1812504" y="580792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38"/>
            </a:p>
          </p:txBody>
        </p:sp>
        <p:sp>
          <p:nvSpPr>
            <p:cNvPr id="34" name="Segment 9">
              <a:extLst>
                <a:ext uri="{FF2B5EF4-FFF2-40B4-BE49-F238E27FC236}">
                  <a16:creationId xmlns="" xmlns:a16="http://schemas.microsoft.com/office/drawing/2014/main" id="{662F17CF-2B18-4001-A42B-E2652281E0B8}"/>
                </a:ext>
              </a:extLst>
            </p:cNvPr>
            <p:cNvSpPr/>
            <p:nvPr/>
          </p:nvSpPr>
          <p:spPr>
            <a:xfrm rot="19440000">
              <a:off x="3370936" y="1264404"/>
              <a:ext cx="1773615" cy="2355935"/>
            </a:xfrm>
            <a:custGeom>
              <a:avLst/>
              <a:gdLst>
                <a:gd name="connsiteX0" fmla="*/ 1773615 w 1773615"/>
                <a:gd name="connsiteY0" fmla="*/ 0 h 2355935"/>
                <a:gd name="connsiteX1" fmla="*/ 1773615 w 1773615"/>
                <a:gd name="connsiteY1" fmla="*/ 2197255 h 2355935"/>
                <a:gd name="connsiteX2" fmla="*/ 1659062 w 1773615"/>
                <a:gd name="connsiteY2" fmla="*/ 2204311 h 2355935"/>
                <a:gd name="connsiteX3" fmla="*/ 1348204 w 1773615"/>
                <a:gd name="connsiteY3" fmla="*/ 2317525 h 2355935"/>
                <a:gd name="connsiteX4" fmla="*/ 1291038 w 1773615"/>
                <a:gd name="connsiteY4" fmla="*/ 2355935 h 2355935"/>
                <a:gd name="connsiteX5" fmla="*/ 0 w 1773615"/>
                <a:gd name="connsiteY5" fmla="*/ 578973 h 2355935"/>
                <a:gd name="connsiteX6" fmla="*/ 213119 w 1773615"/>
                <a:gd name="connsiteY6" fmla="*/ 435778 h 2355935"/>
                <a:gd name="connsiteX7" fmla="*/ 1607260 w 1773615"/>
                <a:gd name="connsiteY7" fmla="*/ 2289 h 2355935"/>
                <a:gd name="connsiteX8" fmla="*/ 1773615 w 1773615"/>
                <a:gd name="connsiteY8" fmla="*/ 0 h 235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3615" h="2355935">
                  <a:moveTo>
                    <a:pt x="1773615" y="0"/>
                  </a:moveTo>
                  <a:lnTo>
                    <a:pt x="1773615" y="2197255"/>
                  </a:lnTo>
                  <a:lnTo>
                    <a:pt x="1659062" y="2204311"/>
                  </a:lnTo>
                  <a:cubicBezTo>
                    <a:pt x="1549993" y="2221586"/>
                    <a:pt x="1444220" y="2259665"/>
                    <a:pt x="1348204" y="2317525"/>
                  </a:cubicBezTo>
                  <a:lnTo>
                    <a:pt x="1291038" y="2355935"/>
                  </a:lnTo>
                  <a:lnTo>
                    <a:pt x="0" y="578973"/>
                  </a:lnTo>
                  <a:lnTo>
                    <a:pt x="213119" y="435778"/>
                  </a:lnTo>
                  <a:cubicBezTo>
                    <a:pt x="638689" y="179327"/>
                    <a:pt x="1118323" y="32468"/>
                    <a:pt x="1607260" y="2289"/>
                  </a:cubicBezTo>
                  <a:lnTo>
                    <a:pt x="1773615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38"/>
            </a:p>
          </p:txBody>
        </p:sp>
        <p:sp>
          <p:nvSpPr>
            <p:cNvPr id="35" name="Segment 8">
              <a:extLst>
                <a:ext uri="{FF2B5EF4-FFF2-40B4-BE49-F238E27FC236}">
                  <a16:creationId xmlns="" xmlns:a16="http://schemas.microsoft.com/office/drawing/2014/main" id="{5D6D526B-E0DF-4330-8327-B79502762656}"/>
                </a:ext>
              </a:extLst>
            </p:cNvPr>
            <p:cNvSpPr/>
            <p:nvPr/>
          </p:nvSpPr>
          <p:spPr>
            <a:xfrm rot="19440000">
              <a:off x="2706784" y="2218952"/>
              <a:ext cx="2403822" cy="2210353"/>
            </a:xfrm>
            <a:custGeom>
              <a:avLst/>
              <a:gdLst>
                <a:gd name="connsiteX0" fmla="*/ 1112784 w 2403822"/>
                <a:gd name="connsiteY0" fmla="*/ 0 h 2210353"/>
                <a:gd name="connsiteX1" fmla="*/ 2403822 w 2403822"/>
                <a:gd name="connsiteY1" fmla="*/ 1776962 h 2210353"/>
                <a:gd name="connsiteX2" fmla="*/ 2393897 w 2403822"/>
                <a:gd name="connsiteY2" fmla="*/ 1783630 h 2210353"/>
                <a:gd name="connsiteX3" fmla="*/ 2211669 w 2403822"/>
                <a:gd name="connsiteY3" fmla="*/ 1968438 h 2210353"/>
                <a:gd name="connsiteX4" fmla="*/ 2092218 w 2403822"/>
                <a:gd name="connsiteY4" fmla="*/ 2198856 h 2210353"/>
                <a:gd name="connsiteX5" fmla="*/ 2088943 w 2403822"/>
                <a:gd name="connsiteY5" fmla="*/ 2210353 h 2210353"/>
                <a:gd name="connsiteX6" fmla="*/ 0 w 2403822"/>
                <a:gd name="connsiteY6" fmla="*/ 1531615 h 2210353"/>
                <a:gd name="connsiteX7" fmla="*/ 10686 w 2403822"/>
                <a:gd name="connsiteY7" fmla="*/ 1494091 h 2210353"/>
                <a:gd name="connsiteX8" fmla="*/ 434244 w 2403822"/>
                <a:gd name="connsiteY8" fmla="*/ 677063 h 2210353"/>
                <a:gd name="connsiteX9" fmla="*/ 1080397 w 2403822"/>
                <a:gd name="connsiteY9" fmla="*/ 21761 h 2210353"/>
                <a:gd name="connsiteX10" fmla="*/ 1112784 w 2403822"/>
                <a:gd name="connsiteY10" fmla="*/ 0 h 221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3822" h="2210353">
                  <a:moveTo>
                    <a:pt x="1112784" y="0"/>
                  </a:moveTo>
                  <a:lnTo>
                    <a:pt x="2403822" y="1776962"/>
                  </a:lnTo>
                  <a:lnTo>
                    <a:pt x="2393897" y="1783630"/>
                  </a:lnTo>
                  <a:cubicBezTo>
                    <a:pt x="2325848" y="1834394"/>
                    <a:pt x="2264196" y="1896141"/>
                    <a:pt x="2211669" y="1968438"/>
                  </a:cubicBezTo>
                  <a:cubicBezTo>
                    <a:pt x="2159142" y="2040736"/>
                    <a:pt x="2119469" y="2118451"/>
                    <a:pt x="2092218" y="2198856"/>
                  </a:cubicBezTo>
                  <a:lnTo>
                    <a:pt x="2088943" y="2210353"/>
                  </a:lnTo>
                  <a:lnTo>
                    <a:pt x="0" y="1531615"/>
                  </a:lnTo>
                  <a:lnTo>
                    <a:pt x="10686" y="1494091"/>
                  </a:lnTo>
                  <a:cubicBezTo>
                    <a:pt x="107315" y="1208984"/>
                    <a:pt x="247990" y="933419"/>
                    <a:pt x="434244" y="677063"/>
                  </a:cubicBezTo>
                  <a:cubicBezTo>
                    <a:pt x="620497" y="420707"/>
                    <a:pt x="839104" y="201763"/>
                    <a:pt x="1080397" y="21761"/>
                  </a:cubicBezTo>
                  <a:lnTo>
                    <a:pt x="1112784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5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6" name="Segment 7">
              <a:extLst>
                <a:ext uri="{FF2B5EF4-FFF2-40B4-BE49-F238E27FC236}">
                  <a16:creationId xmlns="" xmlns:a16="http://schemas.microsoft.com/office/drawing/2014/main" id="{BEB2DC4A-3F5B-4091-B904-52FC02DAB6F8}"/>
                </a:ext>
              </a:extLst>
            </p:cNvPr>
            <p:cNvSpPr/>
            <p:nvPr/>
          </p:nvSpPr>
          <p:spPr>
            <a:xfrm rot="19440000">
              <a:off x="3407879" y="3627616"/>
              <a:ext cx="2242173" cy="1887182"/>
            </a:xfrm>
            <a:custGeom>
              <a:avLst/>
              <a:gdLst>
                <a:gd name="connsiteX0" fmla="*/ 2238338 w 2242173"/>
                <a:gd name="connsiteY0" fmla="*/ 678739 h 1887182"/>
                <a:gd name="connsiteX1" fmla="*/ 2219472 w 2242173"/>
                <a:gd name="connsiteY1" fmla="*/ 744979 h 1887182"/>
                <a:gd name="connsiteX2" fmla="*/ 2207860 w 2242173"/>
                <a:gd name="connsiteY2" fmla="*/ 1075607 h 1887182"/>
                <a:gd name="connsiteX3" fmla="*/ 2242173 w 2242173"/>
                <a:gd name="connsiteY3" fmla="*/ 1208525 h 1887182"/>
                <a:gd name="connsiteX4" fmla="*/ 153482 w 2242173"/>
                <a:gd name="connsiteY4" fmla="*/ 1887182 h 1887182"/>
                <a:gd name="connsiteX5" fmla="*/ 97605 w 2242173"/>
                <a:gd name="connsiteY5" fmla="*/ 1706803 h 1887182"/>
                <a:gd name="connsiteX6" fmla="*/ 79064 w 2242173"/>
                <a:gd name="connsiteY6" fmla="*/ 246941 h 1887182"/>
                <a:gd name="connsiteX7" fmla="*/ 149394 w 2242173"/>
                <a:gd name="connsiteY7" fmla="*/ 0 h 1887182"/>
                <a:gd name="connsiteX8" fmla="*/ 2238338 w 2242173"/>
                <a:gd name="connsiteY8" fmla="*/ 678739 h 188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2173" h="1887182">
                  <a:moveTo>
                    <a:pt x="2238338" y="678739"/>
                  </a:moveTo>
                  <a:lnTo>
                    <a:pt x="2219472" y="744979"/>
                  </a:lnTo>
                  <a:cubicBezTo>
                    <a:pt x="2194115" y="854175"/>
                    <a:pt x="2190586" y="966538"/>
                    <a:pt x="2207860" y="1075607"/>
                  </a:cubicBezTo>
                  <a:lnTo>
                    <a:pt x="2242173" y="1208525"/>
                  </a:lnTo>
                  <a:lnTo>
                    <a:pt x="153482" y="1887182"/>
                  </a:lnTo>
                  <a:lnTo>
                    <a:pt x="97605" y="1706803"/>
                  </a:lnTo>
                  <a:cubicBezTo>
                    <a:pt x="-24783" y="1232470"/>
                    <a:pt x="-33327" y="730929"/>
                    <a:pt x="79064" y="246941"/>
                  </a:cubicBezTo>
                  <a:lnTo>
                    <a:pt x="149394" y="0"/>
                  </a:lnTo>
                  <a:lnTo>
                    <a:pt x="2238338" y="678739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38"/>
            </a:p>
          </p:txBody>
        </p:sp>
        <p:sp>
          <p:nvSpPr>
            <p:cNvPr id="37" name="Segment 6">
              <a:extLst>
                <a:ext uri="{FF2B5EF4-FFF2-40B4-BE49-F238E27FC236}">
                  <a16:creationId xmlns="" xmlns:a16="http://schemas.microsoft.com/office/drawing/2014/main" id="{AC54C0A2-DBFA-4667-9249-4E33F504F432}"/>
                </a:ext>
              </a:extLst>
            </p:cNvPr>
            <p:cNvSpPr/>
            <p:nvPr/>
          </p:nvSpPr>
          <p:spPr>
            <a:xfrm rot="19440000">
              <a:off x="4322620" y="4443711"/>
              <a:ext cx="2391407" cy="2198706"/>
            </a:xfrm>
            <a:custGeom>
              <a:avLst/>
              <a:gdLst>
                <a:gd name="connsiteX0" fmla="*/ 2088528 w 2391407"/>
                <a:gd name="connsiteY0" fmla="*/ 0 h 2198706"/>
                <a:gd name="connsiteX1" fmla="*/ 2094701 w 2391407"/>
                <a:gd name="connsiteY1" fmla="*/ 23912 h 2198706"/>
                <a:gd name="connsiteX2" fmla="*/ 2329657 w 2391407"/>
                <a:gd name="connsiteY2" fmla="*/ 371288 h 2198706"/>
                <a:gd name="connsiteX3" fmla="*/ 2391407 w 2391407"/>
                <a:gd name="connsiteY3" fmla="*/ 421097 h 2198706"/>
                <a:gd name="connsiteX4" fmla="*/ 1099898 w 2391407"/>
                <a:gd name="connsiteY4" fmla="*/ 2198706 h 2198706"/>
                <a:gd name="connsiteX5" fmla="*/ 981994 w 2391407"/>
                <a:gd name="connsiteY5" fmla="*/ 2108403 h 2198706"/>
                <a:gd name="connsiteX6" fmla="*/ 30096 w 2391407"/>
                <a:gd name="connsiteY6" fmla="*/ 775762 h 2198706"/>
                <a:gd name="connsiteX7" fmla="*/ 0 w 2391407"/>
                <a:gd name="connsiteY7" fmla="*/ 678604 h 2198706"/>
                <a:gd name="connsiteX8" fmla="*/ 2088528 w 2391407"/>
                <a:gd name="connsiteY8" fmla="*/ 0 h 219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1407" h="2198706">
                  <a:moveTo>
                    <a:pt x="2088528" y="0"/>
                  </a:moveTo>
                  <a:lnTo>
                    <a:pt x="2094701" y="23912"/>
                  </a:lnTo>
                  <a:cubicBezTo>
                    <a:pt x="2141979" y="154110"/>
                    <a:pt x="2220965" y="274109"/>
                    <a:pt x="2329657" y="371288"/>
                  </a:cubicBezTo>
                  <a:lnTo>
                    <a:pt x="2391407" y="421097"/>
                  </a:lnTo>
                  <a:lnTo>
                    <a:pt x="1099898" y="2198706"/>
                  </a:lnTo>
                  <a:lnTo>
                    <a:pt x="981994" y="2108403"/>
                  </a:lnTo>
                  <a:cubicBezTo>
                    <a:pt x="534948" y="1747659"/>
                    <a:pt x="214504" y="1283587"/>
                    <a:pt x="30096" y="775762"/>
                  </a:cubicBezTo>
                  <a:lnTo>
                    <a:pt x="0" y="678604"/>
                  </a:lnTo>
                  <a:lnTo>
                    <a:pt x="2088528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38"/>
            </a:p>
          </p:txBody>
        </p:sp>
        <p:sp>
          <p:nvSpPr>
            <p:cNvPr id="38" name="Segment 5">
              <a:extLst>
                <a:ext uri="{FF2B5EF4-FFF2-40B4-BE49-F238E27FC236}">
                  <a16:creationId xmlns="" xmlns:a16="http://schemas.microsoft.com/office/drawing/2014/main" id="{5E98BE26-8444-4529-806D-372E3848F1A5}"/>
                </a:ext>
              </a:extLst>
            </p:cNvPr>
            <p:cNvSpPr/>
            <p:nvPr/>
          </p:nvSpPr>
          <p:spPr>
            <a:xfrm rot="19440000">
              <a:off x="5568685" y="4296458"/>
              <a:ext cx="1798755" cy="2363656"/>
            </a:xfrm>
            <a:custGeom>
              <a:avLst/>
              <a:gdLst>
                <a:gd name="connsiteX0" fmla="*/ 1798755 w 1798755"/>
                <a:gd name="connsiteY0" fmla="*/ 166158 h 2363656"/>
                <a:gd name="connsiteX1" fmla="*/ 1798755 w 1798755"/>
                <a:gd name="connsiteY1" fmla="*/ 2362236 h 2363656"/>
                <a:gd name="connsiteX2" fmla="*/ 1695593 w 1798755"/>
                <a:gd name="connsiteY2" fmla="*/ 2363656 h 2363656"/>
                <a:gd name="connsiteX3" fmla="*/ 4290 w 1798755"/>
                <a:gd name="connsiteY3" fmla="*/ 1780821 h 2363656"/>
                <a:gd name="connsiteX4" fmla="*/ 0 w 1798755"/>
                <a:gd name="connsiteY4" fmla="*/ 1777536 h 2363656"/>
                <a:gd name="connsiteX5" fmla="*/ 1291456 w 1798755"/>
                <a:gd name="connsiteY5" fmla="*/ 0 h 2363656"/>
                <a:gd name="connsiteX6" fmla="*/ 1295665 w 1798755"/>
                <a:gd name="connsiteY6" fmla="*/ 3395 h 2363656"/>
                <a:gd name="connsiteX7" fmla="*/ 1772647 w 1798755"/>
                <a:gd name="connsiteY7" fmla="*/ 167766 h 2363656"/>
                <a:gd name="connsiteX8" fmla="*/ 1798755 w 1798755"/>
                <a:gd name="connsiteY8" fmla="*/ 166158 h 236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8755" h="2363656">
                  <a:moveTo>
                    <a:pt x="1798755" y="166158"/>
                  </a:moveTo>
                  <a:lnTo>
                    <a:pt x="1798755" y="2362236"/>
                  </a:lnTo>
                  <a:lnTo>
                    <a:pt x="1695593" y="2363656"/>
                  </a:lnTo>
                  <a:cubicBezTo>
                    <a:pt x="1106551" y="2343523"/>
                    <a:pt x="517001" y="2153328"/>
                    <a:pt x="4290" y="1780821"/>
                  </a:cubicBezTo>
                  <a:lnTo>
                    <a:pt x="0" y="1777536"/>
                  </a:lnTo>
                  <a:lnTo>
                    <a:pt x="1291456" y="0"/>
                  </a:lnTo>
                  <a:lnTo>
                    <a:pt x="1295665" y="3395"/>
                  </a:lnTo>
                  <a:cubicBezTo>
                    <a:pt x="1440260" y="108449"/>
                    <a:pt x="1606525" y="162088"/>
                    <a:pt x="1772647" y="167766"/>
                  </a:cubicBezTo>
                  <a:lnTo>
                    <a:pt x="1798755" y="166158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38"/>
            </a:p>
          </p:txBody>
        </p:sp>
        <p:sp>
          <p:nvSpPr>
            <p:cNvPr id="39" name="Segment 4">
              <a:extLst>
                <a:ext uri="{FF2B5EF4-FFF2-40B4-BE49-F238E27FC236}">
                  <a16:creationId xmlns="" xmlns:a16="http://schemas.microsoft.com/office/drawing/2014/main" id="{9FA3CF94-921C-4079-9CB9-D72FA0E78604}"/>
                </a:ext>
              </a:extLst>
            </p:cNvPr>
            <p:cNvSpPr/>
            <p:nvPr/>
          </p:nvSpPr>
          <p:spPr>
            <a:xfrm rot="19440000">
              <a:off x="7028400" y="3243389"/>
              <a:ext cx="1795084" cy="2356536"/>
            </a:xfrm>
            <a:custGeom>
              <a:avLst/>
              <a:gdLst>
                <a:gd name="connsiteX0" fmla="*/ 504046 w 1795084"/>
                <a:gd name="connsiteY0" fmla="*/ 0 h 2356536"/>
                <a:gd name="connsiteX1" fmla="*/ 1795084 w 1795084"/>
                <a:gd name="connsiteY1" fmla="*/ 1776961 h 2356536"/>
                <a:gd name="connsiteX2" fmla="*/ 1581500 w 1795084"/>
                <a:gd name="connsiteY2" fmla="*/ 1920469 h 2356536"/>
                <a:gd name="connsiteX3" fmla="*/ 187359 w 1795084"/>
                <a:gd name="connsiteY3" fmla="*/ 2353957 h 2356536"/>
                <a:gd name="connsiteX4" fmla="*/ 0 w 1795084"/>
                <a:gd name="connsiteY4" fmla="*/ 2356536 h 2356536"/>
                <a:gd name="connsiteX5" fmla="*/ 0 w 1795084"/>
                <a:gd name="connsiteY5" fmla="*/ 160286 h 2356536"/>
                <a:gd name="connsiteX6" fmla="*/ 135558 w 1795084"/>
                <a:gd name="connsiteY6" fmla="*/ 151936 h 2356536"/>
                <a:gd name="connsiteX7" fmla="*/ 446415 w 1795084"/>
                <a:gd name="connsiteY7" fmla="*/ 38722 h 2356536"/>
                <a:gd name="connsiteX8" fmla="*/ 504046 w 1795084"/>
                <a:gd name="connsiteY8" fmla="*/ 0 h 235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5084" h="2356536">
                  <a:moveTo>
                    <a:pt x="504046" y="0"/>
                  </a:moveTo>
                  <a:lnTo>
                    <a:pt x="1795084" y="1776961"/>
                  </a:lnTo>
                  <a:lnTo>
                    <a:pt x="1581500" y="1920469"/>
                  </a:lnTo>
                  <a:cubicBezTo>
                    <a:pt x="1155930" y="2176919"/>
                    <a:pt x="676296" y="2323778"/>
                    <a:pt x="187359" y="2353957"/>
                  </a:cubicBezTo>
                  <a:lnTo>
                    <a:pt x="0" y="2356536"/>
                  </a:lnTo>
                  <a:lnTo>
                    <a:pt x="0" y="160286"/>
                  </a:lnTo>
                  <a:lnTo>
                    <a:pt x="135558" y="151936"/>
                  </a:lnTo>
                  <a:cubicBezTo>
                    <a:pt x="244626" y="134660"/>
                    <a:pt x="350400" y="96582"/>
                    <a:pt x="446415" y="38722"/>
                  </a:cubicBezTo>
                  <a:lnTo>
                    <a:pt x="504046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38"/>
            </a:p>
          </p:txBody>
        </p:sp>
        <p:sp>
          <p:nvSpPr>
            <p:cNvPr id="40" name="Segment 3">
              <a:extLst>
                <a:ext uri="{FF2B5EF4-FFF2-40B4-BE49-F238E27FC236}">
                  <a16:creationId xmlns="" xmlns:a16="http://schemas.microsoft.com/office/drawing/2014/main" id="{2B42EAB0-7EBB-47DF-9A7B-1AC125C1A2E3}"/>
                </a:ext>
              </a:extLst>
            </p:cNvPr>
            <p:cNvSpPr/>
            <p:nvPr/>
          </p:nvSpPr>
          <p:spPr>
            <a:xfrm rot="19440000">
              <a:off x="7081895" y="2429116"/>
              <a:ext cx="2403206" cy="2209508"/>
            </a:xfrm>
            <a:custGeom>
              <a:avLst/>
              <a:gdLst>
                <a:gd name="connsiteX0" fmla="*/ 2403206 w 2403206"/>
                <a:gd name="connsiteY0" fmla="*/ 678740 h 2209508"/>
                <a:gd name="connsiteX1" fmla="*/ 2392671 w 2403206"/>
                <a:gd name="connsiteY1" fmla="*/ 715729 h 2209508"/>
                <a:gd name="connsiteX2" fmla="*/ 1969114 w 2403206"/>
                <a:gd name="connsiteY2" fmla="*/ 1532757 h 2209508"/>
                <a:gd name="connsiteX3" fmla="*/ 1322960 w 2403206"/>
                <a:gd name="connsiteY3" fmla="*/ 2188059 h 2209508"/>
                <a:gd name="connsiteX4" fmla="*/ 1291039 w 2403206"/>
                <a:gd name="connsiteY4" fmla="*/ 2209508 h 2209508"/>
                <a:gd name="connsiteX5" fmla="*/ 0 w 2403206"/>
                <a:gd name="connsiteY5" fmla="*/ 432546 h 2209508"/>
                <a:gd name="connsiteX6" fmla="*/ 9460 w 2403206"/>
                <a:gd name="connsiteY6" fmla="*/ 426190 h 2209508"/>
                <a:gd name="connsiteX7" fmla="*/ 191688 w 2403206"/>
                <a:gd name="connsiteY7" fmla="*/ 241381 h 2209508"/>
                <a:gd name="connsiteX8" fmla="*/ 311139 w 2403206"/>
                <a:gd name="connsiteY8" fmla="*/ 10963 h 2209508"/>
                <a:gd name="connsiteX9" fmla="*/ 314262 w 2403206"/>
                <a:gd name="connsiteY9" fmla="*/ 0 h 2209508"/>
                <a:gd name="connsiteX10" fmla="*/ 2403206 w 2403206"/>
                <a:gd name="connsiteY10" fmla="*/ 678740 h 220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3206" h="2209508">
                  <a:moveTo>
                    <a:pt x="2403206" y="678740"/>
                  </a:moveTo>
                  <a:lnTo>
                    <a:pt x="2392671" y="715729"/>
                  </a:lnTo>
                  <a:cubicBezTo>
                    <a:pt x="2296043" y="1000836"/>
                    <a:pt x="2155367" y="1276401"/>
                    <a:pt x="1969114" y="1532757"/>
                  </a:cubicBezTo>
                  <a:cubicBezTo>
                    <a:pt x="1782860" y="1789113"/>
                    <a:pt x="1564253" y="2008058"/>
                    <a:pt x="1322960" y="2188059"/>
                  </a:cubicBezTo>
                  <a:lnTo>
                    <a:pt x="1291039" y="2209508"/>
                  </a:lnTo>
                  <a:lnTo>
                    <a:pt x="0" y="432546"/>
                  </a:lnTo>
                  <a:lnTo>
                    <a:pt x="9460" y="426190"/>
                  </a:lnTo>
                  <a:cubicBezTo>
                    <a:pt x="77509" y="375425"/>
                    <a:pt x="139161" y="313679"/>
                    <a:pt x="191688" y="241381"/>
                  </a:cubicBezTo>
                  <a:cubicBezTo>
                    <a:pt x="244215" y="169084"/>
                    <a:pt x="283888" y="91369"/>
                    <a:pt x="311139" y="10963"/>
                  </a:cubicBezTo>
                  <a:lnTo>
                    <a:pt x="314262" y="0"/>
                  </a:lnTo>
                  <a:lnTo>
                    <a:pt x="2403206" y="67874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38"/>
            </a:p>
          </p:txBody>
        </p:sp>
        <p:sp>
          <p:nvSpPr>
            <p:cNvPr id="41" name="Segment 2">
              <a:extLst>
                <a:ext uri="{FF2B5EF4-FFF2-40B4-BE49-F238E27FC236}">
                  <a16:creationId xmlns="" xmlns:a16="http://schemas.microsoft.com/office/drawing/2014/main" id="{9D908D8C-CF90-42F6-A032-9EA5CED11314}"/>
                </a:ext>
              </a:extLst>
            </p:cNvPr>
            <p:cNvSpPr/>
            <p:nvPr/>
          </p:nvSpPr>
          <p:spPr>
            <a:xfrm rot="19440000">
              <a:off x="6542846" y="1344306"/>
              <a:ext cx="2241807" cy="1886322"/>
            </a:xfrm>
            <a:custGeom>
              <a:avLst/>
              <a:gdLst>
                <a:gd name="connsiteX0" fmla="*/ 2088758 w 2241807"/>
                <a:gd name="connsiteY0" fmla="*/ 0 h 1886322"/>
                <a:gd name="connsiteX1" fmla="*/ 2144202 w 2241807"/>
                <a:gd name="connsiteY1" fmla="*/ 178985 h 1886322"/>
                <a:gd name="connsiteX2" fmla="*/ 2162743 w 2241807"/>
                <a:gd name="connsiteY2" fmla="*/ 1638847 h 1886322"/>
                <a:gd name="connsiteX3" fmla="*/ 2092262 w 2241807"/>
                <a:gd name="connsiteY3" fmla="*/ 1886322 h 1886322"/>
                <a:gd name="connsiteX4" fmla="*/ 3318 w 2241807"/>
                <a:gd name="connsiteY4" fmla="*/ 1207583 h 1886322"/>
                <a:gd name="connsiteX5" fmla="*/ 22335 w 2241807"/>
                <a:gd name="connsiteY5" fmla="*/ 1140809 h 1886322"/>
                <a:gd name="connsiteX6" fmla="*/ 33947 w 2241807"/>
                <a:gd name="connsiteY6" fmla="*/ 810181 h 1886322"/>
                <a:gd name="connsiteX7" fmla="*/ 0 w 2241807"/>
                <a:gd name="connsiteY7" fmla="*/ 678679 h 1886322"/>
                <a:gd name="connsiteX8" fmla="*/ 2088758 w 2241807"/>
                <a:gd name="connsiteY8" fmla="*/ 0 h 188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807" h="1886322">
                  <a:moveTo>
                    <a:pt x="2088758" y="0"/>
                  </a:moveTo>
                  <a:lnTo>
                    <a:pt x="2144202" y="178985"/>
                  </a:lnTo>
                  <a:cubicBezTo>
                    <a:pt x="2266590" y="653317"/>
                    <a:pt x="2275134" y="1154858"/>
                    <a:pt x="2162743" y="1638847"/>
                  </a:cubicBezTo>
                  <a:lnTo>
                    <a:pt x="2092262" y="1886322"/>
                  </a:lnTo>
                  <a:lnTo>
                    <a:pt x="3318" y="1207583"/>
                  </a:lnTo>
                  <a:lnTo>
                    <a:pt x="22335" y="1140809"/>
                  </a:lnTo>
                  <a:cubicBezTo>
                    <a:pt x="47692" y="1031613"/>
                    <a:pt x="51221" y="919249"/>
                    <a:pt x="33947" y="810181"/>
                  </a:cubicBezTo>
                  <a:lnTo>
                    <a:pt x="0" y="678679"/>
                  </a:lnTo>
                  <a:lnTo>
                    <a:pt x="2088758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38"/>
            </a:p>
          </p:txBody>
        </p:sp>
        <p:sp>
          <p:nvSpPr>
            <p:cNvPr id="42" name="Segment 1">
              <a:extLst>
                <a:ext uri="{FF2B5EF4-FFF2-40B4-BE49-F238E27FC236}">
                  <a16:creationId xmlns="" xmlns:a16="http://schemas.microsoft.com/office/drawing/2014/main" id="{C204C949-8ED3-4221-A775-AD47FA458F03}"/>
                </a:ext>
              </a:extLst>
            </p:cNvPr>
            <p:cNvSpPr/>
            <p:nvPr/>
          </p:nvSpPr>
          <p:spPr>
            <a:xfrm rot="19440000">
              <a:off x="5470394" y="212430"/>
              <a:ext cx="2398855" cy="2205598"/>
            </a:xfrm>
            <a:custGeom>
              <a:avLst/>
              <a:gdLst>
                <a:gd name="connsiteX0" fmla="*/ 1291375 w 2398855"/>
                <a:gd name="connsiteY0" fmla="*/ 0 h 2205598"/>
                <a:gd name="connsiteX1" fmla="*/ 2368326 w 2398855"/>
                <a:gd name="connsiteY1" fmla="*/ 1428419 h 2205598"/>
                <a:gd name="connsiteX2" fmla="*/ 2398855 w 2398855"/>
                <a:gd name="connsiteY2" fmla="*/ 1526972 h 2205598"/>
                <a:gd name="connsiteX3" fmla="*/ 310260 w 2398855"/>
                <a:gd name="connsiteY3" fmla="*/ 2205598 h 2205598"/>
                <a:gd name="connsiteX4" fmla="*/ 303721 w 2398855"/>
                <a:gd name="connsiteY4" fmla="*/ 2180269 h 2205598"/>
                <a:gd name="connsiteX5" fmla="*/ 0 w 2398855"/>
                <a:gd name="connsiteY5" fmla="*/ 1777426 h 2205598"/>
                <a:gd name="connsiteX6" fmla="*/ 1291375 w 2398855"/>
                <a:gd name="connsiteY6" fmla="*/ 0 h 220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855" h="2205598">
                  <a:moveTo>
                    <a:pt x="1291375" y="0"/>
                  </a:moveTo>
                  <a:cubicBezTo>
                    <a:pt x="1804087" y="372507"/>
                    <a:pt x="2167154" y="874428"/>
                    <a:pt x="2368326" y="1428419"/>
                  </a:cubicBezTo>
                  <a:lnTo>
                    <a:pt x="2398855" y="1526972"/>
                  </a:lnTo>
                  <a:lnTo>
                    <a:pt x="310260" y="2205598"/>
                  </a:lnTo>
                  <a:lnTo>
                    <a:pt x="303721" y="2180269"/>
                  </a:lnTo>
                  <a:cubicBezTo>
                    <a:pt x="246987" y="2024032"/>
                    <a:pt x="144595" y="1882480"/>
                    <a:pt x="0" y="1777426"/>
                  </a:cubicBezTo>
                  <a:lnTo>
                    <a:pt x="1291375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38"/>
            </a:p>
          </p:txBody>
        </p:sp>
        <p:sp>
          <p:nvSpPr>
            <p:cNvPr id="43" name="Segment 10 Text">
              <a:extLst>
                <a:ext uri="{FF2B5EF4-FFF2-40B4-BE49-F238E27FC236}">
                  <a16:creationId xmlns="" xmlns:a16="http://schemas.microsoft.com/office/drawing/2014/main" id="{42C32710-2676-4E22-8BD9-BB984EAEFF2B}"/>
                </a:ext>
              </a:extLst>
            </p:cNvPr>
            <p:cNvSpPr/>
            <p:nvPr/>
          </p:nvSpPr>
          <p:spPr>
            <a:xfrm rot="15044964">
              <a:off x="4392400" y="119239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4750" tIns="24750" rIns="24750" bIns="24750" anchor="ctr" anchorCtr="0">
              <a:noAutofit/>
            </a:bodyPr>
            <a:lstStyle/>
            <a:p>
              <a:pPr algn="ctr"/>
              <a:r>
                <a:rPr lang="ar-AE" sz="1925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ضد كلمة إخصاب</a:t>
              </a:r>
              <a:endParaRPr lang="en-US" sz="1925" dirty="0">
                <a:ln w="0"/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60" name="Segment 9 Text">
              <a:extLst>
                <a:ext uri="{FF2B5EF4-FFF2-40B4-BE49-F238E27FC236}">
                  <a16:creationId xmlns="" xmlns:a16="http://schemas.microsoft.com/office/drawing/2014/main" id="{E0DBBA3D-EDC3-4F2F-BA90-9CC10D71459B}"/>
                </a:ext>
              </a:extLst>
            </p:cNvPr>
            <p:cNvSpPr/>
            <p:nvPr/>
          </p:nvSpPr>
          <p:spPr>
            <a:xfrm rot="12746085">
              <a:off x="3325201" y="1879837"/>
              <a:ext cx="2312928" cy="815259"/>
            </a:xfrm>
            <a:prstGeom prst="rect">
              <a:avLst/>
            </a:prstGeom>
            <a:noFill/>
          </p:spPr>
          <p:txBody>
            <a:bodyPr vert="horz" wrap="square" lIns="24750" tIns="24750" rIns="24750" bIns="24750" anchor="ctr" anchorCtr="0">
              <a:noAutofit/>
            </a:bodyPr>
            <a:lstStyle/>
            <a:p>
              <a:pPr algn="ctr"/>
              <a:r>
                <a:rPr lang="ar-AE" sz="1925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حاول </a:t>
              </a:r>
              <a:r>
                <a:rPr lang="ar-AE" sz="1925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مرة أخرى</a:t>
              </a:r>
              <a:endParaRPr lang="en-US" sz="1925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61" name="Segment 8 Text">
              <a:extLst>
                <a:ext uri="{FF2B5EF4-FFF2-40B4-BE49-F238E27FC236}">
                  <a16:creationId xmlns="" xmlns:a16="http://schemas.microsoft.com/office/drawing/2014/main" id="{F7E52260-A0E4-406C-99D5-5E78A6732972}"/>
                </a:ext>
              </a:extLst>
            </p:cNvPr>
            <p:cNvSpPr/>
            <p:nvPr/>
          </p:nvSpPr>
          <p:spPr>
            <a:xfrm rot="10800000">
              <a:off x="3088578" y="304184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4750" tIns="24750" rIns="24750" bIns="24750" anchor="ctr" anchorCtr="0">
              <a:normAutofit fontScale="92500" lnSpcReduction="10000"/>
            </a:bodyPr>
            <a:lstStyle/>
            <a:p>
              <a:pPr algn="ctr"/>
              <a:r>
                <a:rPr lang="ar-AE" sz="1925" b="1" dirty="0" smtClean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ادخل </a:t>
              </a:r>
              <a:r>
                <a:rPr lang="ar-AE" sz="1925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كلمة تنطوي في جملة من إنشائك</a:t>
              </a:r>
              <a:endParaRPr lang="en-US" sz="165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Segment 7 Text">
              <a:extLst>
                <a:ext uri="{FF2B5EF4-FFF2-40B4-BE49-F238E27FC236}">
                  <a16:creationId xmlns="" xmlns:a16="http://schemas.microsoft.com/office/drawing/2014/main" id="{F7A9E11C-6485-4CD0-910C-EC3B27CA2109}"/>
                </a:ext>
              </a:extLst>
            </p:cNvPr>
            <p:cNvSpPr/>
            <p:nvPr/>
          </p:nvSpPr>
          <p:spPr>
            <a:xfrm rot="8533522">
              <a:off x="3465297" y="4204795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4750" tIns="24750" rIns="24750" bIns="24750" anchor="ctr" anchorCtr="0">
              <a:noAutofit/>
            </a:bodyPr>
            <a:lstStyle/>
            <a:p>
              <a:pPr algn="ctr"/>
              <a:r>
                <a:rPr lang="ar-AE" sz="1925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ربحت وسام</a:t>
              </a:r>
              <a:endParaRPr lang="en-US" sz="1925" b="1" dirty="0">
                <a:ln w="0"/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65" name="Segment 6 Text">
              <a:extLst>
                <a:ext uri="{FF2B5EF4-FFF2-40B4-BE49-F238E27FC236}">
                  <a16:creationId xmlns="" xmlns:a16="http://schemas.microsoft.com/office/drawing/2014/main" id="{794C4BDF-D593-412B-9F3F-92D5B2D45420}"/>
                </a:ext>
              </a:extLst>
            </p:cNvPr>
            <p:cNvSpPr/>
            <p:nvPr/>
          </p:nvSpPr>
          <p:spPr>
            <a:xfrm rot="6448510">
              <a:off x="4448297" y="4890955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4750" tIns="24750" rIns="24750" bIns="24750" anchor="ctr" anchorCtr="0">
              <a:normAutofit/>
            </a:bodyPr>
            <a:lstStyle/>
            <a:p>
              <a:pPr algn="ctr"/>
              <a:r>
                <a:rPr lang="ar-AE" sz="1925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ضد كلمة أثرى</a:t>
              </a:r>
              <a:endParaRPr lang="en-US" sz="1925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72" name="Segment 5 Text">
              <a:extLst>
                <a:ext uri="{FF2B5EF4-FFF2-40B4-BE49-F238E27FC236}">
                  <a16:creationId xmlns="" xmlns:a16="http://schemas.microsoft.com/office/drawing/2014/main" id="{FFBCECC3-F70A-42A8-BA20-4418414E7281}"/>
                </a:ext>
              </a:extLst>
            </p:cNvPr>
            <p:cNvSpPr/>
            <p:nvPr/>
          </p:nvSpPr>
          <p:spPr>
            <a:xfrm rot="4437146">
              <a:off x="5602506" y="500173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4750" tIns="24750" rIns="24750" bIns="24750" anchor="ctr" anchorCtr="0">
              <a:noAutofit/>
            </a:bodyPr>
            <a:lstStyle/>
            <a:p>
              <a:pPr algn="ctr"/>
              <a:r>
                <a:rPr lang="ar-AE" sz="1333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عمل جماعي ( اذهبن للشبكة المعلوماتية وابحثن عن صور للأساطير ثم انشرنها في البوابة </a:t>
              </a:r>
            </a:p>
          </p:txBody>
        </p:sp>
        <p:sp>
          <p:nvSpPr>
            <p:cNvPr id="73" name="Segment 4 Text">
              <a:extLst>
                <a:ext uri="{FF2B5EF4-FFF2-40B4-BE49-F238E27FC236}">
                  <a16:creationId xmlns="" xmlns:a16="http://schemas.microsoft.com/office/drawing/2014/main" id="{F0E7D3DF-C7D3-4769-AB38-86B7446FDAC0}"/>
                </a:ext>
              </a:extLst>
            </p:cNvPr>
            <p:cNvSpPr/>
            <p:nvPr/>
          </p:nvSpPr>
          <p:spPr>
            <a:xfrm rot="2251830">
              <a:off x="6593981" y="419641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4750" tIns="24750" rIns="24750" bIns="24750" anchor="ctr" anchorCtr="0">
              <a:noAutofit/>
            </a:bodyPr>
            <a:lstStyle/>
            <a:p>
              <a:pPr algn="ctr"/>
              <a:r>
                <a:rPr lang="ar-AE" sz="1925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ربحت وسام</a:t>
              </a:r>
              <a:endParaRPr lang="en-US" sz="1925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74" name="Segment 3 Text">
              <a:extLst>
                <a:ext uri="{FF2B5EF4-FFF2-40B4-BE49-F238E27FC236}">
                  <a16:creationId xmlns="" xmlns:a16="http://schemas.microsoft.com/office/drawing/2014/main" id="{302BC54B-15F2-4543-B08E-73C343EE81B2}"/>
                </a:ext>
              </a:extLst>
            </p:cNvPr>
            <p:cNvSpPr/>
            <p:nvPr/>
          </p:nvSpPr>
          <p:spPr>
            <a:xfrm>
              <a:off x="6975036" y="3024005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4750" tIns="24750" rIns="24750" bIns="24750" anchor="ctr" anchorCtr="0">
              <a:noAutofit/>
            </a:bodyPr>
            <a:lstStyle/>
            <a:p>
              <a:pPr algn="ctr"/>
              <a:r>
                <a:rPr lang="ar-AE" sz="1925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مفرد حقوب</a:t>
              </a:r>
              <a:endParaRPr lang="en-US" sz="1925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75" name="Segment 2 Text">
              <a:extLst>
                <a:ext uri="{FF2B5EF4-FFF2-40B4-BE49-F238E27FC236}">
                  <a16:creationId xmlns="" xmlns:a16="http://schemas.microsoft.com/office/drawing/2014/main" id="{421FA830-E00D-475D-A3EC-158B0533B899}"/>
                </a:ext>
              </a:extLst>
            </p:cNvPr>
            <p:cNvSpPr/>
            <p:nvPr/>
          </p:nvSpPr>
          <p:spPr>
            <a:xfrm rot="19530205">
              <a:off x="6596433" y="187983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4750" tIns="24750" rIns="24750" bIns="24750" anchor="ctr" anchorCtr="0">
              <a:noAutofit/>
            </a:bodyPr>
            <a:lstStyle/>
            <a:p>
              <a:pPr algn="ctr"/>
              <a:r>
                <a:rPr lang="ar-AE" sz="1925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ادخل </a:t>
              </a:r>
              <a:r>
                <a:rPr lang="ar-AE" sz="1925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كلمة التنين في جملة من إنشائك </a:t>
              </a:r>
              <a:endParaRPr lang="en-US" sz="1925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76" name="Segment 1 Text">
              <a:extLst>
                <a:ext uri="{FF2B5EF4-FFF2-40B4-BE49-F238E27FC236}">
                  <a16:creationId xmlns="" xmlns:a16="http://schemas.microsoft.com/office/drawing/2014/main" id="{A68EFAF5-B9F3-4478-A6CB-ED802BB69FAB}"/>
                </a:ext>
              </a:extLst>
            </p:cNvPr>
            <p:cNvSpPr/>
            <p:nvPr/>
          </p:nvSpPr>
          <p:spPr>
            <a:xfrm rot="17140939">
              <a:off x="5594705" y="112559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4750" tIns="24750" rIns="24750" bIns="24750" anchor="ctr" anchorCtr="0">
              <a:noAutofit/>
            </a:bodyPr>
            <a:lstStyle/>
            <a:p>
              <a:pPr algn="ctr"/>
              <a:r>
                <a:rPr lang="ar-AE" sz="1925" b="1" dirty="0">
                  <a:ln w="0"/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مرادف كلمة الميثولوجيا</a:t>
              </a:r>
              <a:endParaRPr lang="ar-AE" sz="1925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=""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953250" y="2810250"/>
            <a:ext cx="1237500" cy="12375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=""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27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=""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38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=""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38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=""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4328080" y="1070052"/>
            <a:ext cx="495000" cy="495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38"/>
          </a:p>
        </p:txBody>
      </p:sp>
      <p:sp>
        <p:nvSpPr>
          <p:cNvPr id="44" name="WordArt 10">
            <a:extLst>
              <a:ext uri="{FF2B5EF4-FFF2-40B4-BE49-F238E27FC236}">
                <a16:creationId xmlns="" xmlns:a16="http://schemas.microsoft.com/office/drawing/2014/main" id="{9659A5E2-8F27-441F-9DA6-4A09279903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4848" y="687259"/>
            <a:ext cx="7273536" cy="10498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4301536"/>
              </a:avLst>
            </a:prstTxWarp>
          </a:bodyPr>
          <a:lstStyle/>
          <a:p>
            <a:pPr algn="ctr" rtl="1"/>
            <a:r>
              <a:rPr lang="ar-AE" sz="4033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لعبة العجلة </a:t>
            </a:r>
            <a:r>
              <a:rPr lang="ar-AE" sz="4033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الدوارة</a:t>
            </a:r>
            <a:endParaRPr lang="en-US" sz="4033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صورة 44">
            <a:hlinkClick r:id="rId5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47" name="صورة 46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49" name="صورة 4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50" name="صورة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53" name="صورة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003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7"/>
          <a:stretch/>
        </p:blipFill>
        <p:spPr>
          <a:xfrm>
            <a:off x="-142424" y="1078215"/>
            <a:ext cx="9144000" cy="544406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BED6828A-55F7-4425-ABA6-73B63FBD232F}"/>
              </a:ext>
            </a:extLst>
          </p:cNvPr>
          <p:cNvSpPr txBox="1"/>
          <p:nvPr/>
        </p:nvSpPr>
        <p:spPr>
          <a:xfrm>
            <a:off x="4385218" y="3517711"/>
            <a:ext cx="461635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AE" sz="6600" dirty="0" smtClean="0">
                <a:solidFill>
                  <a:schemeClr val="bg1"/>
                </a:solidFill>
                <a:cs typeface="MCS Taybah S_U normal." pitchFamily="2" charset="-78"/>
              </a:rPr>
              <a:t>النـص</a:t>
            </a:r>
            <a:endParaRPr lang="en-US" sz="6600" dirty="0">
              <a:solidFill>
                <a:schemeClr val="bg1"/>
              </a:solidFill>
              <a:cs typeface="MCS Taybah S_U normal.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2C7F2661-9591-411A-99A0-8E07CA8DA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3" y="582850"/>
            <a:ext cx="1388327" cy="1336264"/>
          </a:xfrm>
          <a:prstGeom prst="rect">
            <a:avLst/>
          </a:prstGeom>
        </p:spPr>
      </p:pic>
      <p:pic>
        <p:nvPicPr>
          <p:cNvPr id="20" name="صورة 19">
            <a:hlinkClick r:id="rId5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21" name="صورة 20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22" name="صورة 2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540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8"/>
          <a:srcRect l="5973" t="17442" b="17152"/>
          <a:stretch/>
        </p:blipFill>
        <p:spPr>
          <a:xfrm>
            <a:off x="3363105" y="0"/>
            <a:ext cx="5780895" cy="108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00950"/>
            <a:ext cx="9144000" cy="240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524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83" y="188640"/>
            <a:ext cx="9144000" cy="3604579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9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8"/>
          <a:srcRect l="3861" t="6623" r="4003" b="16049"/>
          <a:stretch/>
        </p:blipFill>
        <p:spPr>
          <a:xfrm>
            <a:off x="18552" y="28760"/>
            <a:ext cx="9095800" cy="412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23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-31458" y="260648"/>
            <a:ext cx="9143999" cy="802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48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ما التعريف الذي أورده الكاتب للصحراء</a:t>
            </a:r>
            <a:r>
              <a:rPr lang="ar-AE" sz="48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؟</a:t>
            </a:r>
            <a:endParaRPr lang="ar-AE" sz="48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صحيفة الاتحاد - «صحراء مليحة».. تجربة لتطوير مهارات عشّاق المغامرات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9005037" cy="5102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4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150" y="188640"/>
            <a:ext cx="914400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60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-17810" y="0"/>
            <a:ext cx="9143999" cy="802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48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أين توجد الصحراء </a:t>
            </a:r>
            <a:r>
              <a:rPr lang="ar-AE" sz="48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المدارية الحارة؟</a:t>
            </a:r>
            <a:endParaRPr lang="ar-AE" sz="48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3076" name="Picture 4" descr="http://www.al7akeem.com/wp-content/uploads/2017/12/img_205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5" y="1052736"/>
            <a:ext cx="8468141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93" y="188640"/>
            <a:ext cx="914400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07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79512" y="1268760"/>
            <a:ext cx="8784976" cy="489364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solidFill>
                  <a:srgbClr val="FF0000"/>
                </a:solidFill>
                <a:cs typeface="MCS Taybah S_U normal." pitchFamily="2" charset="-78"/>
              </a:rPr>
              <a:t>عرض</a:t>
            </a:r>
            <a:r>
              <a:rPr lang="ar-SA" sz="6000" dirty="0">
                <a:solidFill>
                  <a:srgbClr val="FFFF00"/>
                </a:solidFill>
                <a:cs typeface="MCS Taybah S_U normal." pitchFamily="2" charset="-78"/>
              </a:rPr>
              <a:t> </a:t>
            </a:r>
            <a:r>
              <a:rPr lang="ar-SA" sz="6000" dirty="0">
                <a:solidFill>
                  <a:srgbClr val="008000"/>
                </a:solidFill>
                <a:cs typeface="MCS Taybah S_U normal." pitchFamily="2" charset="-78"/>
              </a:rPr>
              <a:t>تقديمي</a:t>
            </a:r>
            <a:r>
              <a:rPr lang="ar-SA" sz="6000" dirty="0">
                <a:solidFill>
                  <a:srgbClr val="FFFF00"/>
                </a:solidFill>
                <a:cs typeface="MCS Taybah S_U normal." pitchFamily="2" charset="-78"/>
              </a:rPr>
              <a:t> </a:t>
            </a:r>
            <a:r>
              <a:rPr lang="ar-SA" sz="7200" dirty="0" smtClean="0">
                <a:solidFill>
                  <a:schemeClr val="bg1"/>
                </a:solidFill>
                <a:cs typeface="MCS Taybah S_U normal." pitchFamily="2" charset="-78"/>
              </a:rPr>
              <a:t>لرواية</a:t>
            </a:r>
            <a:endParaRPr lang="ar-SA" sz="6000" dirty="0">
              <a:solidFill>
                <a:srgbClr val="FFFF00"/>
              </a:solidFill>
              <a:cs typeface="MCS Taybah S_U normal." pitchFamily="2" charset="-78"/>
            </a:endParaRPr>
          </a:p>
          <a:p>
            <a:pPr algn="ctr"/>
            <a:r>
              <a:rPr lang="ar-SA" sz="6000" dirty="0" smtClean="0">
                <a:solidFill>
                  <a:schemeClr val="tx1"/>
                </a:solidFill>
                <a:cs typeface="MCS Taybah S_U normal." pitchFamily="2" charset="-78"/>
              </a:rPr>
              <a:t>ماذا </a:t>
            </a:r>
            <a:r>
              <a:rPr lang="ar-SA" sz="6000" dirty="0" smtClean="0">
                <a:solidFill>
                  <a:srgbClr val="008000"/>
                </a:solidFill>
                <a:cs typeface="MCS Taybah S_U normal." pitchFamily="2" charset="-78"/>
              </a:rPr>
              <a:t>تعرف </a:t>
            </a:r>
            <a:r>
              <a:rPr lang="ar-SA" sz="6000" dirty="0" smtClean="0">
                <a:solidFill>
                  <a:schemeClr val="tx1"/>
                </a:solidFill>
                <a:cs typeface="MCS Taybah S_U normal." pitchFamily="2" charset="-78"/>
              </a:rPr>
              <a:t>عن </a:t>
            </a:r>
            <a:r>
              <a:rPr lang="ar-SA" sz="6000" dirty="0" smtClean="0">
                <a:solidFill>
                  <a:srgbClr val="FF0000"/>
                </a:solidFill>
                <a:cs typeface="MCS Taybah S_U normal." pitchFamily="2" charset="-78"/>
              </a:rPr>
              <a:t>الصحراء </a:t>
            </a:r>
            <a:r>
              <a:rPr lang="ar-SA" sz="6000" dirty="0" smtClean="0">
                <a:solidFill>
                  <a:srgbClr val="FFFF00"/>
                </a:solidFill>
                <a:cs typeface="MCS Taybah S_U normal." pitchFamily="2" charset="-78"/>
              </a:rPr>
              <a:t> </a:t>
            </a:r>
            <a:endParaRPr lang="ar-SA" sz="6000" dirty="0">
              <a:solidFill>
                <a:srgbClr val="FFFF00"/>
              </a:solidFill>
              <a:cs typeface="MCS Taybah S_U normal." pitchFamily="2" charset="-78"/>
            </a:endParaRPr>
          </a:p>
          <a:p>
            <a:pPr algn="ctr"/>
            <a:r>
              <a:rPr lang="ar-SA" sz="6000" dirty="0">
                <a:solidFill>
                  <a:srgbClr val="002060"/>
                </a:solidFill>
                <a:cs typeface="MCS Taybah S_U normal." pitchFamily="2" charset="-78"/>
              </a:rPr>
              <a:t> الصف </a:t>
            </a:r>
            <a:r>
              <a:rPr lang="ar-SA" sz="6000" dirty="0" smtClean="0">
                <a:solidFill>
                  <a:srgbClr val="002060"/>
                </a:solidFill>
                <a:cs typeface="MCS Taybah S_U normal." pitchFamily="2" charset="-78"/>
              </a:rPr>
              <a:t>السابع</a:t>
            </a:r>
            <a:endParaRPr lang="ar-SA" sz="6000" dirty="0">
              <a:solidFill>
                <a:srgbClr val="002060"/>
              </a:solidFill>
              <a:cs typeface="MCS Taybah S_U normal." pitchFamily="2" charset="-78"/>
            </a:endParaRPr>
          </a:p>
          <a:p>
            <a:pPr algn="ctr"/>
            <a:r>
              <a:rPr lang="ar-SA" sz="6000" dirty="0" smtClean="0">
                <a:solidFill>
                  <a:srgbClr val="C00000"/>
                </a:solidFill>
                <a:cs typeface="MCS Taybah S_U normal." pitchFamily="2" charset="-78"/>
              </a:rPr>
              <a:t>الفصل الدراسي الثالث</a:t>
            </a:r>
          </a:p>
          <a:p>
            <a:pPr algn="ctr"/>
            <a:r>
              <a:rPr lang="ar-SA" sz="6000" dirty="0" smtClean="0">
                <a:solidFill>
                  <a:srgbClr val="FFFF00"/>
                </a:solidFill>
                <a:cs typeface="MCS Taybah S_U normal." pitchFamily="2" charset="-78"/>
              </a:rPr>
              <a:t>2020</a:t>
            </a:r>
            <a:endParaRPr lang="ar-SA" sz="6000" dirty="0">
              <a:solidFill>
                <a:srgbClr val="FFFF00"/>
              </a:solidFill>
              <a:cs typeface="MCS Taybah S_U normal.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80" y="14077"/>
            <a:ext cx="3960440" cy="131097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95" y="6162407"/>
            <a:ext cx="1957119" cy="619754"/>
          </a:xfrm>
          <a:prstGeom prst="rect">
            <a:avLst/>
          </a:prstGeom>
        </p:spPr>
      </p:pic>
      <p:pic>
        <p:nvPicPr>
          <p:cNvPr id="9" name="صورة 8" descr="صورة تحتوي على دمية, لعبة, كعكة, منضدة&#10;&#10;وصف منشأ بثقة عالية جداً">
            <a:extLst>
              <a:ext uri="{FF2B5EF4-FFF2-40B4-BE49-F238E27FC236}">
                <a16:creationId xmlns:a16="http://schemas.microsoft.com/office/drawing/2014/main" xmlns="" id="{93888346-FDA5-4E4B-9BF1-A78E6C8B9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1" y="5519232"/>
            <a:ext cx="2210221" cy="12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1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80" y="52082"/>
            <a:ext cx="9144000" cy="6029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-17810" y="0"/>
            <a:ext cx="9143999" cy="802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48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عرِّف الصحراء المعتدلة والصحراء الباردة؟</a:t>
            </a:r>
            <a:endParaRPr lang="ar-AE" sz="48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725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33" y="0"/>
            <a:ext cx="914400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3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كتاب الطبيع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34284" cy="5683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467544" y="287653"/>
            <a:ext cx="8262218" cy="802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48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ما طبيعة الصحراء؟</a:t>
            </a:r>
            <a:endParaRPr lang="ar-AE" sz="48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66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65" y="332656"/>
            <a:ext cx="9144000" cy="351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79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صور من رحلتي اليوم الجمعة لبعض غدران المذنب ووادي الرمة الموافق 9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1"/>
          <a:stretch/>
        </p:blipFill>
        <p:spPr bwMode="auto">
          <a:xfrm>
            <a:off x="251520" y="1089797"/>
            <a:ext cx="8530705" cy="4890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467544" y="287653"/>
            <a:ext cx="8262218" cy="802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48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ما المقصود بالغدران؟</a:t>
            </a:r>
            <a:endParaRPr lang="ar-AE" sz="48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93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64704"/>
            <a:ext cx="9144000" cy="3797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7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467544" y="287653"/>
            <a:ext cx="8262218" cy="802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48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اذكر أهم الواحات في الوطن العربي</a:t>
            </a:r>
            <a:endParaRPr lang="ar-AE" sz="48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7170" name="Picture 2" descr="أكثر 10 واحات رائعة ستجعلك تتمنى الحياة في الصحراء | يلا بو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5" y="1025019"/>
            <a:ext cx="8060507" cy="485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41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65" y="19400"/>
            <a:ext cx="9144000" cy="412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66" y="3789040"/>
            <a:ext cx="9126314" cy="2024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3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467544" y="287653"/>
            <a:ext cx="8262218" cy="802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48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عرف الكثبان الرملية</a:t>
            </a:r>
            <a:endParaRPr lang="ar-AE" sz="48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8194" name="Picture 2" descr="انواع الكثبان الرملية - سطور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3" y="1196752"/>
            <a:ext cx="8316924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20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65" y="260648"/>
            <a:ext cx="914400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949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 descr="تعليم (6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45471"/>
            <a:ext cx="8172401" cy="5368327"/>
          </a:xfrm>
          <a:prstGeom prst="rect">
            <a:avLst/>
          </a:prstGeom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 rot="20156140">
            <a:off x="2759805" y="3504440"/>
            <a:ext cx="3755370" cy="43204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ar-SA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CS Taybah S_U normal." pitchFamily="2" charset="-78"/>
              </a:rPr>
              <a:t>سيستغرق </a:t>
            </a:r>
            <a:r>
              <a:rPr lang="ar-SA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CS Taybah S_U normal." pitchFamily="2" charset="-78"/>
              </a:rPr>
              <a:t> تنفيذ </a:t>
            </a:r>
            <a:r>
              <a:rPr lang="ar-SA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CS Taybah S_U normal." pitchFamily="2" charset="-78"/>
              </a:rPr>
              <a:t>هذا الدرس </a:t>
            </a:r>
            <a:r>
              <a:rPr lang="ar-SA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cs typeface="MCS Taybah S_U normal." pitchFamily="2" charset="-78"/>
              </a:rPr>
              <a:t> ثلاث حصص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cs typeface="MCS Taybah S_U normal." pitchFamily="2" charset="-78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827584" y="1412776"/>
            <a:ext cx="5256584" cy="98299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ar-SA" sz="3600" dirty="0" smtClean="0">
                <a:solidFill>
                  <a:srgbClr val="FFFF00"/>
                </a:solidFill>
                <a:cs typeface="MCS Taybah S_U normal." pitchFamily="2" charset="-78"/>
              </a:rPr>
              <a:t>ماذا تعرف عن الصحراء</a:t>
            </a:r>
            <a:endParaRPr lang="ar-SA" sz="3600" dirty="0">
              <a:solidFill>
                <a:srgbClr val="FFFF00"/>
              </a:solidFill>
              <a:cs typeface="MCS Taybah S_U normal." pitchFamily="2" charset="-78"/>
            </a:endParaRPr>
          </a:p>
        </p:txBody>
      </p:sp>
      <p:pic>
        <p:nvPicPr>
          <p:cNvPr id="13" name="صورة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EEFE7D-54EF-4C3C-9430-3825DB684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4" name="صورة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B694E0D5-28AB-4718-9294-041699767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5" name="صورة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ABC3E95-3CF3-43C1-A6AC-BB9A7EF8D2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BBCE51AF-C5D6-47B5-B2AA-A2B17CB82B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94" y="185616"/>
            <a:ext cx="2210063" cy="216862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xmlns="" id="{9B39C6AC-F06C-4DB1-B7F6-A8270776E4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40768"/>
            <a:ext cx="1080120" cy="1039615"/>
          </a:xfrm>
          <a:prstGeom prst="rect">
            <a:avLst/>
          </a:prstGeom>
        </p:spPr>
      </p:pic>
      <p:sp>
        <p:nvSpPr>
          <p:cNvPr id="29" name="Rectangle 14">
            <a:extLst>
              <a:ext uri="{FF2B5EF4-FFF2-40B4-BE49-F238E27FC236}">
                <a16:creationId xmlns:a16="http://schemas.microsoft.com/office/drawing/2014/main" xmlns="" id="{98916A78-1B9E-41C5-9A9C-DE6CA4C89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3" y="4296849"/>
            <a:ext cx="1368152" cy="121707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ar-SA" sz="4000" dirty="0" smtClean="0">
                <a:solidFill>
                  <a:schemeClr val="tx1"/>
                </a:solidFill>
                <a:latin typeface="+mj-lt"/>
                <a:cs typeface="MCS Taybah S_U normal." pitchFamily="2" charset="-78"/>
              </a:rPr>
              <a:t>القراءة</a:t>
            </a:r>
          </a:p>
          <a:p>
            <a:pPr marL="342900" indent="-342900" algn="ctr">
              <a:spcBef>
                <a:spcPct val="20000"/>
              </a:spcBef>
            </a:pPr>
            <a:r>
              <a:rPr lang="ar-SA" sz="2000" dirty="0" smtClean="0">
                <a:solidFill>
                  <a:srgbClr val="FF0000"/>
                </a:solidFill>
                <a:latin typeface="+mj-lt"/>
                <a:cs typeface="MCS Taybah S_U normal." pitchFamily="2" charset="-78"/>
              </a:rPr>
              <a:t>نص معلوماتي</a:t>
            </a:r>
            <a:endParaRPr lang="ar-SA" sz="2000" dirty="0">
              <a:solidFill>
                <a:srgbClr val="FF0000"/>
              </a:solidFill>
              <a:latin typeface="+mj-lt"/>
              <a:cs typeface="MCS Taybah S_U normal." pitchFamily="2" charset="-78"/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26" y="6081565"/>
            <a:ext cx="1957119" cy="6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1343173" y="125937"/>
            <a:ext cx="6408712" cy="802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48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ما المقصود بالثبيت الميكانيكي؟</a:t>
            </a:r>
            <a:endParaRPr lang="ar-AE" sz="48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9218" name="Picture 2" descr="حربنا مع الرمال | أكرم مكنا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73" y="924866"/>
            <a:ext cx="6529577" cy="4897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9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4598"/>
            <a:ext cx="9144000" cy="304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58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8"/>
          <a:srcRect l="4326"/>
          <a:stretch/>
        </p:blipFill>
        <p:spPr>
          <a:xfrm>
            <a:off x="126175" y="976419"/>
            <a:ext cx="8748464" cy="518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1343173" y="125937"/>
            <a:ext cx="6408712" cy="802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48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ما المقصود بالثبيت البيولوجي؟</a:t>
            </a:r>
            <a:endParaRPr lang="ar-AE" sz="48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914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0465" y="0"/>
            <a:ext cx="3353535" cy="102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87" y="908720"/>
            <a:ext cx="914400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8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778" y="260648"/>
            <a:ext cx="914400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88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0" y="125937"/>
            <a:ext cx="9143999" cy="6174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6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كيف تتكيف بعض الحيوانات مع ظروف البيئة الصحراوية؟</a:t>
            </a:r>
            <a:endParaRPr lang="ar-AE" sz="36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10242" name="Picture 2" descr="17 معلومة عن الحيوانات التي تفضل أن تعيش في الصحراء | معلومة ثقافي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9" y="743415"/>
            <a:ext cx="8717840" cy="415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10 من حيوانات الصحراء المدهشة القادرة على التكيف بالفيديو - خربش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0246" name="Picture 6" descr="من حيوانات الصحراء سلحفاة الصحراء - ماجيك بوكس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030" y="4671789"/>
            <a:ext cx="2374964" cy="1698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10 من حيوانات الصحراء المدهشة القادرة على التكيف بالفيديو - خربشه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753" y="4724575"/>
            <a:ext cx="2193750" cy="1645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798" y="260648"/>
            <a:ext cx="9144000" cy="533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-341046" y="4365104"/>
            <a:ext cx="9143999" cy="6174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6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ما أهم خصائص النباتات الصحراوية؟</a:t>
            </a:r>
            <a:endParaRPr lang="ar-AE" sz="36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70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0" y="116632"/>
            <a:ext cx="9143999" cy="6174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6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ما أهم خصائص النباتات الصحراوية؟</a:t>
            </a:r>
            <a:endParaRPr lang="ar-AE" sz="36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12290" name="Picture 2" descr="نباتات تعيش في الصحراء - موسوع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0" y="762135"/>
            <a:ext cx="8818857" cy="5451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8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188640"/>
            <a:ext cx="2896235" cy="86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52453"/>
            <a:ext cx="9144000" cy="505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6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539551" y="116632"/>
            <a:ext cx="8208913" cy="6174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6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أين تقع صحراء الربع الخالي ؟</a:t>
            </a:r>
            <a:endParaRPr lang="ar-AE" sz="36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14338" name="Picture 2" descr="ما الأسرار المدفونة تحت رمال الربع الخالي بالسعودية؟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7" y="734110"/>
            <a:ext cx="8507435" cy="5222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7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6"/>
          <a:stretch/>
        </p:blipFill>
        <p:spPr>
          <a:xfrm>
            <a:off x="348336" y="585335"/>
            <a:ext cx="8586857" cy="5123247"/>
          </a:xfrm>
          <a:prstGeom prst="rect">
            <a:avLst/>
          </a:prstGeom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3785201" y="4703568"/>
            <a:ext cx="1830119" cy="125116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ar-SA" sz="2000" dirty="0">
                <a:solidFill>
                  <a:schemeClr val="tx1"/>
                </a:solidFill>
                <a:latin typeface="+mj-lt"/>
                <a:cs typeface="MCS Taybah S_U normal." pitchFamily="2" charset="-78"/>
              </a:rPr>
              <a:t>سيستغرق </a:t>
            </a:r>
          </a:p>
          <a:p>
            <a:pPr marL="342900" indent="-342900" algn="ctr">
              <a:spcBef>
                <a:spcPct val="20000"/>
              </a:spcBef>
            </a:pPr>
            <a:r>
              <a:rPr lang="ar-SA" sz="2000" dirty="0">
                <a:solidFill>
                  <a:schemeClr val="tx1"/>
                </a:solidFill>
                <a:latin typeface="+mj-lt"/>
                <a:cs typeface="MCS Taybah S_U normal." pitchFamily="2" charset="-78"/>
              </a:rPr>
              <a:t>تنفيذ هذا الدرس </a:t>
            </a:r>
          </a:p>
          <a:p>
            <a:pPr marL="342900" indent="-342900" algn="ctr">
              <a:spcBef>
                <a:spcPct val="20000"/>
              </a:spcBef>
            </a:pPr>
            <a:r>
              <a:rPr lang="ar-AE" sz="2000" dirty="0" smtClean="0">
                <a:solidFill>
                  <a:schemeClr val="tx1"/>
                </a:solidFill>
                <a:latin typeface="+mj-lt"/>
                <a:cs typeface="MCS Taybah S_U normal." pitchFamily="2" charset="-78"/>
              </a:rPr>
              <a:t>ثلاث حصص</a:t>
            </a:r>
            <a:endParaRPr lang="en-US" sz="2000" dirty="0">
              <a:solidFill>
                <a:schemeClr val="tx1"/>
              </a:solidFill>
              <a:latin typeface="+mj-lt"/>
              <a:cs typeface="MCS Taybah S_U normal." pitchFamily="2" charset="-78"/>
            </a:endParaRPr>
          </a:p>
        </p:txBody>
      </p:sp>
      <p:pic>
        <p:nvPicPr>
          <p:cNvPr id="13" name="صورة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EEFE7D-54EF-4C3C-9430-3825DB684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4" name="صورة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B694E0D5-28AB-4718-9294-041699767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5" name="صورة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ABC3E95-3CF3-43C1-A6AC-BB9A7EF8D2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xmlns="" id="{9B39C6AC-F06C-4DB1-B7F6-A8270776E4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5" y="4529197"/>
            <a:ext cx="1425697" cy="1372233"/>
          </a:xfrm>
          <a:prstGeom prst="rect">
            <a:avLst/>
          </a:prstGeom>
        </p:spPr>
      </p:pic>
      <p:sp>
        <p:nvSpPr>
          <p:cNvPr id="29" name="Rectangle 14">
            <a:extLst>
              <a:ext uri="{FF2B5EF4-FFF2-40B4-BE49-F238E27FC236}">
                <a16:creationId xmlns:a16="http://schemas.microsoft.com/office/drawing/2014/main" xmlns="" id="{98916A78-1B9E-41C5-9A9C-DE6CA4C89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715" y="1763670"/>
            <a:ext cx="1738037" cy="68434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ar-AE" sz="4800" dirty="0" smtClean="0">
                <a:solidFill>
                  <a:srgbClr val="0000CC"/>
                </a:solidFill>
                <a:latin typeface="+mj-lt"/>
                <a:cs typeface="MCS Taybah S_U normal." pitchFamily="2" charset="-78"/>
              </a:rPr>
              <a:t>الصحراء</a:t>
            </a:r>
            <a:endParaRPr lang="en-US" sz="4800" dirty="0">
              <a:solidFill>
                <a:srgbClr val="0000CC"/>
              </a:solidFill>
              <a:latin typeface="+mj-lt"/>
              <a:cs typeface="MCS Taybah S_U normal." pitchFamily="2" charset="-78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xmlns="" id="{98916A78-1B9E-41C5-9A9C-DE6CA4C89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412" y="792000"/>
            <a:ext cx="854188" cy="720079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ar-AE" sz="4000" dirty="0" smtClean="0">
                <a:solidFill>
                  <a:srgbClr val="0000CC"/>
                </a:solidFill>
                <a:latin typeface="+mj-lt"/>
                <a:cs typeface="MCS Taybah S_U normal." pitchFamily="2" charset="-78"/>
              </a:rPr>
              <a:t>3</a:t>
            </a:r>
            <a:endParaRPr lang="en-US" dirty="0">
              <a:solidFill>
                <a:srgbClr val="0000CC"/>
              </a:solidFill>
              <a:latin typeface="+mj-lt"/>
              <a:cs typeface="MCS Taybah S_U normal." pitchFamily="2" charset="-78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xmlns="" id="{98916A78-1B9E-41C5-9A9C-DE6CA4C89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2752" y="1798306"/>
            <a:ext cx="1493642" cy="7794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ar-AE" sz="4400" dirty="0" smtClean="0">
                <a:solidFill>
                  <a:srgbClr val="FFFF00"/>
                </a:solidFill>
                <a:latin typeface="+mj-lt"/>
                <a:cs typeface="MCS Taybah S_U normal." pitchFamily="2" charset="-78"/>
              </a:rPr>
              <a:t>تعرف</a:t>
            </a:r>
            <a:endParaRPr lang="ar-SA" sz="3600" dirty="0">
              <a:solidFill>
                <a:srgbClr val="FFFF00"/>
              </a:solidFill>
              <a:latin typeface="+mj-lt"/>
              <a:cs typeface="MCS Taybah S_U normal." pitchFamily="2" charset="-78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98916A78-1B9E-41C5-9A9C-DE6CA4C89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288" y="2793539"/>
            <a:ext cx="1451571" cy="7794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ar-AE" sz="4000" dirty="0" smtClean="0">
                <a:solidFill>
                  <a:schemeClr val="bg1"/>
                </a:solidFill>
                <a:latin typeface="+mj-lt"/>
                <a:cs typeface="MCS Taybah S_U normal." pitchFamily="2" charset="-78"/>
              </a:rPr>
              <a:t>ماذا</a:t>
            </a:r>
            <a:endParaRPr lang="ar-SA" sz="4000" dirty="0">
              <a:solidFill>
                <a:schemeClr val="bg1"/>
              </a:solidFill>
              <a:latin typeface="+mj-lt"/>
              <a:cs typeface="MCS Taybah S_U normal." pitchFamily="2" charset="-78"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98916A78-1B9E-41C5-9A9C-DE6CA4C89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924" y="1105166"/>
            <a:ext cx="1451571" cy="7794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ar-AE" sz="5400" dirty="0" smtClean="0">
                <a:solidFill>
                  <a:srgbClr val="FFFF00"/>
                </a:solidFill>
                <a:latin typeface="+mj-lt"/>
                <a:cs typeface="MCS Taybah S_U normal." pitchFamily="2" charset="-78"/>
              </a:rPr>
              <a:t>عن</a:t>
            </a:r>
            <a:endParaRPr lang="ar-SA" sz="5400" dirty="0">
              <a:solidFill>
                <a:srgbClr val="FFFF00"/>
              </a:solidFill>
              <a:latin typeface="+mj-lt"/>
              <a:cs typeface="MCS Taybah S_U normal." pitchFamily="2" charset="-78"/>
            </a:endParaRPr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26" y="6081565"/>
            <a:ext cx="1957119" cy="6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7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65" y="260648"/>
            <a:ext cx="914400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605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414" y="836712"/>
            <a:ext cx="9144000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539551" y="116632"/>
            <a:ext cx="8208913" cy="6174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6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ما سبب التسمية بـ صحراء الربع الخالي ؟</a:t>
            </a:r>
            <a:endParaRPr lang="ar-AE" sz="36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93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537" y="0"/>
            <a:ext cx="3048668" cy="73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65" y="736780"/>
            <a:ext cx="9144000" cy="4204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463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539551" y="116632"/>
            <a:ext cx="8208913" cy="6174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6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أين تقع صحراء سيبيريا ؟</a:t>
            </a:r>
            <a:endParaRPr lang="ar-AE" sz="36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15362" name="Picture 2" descr="10415806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1"/>
            <a:ext cx="7984536" cy="5314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0648"/>
            <a:ext cx="914400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5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539551" y="116632"/>
            <a:ext cx="8208913" cy="6174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6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بمَ يتسم مناخ سيبيريا ؟</a:t>
            </a:r>
            <a:endParaRPr lang="ar-AE" sz="36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17410" name="Picture 2" descr="بالصور: &quot;صحراء سيبيريا&quot;.. ظاهرة طبيعية استثنائية في العالم - elmar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740773"/>
            <a:ext cx="8208913" cy="5464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0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272" y="404664"/>
            <a:ext cx="914400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624462" y="4539209"/>
            <a:ext cx="8208913" cy="6174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6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اذكر أشهر المعالم السياحية في سيبيريا ؟</a:t>
            </a:r>
            <a:endParaRPr lang="ar-AE" sz="36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51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حقائق رائعة عن بحيرة بايكال الروسية - أنا أصدق العلم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81855" cy="493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437990" y="209939"/>
            <a:ext cx="8208913" cy="6174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6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اذكر أشهر المعالم السياحية في سيبيريا ؟</a:t>
            </a:r>
            <a:endParaRPr lang="ar-AE" sz="36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81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32656"/>
            <a:ext cx="914400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43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179512" y="1196752"/>
            <a:ext cx="8784975" cy="4943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2800" dirty="0">
                <a:solidFill>
                  <a:srgbClr val="0000CC"/>
                </a:solidFill>
                <a:cs typeface="MCS Taybah S_U normal." pitchFamily="2" charset="-78"/>
              </a:rPr>
              <a:t>من خلال قراءتكَ للنص المعلوماتي استنبط الفكرة </a:t>
            </a:r>
            <a:r>
              <a:rPr lang="ar-AE" sz="2800" dirty="0" smtClean="0">
                <a:solidFill>
                  <a:srgbClr val="0000CC"/>
                </a:solidFill>
                <a:cs typeface="MCS Taybah S_U normal." pitchFamily="2" charset="-78"/>
              </a:rPr>
              <a:t>الرئيسة  </a:t>
            </a:r>
            <a:r>
              <a:rPr lang="ar-AE" sz="2800" dirty="0">
                <a:solidFill>
                  <a:srgbClr val="0000CC"/>
                </a:solidFill>
                <a:cs typeface="MCS Taybah S_U normal." pitchFamily="2" charset="-78"/>
              </a:rPr>
              <a:t>ثم الأفكار الفرعية : </a:t>
            </a:r>
            <a:endParaRPr lang="ar-SA" sz="28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1070482" y="1916832"/>
            <a:ext cx="7151181" cy="3658394"/>
            <a:chOff x="1070482" y="2218878"/>
            <a:chExt cx="7151181" cy="3658394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 rotWithShape="1">
            <a:blip r:embed="rId2"/>
            <a:srcRect l="24719" t="49826" r="28916" b="7986"/>
            <a:stretch/>
          </p:blipFill>
          <p:spPr>
            <a:xfrm>
              <a:off x="1070482" y="2218878"/>
              <a:ext cx="7151181" cy="3658394"/>
            </a:xfrm>
            <a:prstGeom prst="rect">
              <a:avLst/>
            </a:prstGeom>
          </p:spPr>
        </p:pic>
        <p:sp>
          <p:nvSpPr>
            <p:cNvPr id="9" name="مربع نص 8"/>
            <p:cNvSpPr txBox="1"/>
            <p:nvPr/>
          </p:nvSpPr>
          <p:spPr>
            <a:xfrm>
              <a:off x="6178550" y="2850365"/>
              <a:ext cx="1720057" cy="23038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000" b="1" dirty="0">
                  <a:solidFill>
                    <a:srgbClr val="FF0000"/>
                  </a:solidFill>
                </a:rPr>
                <a:t>الفكرة الرئيسة :</a:t>
              </a:r>
            </a:p>
            <a:p>
              <a:endParaRPr lang="ar-AE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ar-AE" sz="1237" dirty="0"/>
            </a:p>
            <a:p>
              <a:endParaRPr lang="ar-AE" sz="1237" dirty="0"/>
            </a:p>
            <a:p>
              <a:endParaRPr lang="ar-AE" sz="1237" dirty="0"/>
            </a:p>
            <a:p>
              <a:endParaRPr lang="ar-SA" sz="1237" dirty="0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3801448" y="3208347"/>
              <a:ext cx="1720057" cy="23038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000" b="1" dirty="0">
                  <a:solidFill>
                    <a:srgbClr val="FF0000"/>
                  </a:solidFill>
                </a:rPr>
                <a:t>الأفكار الجزئية :</a:t>
              </a:r>
            </a:p>
            <a:p>
              <a:endParaRPr lang="ar-AE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ar-AE" sz="1237" dirty="0"/>
            </a:p>
            <a:p>
              <a:endParaRPr lang="ar-AE" sz="1237" dirty="0"/>
            </a:p>
            <a:p>
              <a:endParaRPr lang="ar-AE" sz="1237" dirty="0"/>
            </a:p>
            <a:p>
              <a:endParaRPr lang="ar-SA" sz="1237" dirty="0"/>
            </a:p>
          </p:txBody>
        </p:sp>
        <p:sp>
          <p:nvSpPr>
            <p:cNvPr id="11" name="مربع نص 10"/>
            <p:cNvSpPr txBox="1"/>
            <p:nvPr/>
          </p:nvSpPr>
          <p:spPr>
            <a:xfrm>
              <a:off x="1424347" y="2841975"/>
              <a:ext cx="1720057" cy="23038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ar-AE" sz="2000" b="1" dirty="0">
                  <a:solidFill>
                    <a:srgbClr val="FF0000"/>
                  </a:solidFill>
                </a:rPr>
                <a:t>الأفكار الجزئية :</a:t>
              </a:r>
            </a:p>
            <a:p>
              <a:endParaRPr lang="ar-AE" sz="1237" dirty="0"/>
            </a:p>
            <a:p>
              <a:endParaRPr lang="ar-AE" sz="1237" dirty="0"/>
            </a:p>
            <a:p>
              <a:endParaRPr lang="ar-AE" sz="1237" dirty="0"/>
            </a:p>
            <a:p>
              <a:endParaRPr lang="ar-AE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en-US" sz="1237" dirty="0"/>
            </a:p>
            <a:p>
              <a:endParaRPr lang="ar-SA" sz="1237" dirty="0"/>
            </a:p>
          </p:txBody>
        </p:sp>
      </p:grp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396922" y="142880"/>
            <a:ext cx="5256584" cy="982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SA" sz="2800" dirty="0" smtClean="0">
                <a:solidFill>
                  <a:srgbClr val="0000CC"/>
                </a:solidFill>
                <a:cs typeface="MCS Taybah S_U normal." pitchFamily="2" charset="-78"/>
              </a:rPr>
              <a:t>استراتيجية التفكير العليا</a:t>
            </a:r>
          </a:p>
          <a:p>
            <a:pPr algn="ctr"/>
            <a:r>
              <a:rPr lang="ar-SA" sz="2800" dirty="0" smtClean="0">
                <a:solidFill>
                  <a:srgbClr val="0000CC"/>
                </a:solidFill>
                <a:cs typeface="MCS Taybah S_U normal." pitchFamily="2" charset="-78"/>
              </a:rPr>
              <a:t>مهارة الاستنباط</a:t>
            </a:r>
            <a:endParaRPr lang="ar-SA" sz="28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  <p:pic>
        <p:nvPicPr>
          <p:cNvPr id="13" name="صورة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4" name="صورة 1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5" name="صورة 1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6165304"/>
            <a:ext cx="3389217" cy="63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700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hlinkClick r:id="" action="ppaction://noaction"/>
            <a:extLst>
              <a:ext uri="{FF2B5EF4-FFF2-40B4-BE49-F238E27FC236}">
                <a16:creationId xmlns="" xmlns:a16="http://schemas.microsoft.com/office/drawing/2014/main" id="{79EEFE7D-54EF-4C3C-9430-3825DB684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2" name="صورة 1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B694E0D5-28AB-4718-9294-041699767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3" name="صورة 1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ABC3E95-3CF3-43C1-A6AC-BB9A7EF8D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091052"/>
            <a:ext cx="1957119" cy="619754"/>
          </a:xfrm>
          <a:prstGeom prst="rect">
            <a:avLst/>
          </a:prstGeom>
        </p:spPr>
      </p:pic>
      <p:pic>
        <p:nvPicPr>
          <p:cNvPr id="10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0A1B7F3-4983-4C7A-9CA3-F333F9C27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7"/>
            <a:ext cx="9144000" cy="615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54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79068"/>
            <a:ext cx="8568952" cy="558238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8C5AAD8B-58F3-4955-A816-C51699539152}"/>
              </a:ext>
            </a:extLst>
          </p:cNvPr>
          <p:cNvSpPr txBox="1"/>
          <p:nvPr/>
        </p:nvSpPr>
        <p:spPr>
          <a:xfrm rot="19549192">
            <a:off x="5978242" y="3109152"/>
            <a:ext cx="17283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dirty="0" smtClean="0">
                <a:solidFill>
                  <a:srgbClr val="FFFF00"/>
                </a:solidFill>
                <a:cs typeface="MCS Taybah S_U normal." pitchFamily="2" charset="-78"/>
              </a:rPr>
              <a:t>أنشطة</a:t>
            </a:r>
            <a:endParaRPr lang="en-US" sz="41300" dirty="0">
              <a:solidFill>
                <a:srgbClr val="FFFF00"/>
              </a:solidFill>
              <a:cs typeface="MCS Taybah S_U normal.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8C5AAD8B-58F3-4955-A816-C51699539152}"/>
              </a:ext>
            </a:extLst>
          </p:cNvPr>
          <p:cNvSpPr txBox="1"/>
          <p:nvPr/>
        </p:nvSpPr>
        <p:spPr>
          <a:xfrm>
            <a:off x="4751862" y="2605094"/>
            <a:ext cx="17283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dirty="0" smtClean="0">
                <a:solidFill>
                  <a:srgbClr val="FF0000"/>
                </a:solidFill>
                <a:cs typeface="MCS Taybah S_U normal." pitchFamily="2" charset="-78"/>
              </a:rPr>
              <a:t>ما</a:t>
            </a:r>
            <a:endParaRPr lang="en-US" sz="41300" dirty="0">
              <a:solidFill>
                <a:srgbClr val="FF0000"/>
              </a:solidFill>
              <a:cs typeface="MCS Taybah S_U normal.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8C5AAD8B-58F3-4955-A816-C51699539152}"/>
              </a:ext>
            </a:extLst>
          </p:cNvPr>
          <p:cNvSpPr txBox="1"/>
          <p:nvPr/>
        </p:nvSpPr>
        <p:spPr>
          <a:xfrm rot="19549192">
            <a:off x="3551838" y="2533087"/>
            <a:ext cx="17283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dirty="0" smtClean="0">
                <a:solidFill>
                  <a:schemeClr val="bg1"/>
                </a:solidFill>
                <a:cs typeface="MCS Taybah S_U normal." pitchFamily="2" charset="-78"/>
              </a:rPr>
              <a:t>بعد</a:t>
            </a:r>
            <a:endParaRPr lang="en-US" sz="41300" dirty="0">
              <a:solidFill>
                <a:schemeClr val="bg1"/>
              </a:solidFill>
              <a:cs typeface="MCS Taybah S_U normal.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8C5AAD8B-58F3-4955-A816-C51699539152}"/>
              </a:ext>
            </a:extLst>
          </p:cNvPr>
          <p:cNvSpPr txBox="1"/>
          <p:nvPr/>
        </p:nvSpPr>
        <p:spPr>
          <a:xfrm rot="19549192">
            <a:off x="2030760" y="2749276"/>
            <a:ext cx="17283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dirty="0" smtClean="0">
                <a:solidFill>
                  <a:srgbClr val="0000CC"/>
                </a:solidFill>
                <a:cs typeface="MCS Taybah S_U normal." pitchFamily="2" charset="-78"/>
              </a:rPr>
              <a:t>قراءة</a:t>
            </a:r>
            <a:endParaRPr lang="en-US" sz="413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8C5AAD8B-58F3-4955-A816-C51699539152}"/>
              </a:ext>
            </a:extLst>
          </p:cNvPr>
          <p:cNvSpPr txBox="1"/>
          <p:nvPr/>
        </p:nvSpPr>
        <p:spPr>
          <a:xfrm rot="19549192">
            <a:off x="842749" y="3477363"/>
            <a:ext cx="17283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dirty="0" smtClean="0">
                <a:solidFill>
                  <a:srgbClr val="99CCFF"/>
                </a:solidFill>
                <a:cs typeface="MCS Taybah S_U normal." pitchFamily="2" charset="-78"/>
              </a:rPr>
              <a:t>النص</a:t>
            </a:r>
            <a:endParaRPr lang="en-US" sz="41300" dirty="0">
              <a:solidFill>
                <a:srgbClr val="99CCFF"/>
              </a:solidFill>
              <a:cs typeface="MCS Taybah S_U normal." pitchFamily="2" charset="-78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02EECE3E-DEB1-4199-8D99-1EC12F31A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3352"/>
            <a:ext cx="2162844" cy="2081736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252" y="4191335"/>
            <a:ext cx="1957119" cy="619754"/>
          </a:xfrm>
          <a:prstGeom prst="rect">
            <a:avLst/>
          </a:prstGeom>
        </p:spPr>
      </p:pic>
      <p:pic>
        <p:nvPicPr>
          <p:cNvPr id="24" name="صورة 23">
            <a:hlinkClick r:id="rId6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25" name="صورة 2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26" name="صورة 2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96" y="6165304"/>
            <a:ext cx="3389217" cy="63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55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تعليم (6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2896233"/>
            <a:ext cx="2085750" cy="2548991"/>
          </a:xfrm>
          <a:prstGeom prst="rect">
            <a:avLst/>
          </a:prstGeom>
        </p:spPr>
      </p:pic>
      <p:pic>
        <p:nvPicPr>
          <p:cNvPr id="6" name="صورة 5" descr="تعليم (78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997" y="146570"/>
            <a:ext cx="6408712" cy="568863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8C5AAD8B-58F3-4955-A816-C51699539152}"/>
              </a:ext>
            </a:extLst>
          </p:cNvPr>
          <p:cNvSpPr txBox="1"/>
          <p:nvPr/>
        </p:nvSpPr>
        <p:spPr>
          <a:xfrm>
            <a:off x="1043608" y="3501008"/>
            <a:ext cx="4172141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600" dirty="0" smtClean="0">
                <a:solidFill>
                  <a:srgbClr val="FF0000"/>
                </a:solidFill>
                <a:cs typeface="MCS Taybah S_U normal." pitchFamily="2" charset="-78"/>
              </a:rPr>
              <a:t>حول النص</a:t>
            </a:r>
            <a:endParaRPr lang="en-US" sz="59500" dirty="0">
              <a:solidFill>
                <a:srgbClr val="FF0000"/>
              </a:solidFill>
              <a:cs typeface="MCS Taybah S_U normal." pitchFamily="2" charset="-78"/>
            </a:endParaRPr>
          </a:p>
        </p:txBody>
      </p:sp>
      <p:pic>
        <p:nvPicPr>
          <p:cNvPr id="14" name="صورة 13">
            <a:hlinkClick r:id="rId5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5" name="صورة 1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6" name="صورة 1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930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818" y="332656"/>
            <a:ext cx="8637893" cy="370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ستطيل 2"/>
          <p:cNvSpPr/>
          <p:nvPr/>
        </p:nvSpPr>
        <p:spPr>
          <a:xfrm>
            <a:off x="681324" y="1614279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AE" sz="3200" dirty="0">
                <a:solidFill>
                  <a:srgbClr val="0000CC"/>
                </a:solidFill>
                <a:cs typeface="MCS Taybah S_U normal." pitchFamily="2" charset="-78"/>
              </a:rPr>
              <a:t>عن طريق تثبيتها ، وضبط زحفها وتحركاتها ، للحد من </a:t>
            </a:r>
            <a:r>
              <a:rPr lang="ar-AE" sz="3200" dirty="0" err="1">
                <a:solidFill>
                  <a:srgbClr val="0000CC"/>
                </a:solidFill>
                <a:cs typeface="MCS Taybah S_U normal." pitchFamily="2" charset="-78"/>
              </a:rPr>
              <a:t>مخاطرها</a:t>
            </a:r>
            <a:r>
              <a:rPr lang="ar-AE" sz="3200" dirty="0">
                <a:solidFill>
                  <a:srgbClr val="0000CC"/>
                </a:solidFill>
                <a:cs typeface="MCS Taybah S_U normal." pitchFamily="2" charset="-78"/>
              </a:rPr>
              <a:t> ، ويمكن تثبيت الكثبان الرملية بطريقتين :</a:t>
            </a:r>
          </a:p>
          <a:p>
            <a:pPr>
              <a:lnSpc>
                <a:spcPct val="150000"/>
              </a:lnSpc>
            </a:pPr>
            <a:r>
              <a:rPr lang="ar-AE" sz="3200" dirty="0">
                <a:solidFill>
                  <a:srgbClr val="FF0000"/>
                </a:solidFill>
                <a:cs typeface="MCS Taybah S_U normal." pitchFamily="2" charset="-78"/>
              </a:rPr>
              <a:t>التثبيت الميكانيكي </a:t>
            </a:r>
            <a:r>
              <a:rPr lang="ar-AE" sz="3200" dirty="0">
                <a:solidFill>
                  <a:srgbClr val="0000CC"/>
                </a:solidFill>
                <a:cs typeface="MCS Taybah S_U normal." pitchFamily="2" charset="-78"/>
              </a:rPr>
              <a:t>، </a:t>
            </a:r>
            <a:r>
              <a:rPr lang="ar-AE" sz="3200" dirty="0">
                <a:solidFill>
                  <a:srgbClr val="006600"/>
                </a:solidFill>
                <a:cs typeface="MCS Taybah S_U normal." pitchFamily="2" charset="-78"/>
              </a:rPr>
              <a:t>والتثبيت البيولوجي</a:t>
            </a:r>
          </a:p>
        </p:txBody>
      </p:sp>
    </p:spTree>
    <p:extLst>
      <p:ext uri="{BB962C8B-B14F-4D97-AF65-F5344CB8AC3E}">
        <p14:creationId xmlns:p14="http://schemas.microsoft.com/office/powerpoint/2010/main" val="200923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5" y="116632"/>
            <a:ext cx="9036496" cy="350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ستطيل 2"/>
          <p:cNvSpPr/>
          <p:nvPr/>
        </p:nvSpPr>
        <p:spPr>
          <a:xfrm>
            <a:off x="467544" y="2276872"/>
            <a:ext cx="8267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4000" dirty="0">
                <a:solidFill>
                  <a:srgbClr val="0000CC"/>
                </a:solidFill>
                <a:cs typeface="MCS Taybah S_U normal." pitchFamily="2" charset="-78"/>
              </a:rPr>
              <a:t>لارتفاع كثبان الربع الخالي الرملية وتحركها باستمرار. </a:t>
            </a:r>
          </a:p>
        </p:txBody>
      </p:sp>
    </p:spTree>
    <p:extLst>
      <p:ext uri="{BB962C8B-B14F-4D97-AF65-F5344CB8AC3E}">
        <p14:creationId xmlns:p14="http://schemas.microsoft.com/office/powerpoint/2010/main" val="218292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60" y="2501"/>
            <a:ext cx="9144000" cy="2994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 8"/>
          <p:cNvSpPr/>
          <p:nvPr/>
        </p:nvSpPr>
        <p:spPr>
          <a:xfrm>
            <a:off x="-29191" y="1581614"/>
            <a:ext cx="856895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AE" sz="1200" dirty="0">
                <a:solidFill>
                  <a:srgbClr val="000000"/>
                </a:solidFill>
                <a:latin typeface="Droid Arabic Kufi" panose="020B0606030804020204" pitchFamily="34" charset="0"/>
              </a:rPr>
              <a:t> </a:t>
            </a:r>
            <a:r>
              <a:rPr lang="ar-AE" sz="2800" dirty="0">
                <a:solidFill>
                  <a:srgbClr val="0000CC"/>
                </a:solidFill>
                <a:cs typeface="MCS Taybah S_U normal." pitchFamily="2" charset="-78"/>
              </a:rPr>
              <a:t>لأنها تغطي ربع المساحة الإجمالية للجزيرة ، فضلا عن افتقارها للحياة البشرية ، ومقوماتها </a:t>
            </a:r>
            <a:r>
              <a:rPr lang="ar-AE" sz="2800" dirty="0" smtClean="0">
                <a:solidFill>
                  <a:srgbClr val="0000CC"/>
                </a:solidFill>
                <a:cs typeface="MCS Taybah S_U normal." pitchFamily="2" charset="-78"/>
              </a:rPr>
              <a:t>.</a:t>
            </a:r>
            <a:endParaRPr lang="ar-AE" sz="28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87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3884"/>
            <a:ext cx="9144000" cy="503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ستطيل 3"/>
          <p:cNvSpPr/>
          <p:nvPr/>
        </p:nvSpPr>
        <p:spPr>
          <a:xfrm>
            <a:off x="107503" y="1525150"/>
            <a:ext cx="8725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  <a:cs typeface="MCS Taybah S_U normal." pitchFamily="2" charset="-78"/>
              </a:rPr>
              <a:t>لكونها تشكل معجزة طبيعية ، وتحتضن ثروات يندر وجودها في حوض مائي </a:t>
            </a:r>
            <a:r>
              <a:rPr lang="ar-AE" sz="3200" dirty="0">
                <a:solidFill>
                  <a:srgbClr val="FF0000"/>
                </a:solidFill>
                <a:cs typeface="MCS Taybah S_U normal." pitchFamily="2" charset="-78"/>
              </a:rPr>
              <a:t>.</a:t>
            </a:r>
            <a:endParaRPr lang="ar-AE" sz="3200" dirty="0">
              <a:solidFill>
                <a:srgbClr val="FF0000"/>
              </a:solidFill>
              <a:cs typeface="MCS Taybah S_U normal.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68790" y="3861048"/>
            <a:ext cx="7791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3600" dirty="0" smtClean="0">
                <a:solidFill>
                  <a:srgbClr val="0000CC"/>
                </a:solidFill>
                <a:cs typeface="MCS Taybah S_U normal." pitchFamily="2" charset="-78"/>
              </a:rPr>
              <a:t>لوجود </a:t>
            </a:r>
            <a:r>
              <a:rPr lang="ar-AE" sz="3600" dirty="0">
                <a:solidFill>
                  <a:srgbClr val="0000CC"/>
                </a:solidFill>
                <a:cs typeface="MCS Taybah S_U normal." pitchFamily="2" charset="-78"/>
              </a:rPr>
              <a:t>معدن الكوارتز ، وخلوها من المواد </a:t>
            </a:r>
            <a:r>
              <a:rPr lang="ar-AE" sz="3600" dirty="0">
                <a:solidFill>
                  <a:srgbClr val="0000CC"/>
                </a:solidFill>
                <a:cs typeface="MCS Taybah S_U normal." pitchFamily="2" charset="-78"/>
              </a:rPr>
              <a:t>العضوية</a:t>
            </a:r>
            <a:endParaRPr lang="ar-AE" sz="36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46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8"/>
          <a:srcRect l="2437" r="3065"/>
          <a:stretch/>
        </p:blipFill>
        <p:spPr>
          <a:xfrm>
            <a:off x="0" y="-5140"/>
            <a:ext cx="9144000" cy="5018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ستطيل 3"/>
          <p:cNvSpPr/>
          <p:nvPr/>
        </p:nvSpPr>
        <p:spPr>
          <a:xfrm>
            <a:off x="4519053" y="1855005"/>
            <a:ext cx="4273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dirty="0" smtClean="0">
                <a:solidFill>
                  <a:srgbClr val="0000CC"/>
                </a:solidFill>
                <a:cs typeface="MCS Taybah S_U normal." pitchFamily="2" charset="-78"/>
              </a:rPr>
              <a:t> </a:t>
            </a:r>
            <a:r>
              <a:rPr lang="ar-AE" sz="2400" dirty="0">
                <a:solidFill>
                  <a:srgbClr val="0000CC"/>
                </a:solidFill>
                <a:cs typeface="MCS Taybah S_U normal." pitchFamily="2" charset="-78"/>
              </a:rPr>
              <a:t>تحمي نفسها من التعرض المباشر لأشعة </a:t>
            </a:r>
            <a:r>
              <a:rPr lang="ar-AE" sz="2400" dirty="0">
                <a:solidFill>
                  <a:srgbClr val="0000CC"/>
                </a:solidFill>
                <a:cs typeface="MCS Taybah S_U normal." pitchFamily="2" charset="-78"/>
              </a:rPr>
              <a:t>الشمس</a:t>
            </a:r>
            <a:endParaRPr lang="ar-AE" sz="24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788024" y="2564904"/>
            <a:ext cx="3590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dirty="0">
                <a:solidFill>
                  <a:srgbClr val="FF0000"/>
                </a:solidFill>
                <a:cs typeface="MCS Taybah S_U normal." pitchFamily="2" charset="-78"/>
              </a:rPr>
              <a:t>ومنها ما </a:t>
            </a:r>
            <a:r>
              <a:rPr lang="ar-AE" sz="2400" dirty="0">
                <a:solidFill>
                  <a:srgbClr val="FF0000"/>
                </a:solidFill>
                <a:cs typeface="MCS Taybah S_U normal." pitchFamily="2" charset="-78"/>
              </a:rPr>
              <a:t>يدفن نفسه في الرمال </a:t>
            </a:r>
            <a:r>
              <a:rPr lang="ar-AE" sz="2400" dirty="0">
                <a:solidFill>
                  <a:srgbClr val="FF0000"/>
                </a:solidFill>
                <a:cs typeface="MCS Taybah S_U normal." pitchFamily="2" charset="-78"/>
              </a:rPr>
              <a:t>.</a:t>
            </a:r>
            <a:endParaRPr lang="ar-AE" sz="2400" dirty="0">
              <a:solidFill>
                <a:srgbClr val="FF0000"/>
              </a:solidFill>
              <a:cs typeface="MCS Taybah S_U normal.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519053" y="3352515"/>
            <a:ext cx="4445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000" dirty="0" smtClean="0">
                <a:solidFill>
                  <a:srgbClr val="000000"/>
                </a:solidFill>
                <a:latin typeface="Droid Arabic Kufi" panose="020B0606030804020204" pitchFamily="34" charset="0"/>
              </a:rPr>
              <a:t> </a:t>
            </a:r>
            <a:r>
              <a:rPr lang="ar-AE" sz="2400" dirty="0">
                <a:solidFill>
                  <a:srgbClr val="0000CC"/>
                </a:solidFill>
                <a:cs typeface="MCS Taybah S_U normal." pitchFamily="2" charset="-78"/>
              </a:rPr>
              <a:t>تتقي بعض الحيوانات حر الصحراء بحفر </a:t>
            </a:r>
            <a:r>
              <a:rPr lang="ar-AE" sz="2400" dirty="0">
                <a:solidFill>
                  <a:srgbClr val="0000CC"/>
                </a:solidFill>
                <a:cs typeface="MCS Taybah S_U normal." pitchFamily="2" charset="-78"/>
              </a:rPr>
              <a:t>الجحور</a:t>
            </a:r>
            <a:endParaRPr lang="ar-AE" sz="24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860032" y="4029601"/>
            <a:ext cx="3901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dirty="0">
                <a:solidFill>
                  <a:srgbClr val="FF0000"/>
                </a:solidFill>
                <a:cs typeface="MCS Taybah S_U normal." pitchFamily="2" charset="-78"/>
              </a:rPr>
              <a:t>التكيف </a:t>
            </a:r>
            <a:r>
              <a:rPr lang="ar-AE" sz="2400" dirty="0">
                <a:solidFill>
                  <a:srgbClr val="FF0000"/>
                </a:solidFill>
                <a:cs typeface="MCS Taybah S_U normal." pitchFamily="2" charset="-78"/>
              </a:rPr>
              <a:t>بفكرة التراجع </a:t>
            </a:r>
            <a:r>
              <a:rPr lang="ar-AE" sz="2400" dirty="0">
                <a:solidFill>
                  <a:srgbClr val="FF0000"/>
                </a:solidFill>
                <a:cs typeface="MCS Taybah S_U normal." pitchFamily="2" charset="-78"/>
              </a:rPr>
              <a:t>والانسحاب</a:t>
            </a:r>
            <a:endParaRPr lang="ar-AE" sz="2400" dirty="0">
              <a:solidFill>
                <a:srgbClr val="FF0000"/>
              </a:solidFill>
              <a:cs typeface="MCS Taybah S_U normal.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3474" y="167033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AE" sz="2400" dirty="0">
                <a:solidFill>
                  <a:srgbClr val="FF0000"/>
                </a:solidFill>
                <a:cs typeface="MCS Taybah S_U normal." pitchFamily="2" charset="-78"/>
              </a:rPr>
              <a:t>بعض </a:t>
            </a:r>
            <a:r>
              <a:rPr lang="ar-AE" sz="2400" dirty="0">
                <a:solidFill>
                  <a:srgbClr val="FF0000"/>
                </a:solidFill>
                <a:cs typeface="MCS Taybah S_U normal." pitchFamily="2" charset="-78"/>
              </a:rPr>
              <a:t>النباتات توسع نمو الجذور على حساب القسم </a:t>
            </a:r>
            <a:r>
              <a:rPr lang="ar-AE" sz="2400" dirty="0" smtClean="0">
                <a:solidFill>
                  <a:srgbClr val="FF0000"/>
                </a:solidFill>
                <a:cs typeface="MCS Taybah S_U normal." pitchFamily="2" charset="-78"/>
              </a:rPr>
              <a:t>الخضري</a:t>
            </a:r>
            <a:endParaRPr lang="ar-AE" dirty="0"/>
          </a:p>
        </p:txBody>
      </p:sp>
      <p:sp>
        <p:nvSpPr>
          <p:cNvPr id="14" name="مستطيل 13"/>
          <p:cNvSpPr/>
          <p:nvPr/>
        </p:nvSpPr>
        <p:spPr>
          <a:xfrm>
            <a:off x="251519" y="2419094"/>
            <a:ext cx="4267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dirty="0">
                <a:solidFill>
                  <a:srgbClr val="0000CC"/>
                </a:solidFill>
                <a:cs typeface="MCS Taybah S_U normal." pitchFamily="2" charset="-78"/>
              </a:rPr>
              <a:t>ومنها </a:t>
            </a:r>
            <a:r>
              <a:rPr lang="ar-AE" sz="2400" dirty="0">
                <a:solidFill>
                  <a:srgbClr val="0000CC"/>
                </a:solidFill>
                <a:cs typeface="MCS Taybah S_U normal." pitchFamily="2" charset="-78"/>
              </a:rPr>
              <a:t>من يحمل أوراقا صغيرة  الحجم في موسم الجفاف 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266388" y="3306347"/>
            <a:ext cx="3331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dirty="0" smtClean="0">
                <a:solidFill>
                  <a:srgbClr val="000000"/>
                </a:solidFill>
                <a:latin typeface="Droid Arabic Kufi" panose="020B0606030804020204" pitchFamily="34" charset="0"/>
              </a:rPr>
              <a:t> </a:t>
            </a:r>
            <a:r>
              <a:rPr lang="ar-AE" sz="2400" dirty="0">
                <a:solidFill>
                  <a:srgbClr val="FF0000"/>
                </a:solidFill>
                <a:cs typeface="MCS Taybah S_U normal." pitchFamily="2" charset="-78"/>
              </a:rPr>
              <a:t>وهناك نباتات غير ورقية  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251519" y="3891077"/>
            <a:ext cx="4267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dirty="0">
                <a:solidFill>
                  <a:srgbClr val="0000CC"/>
                </a:solidFill>
                <a:cs typeface="MCS Taybah S_U normal." pitchFamily="2" charset="-78"/>
              </a:rPr>
              <a:t>لبعض </a:t>
            </a:r>
            <a:r>
              <a:rPr lang="ar-AE" sz="2400" dirty="0">
                <a:solidFill>
                  <a:srgbClr val="0000CC"/>
                </a:solidFill>
                <a:cs typeface="MCS Taybah S_U normal." pitchFamily="2" charset="-78"/>
              </a:rPr>
              <a:t>النباتات القدرة على قفل  ثغورها في غترة الحر </a:t>
            </a:r>
            <a:r>
              <a:rPr lang="ar-AE" sz="2400" dirty="0">
                <a:solidFill>
                  <a:srgbClr val="0000CC"/>
                </a:solidFill>
                <a:cs typeface="MCS Taybah S_U normal." pitchFamily="2" charset="-78"/>
              </a:rPr>
              <a:t>الشديد</a:t>
            </a:r>
            <a:endParaRPr lang="ar-AE" sz="24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514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65" y="0"/>
            <a:ext cx="9144000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ستطيل 3"/>
          <p:cNvSpPr/>
          <p:nvPr/>
        </p:nvSpPr>
        <p:spPr>
          <a:xfrm>
            <a:off x="395536" y="1121593"/>
            <a:ext cx="8321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  <a:cs typeface="MCS Taybah S_U normal." pitchFamily="2" charset="-78"/>
              </a:rPr>
              <a:t>الغدران : </a:t>
            </a:r>
            <a:r>
              <a:rPr lang="ar-AE" sz="2800" dirty="0">
                <a:solidFill>
                  <a:srgbClr val="0000CC"/>
                </a:solidFill>
                <a:cs typeface="MCS Taybah S_U normal." pitchFamily="2" charset="-78"/>
              </a:rPr>
              <a:t>هي وديان جافة تمتلئ بمياه الأمطار حين سقوطها على الجبال . 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840487" y="1644813"/>
            <a:ext cx="799288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AE" sz="2800" dirty="0">
                <a:solidFill>
                  <a:srgbClr val="FF0000"/>
                </a:solidFill>
                <a:cs typeface="MCS Taybah S_U normal." pitchFamily="2" charset="-78"/>
              </a:rPr>
              <a:t>الواحات </a:t>
            </a:r>
            <a:r>
              <a:rPr lang="ar-AE" sz="2800" dirty="0">
                <a:solidFill>
                  <a:srgbClr val="FF0000"/>
                </a:solidFill>
                <a:cs typeface="MCS Taybah S_U normal." pitchFamily="2" charset="-78"/>
              </a:rPr>
              <a:t>: </a:t>
            </a:r>
            <a:r>
              <a:rPr lang="ar-AE" sz="2800" dirty="0">
                <a:solidFill>
                  <a:srgbClr val="0000CC"/>
                </a:solidFill>
                <a:cs typeface="MCS Taybah S_U normal." pitchFamily="2" charset="-78"/>
              </a:rPr>
              <a:t>تتكون </a:t>
            </a:r>
            <a:r>
              <a:rPr lang="ar-AE" sz="2800" dirty="0">
                <a:solidFill>
                  <a:srgbClr val="0000CC"/>
                </a:solidFill>
                <a:cs typeface="MCS Taybah S_U normal." pitchFamily="2" charset="-78"/>
              </a:rPr>
              <a:t>على امتداد ، وهي تتشكل في الصحراء حين تتوفر فيها إمدادات كافية من المياه العذبة فهي تعتمد على المياه الجوفية</a:t>
            </a:r>
            <a:r>
              <a:rPr lang="ar-AE" sz="2800" dirty="0" smtClean="0">
                <a:solidFill>
                  <a:srgbClr val="0000CC"/>
                </a:solidFill>
                <a:cs typeface="MCS Taybah S_U normal." pitchFamily="2" charset="-78"/>
              </a:rPr>
              <a:t>.</a:t>
            </a:r>
            <a:endParaRPr lang="ar-AE" sz="28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8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تعليم (6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2896233"/>
            <a:ext cx="2085750" cy="2548991"/>
          </a:xfrm>
          <a:prstGeom prst="rect">
            <a:avLst/>
          </a:prstGeom>
        </p:spPr>
      </p:pic>
      <p:pic>
        <p:nvPicPr>
          <p:cNvPr id="6" name="صورة 5" descr="تعليم (78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997" y="146570"/>
            <a:ext cx="6408712" cy="568863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8C5AAD8B-58F3-4955-A816-C51699539152}"/>
              </a:ext>
            </a:extLst>
          </p:cNvPr>
          <p:cNvSpPr txBox="1"/>
          <p:nvPr/>
        </p:nvSpPr>
        <p:spPr>
          <a:xfrm>
            <a:off x="1043608" y="3501008"/>
            <a:ext cx="417214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dirty="0" smtClean="0">
                <a:solidFill>
                  <a:srgbClr val="FF0000"/>
                </a:solidFill>
                <a:cs typeface="MCS Taybah S_U normal." pitchFamily="2" charset="-78"/>
              </a:rPr>
              <a:t>حول لغة  </a:t>
            </a:r>
            <a:r>
              <a:rPr lang="ar-AE" sz="5400" dirty="0" smtClean="0">
                <a:solidFill>
                  <a:srgbClr val="FF0000"/>
                </a:solidFill>
                <a:cs typeface="MCS Taybah S_U normal." pitchFamily="2" charset="-78"/>
              </a:rPr>
              <a:t>النص</a:t>
            </a:r>
            <a:endParaRPr lang="en-US" sz="41300" dirty="0">
              <a:solidFill>
                <a:srgbClr val="FF0000"/>
              </a:solidFill>
              <a:cs typeface="MCS Taybah S_U normal." pitchFamily="2" charset="-78"/>
            </a:endParaRPr>
          </a:p>
        </p:txBody>
      </p:sp>
      <p:pic>
        <p:nvPicPr>
          <p:cNvPr id="14" name="صورة 13">
            <a:hlinkClick r:id="rId5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5" name="صورة 1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6" name="صورة 1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8"/>
          <a:srcRect b="6743"/>
          <a:stretch/>
        </p:blipFill>
        <p:spPr>
          <a:xfrm>
            <a:off x="0" y="1"/>
            <a:ext cx="914400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ستطيل 2"/>
          <p:cNvSpPr/>
          <p:nvPr/>
        </p:nvSpPr>
        <p:spPr>
          <a:xfrm>
            <a:off x="0" y="1412776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  <a:cs typeface="MCS Taybah S_U normal." pitchFamily="2" charset="-78"/>
              </a:rPr>
              <a:t>شبه بحيرة بايكال بخزان كبير للمياه العذبة ، وهذا يوحي بكثرة المياه العذبة في البحيرة </a:t>
            </a:r>
            <a:r>
              <a:rPr lang="ar-AE" sz="2800" dirty="0" smtClean="0">
                <a:solidFill>
                  <a:srgbClr val="FF0000"/>
                </a:solidFill>
                <a:cs typeface="MCS Taybah S_U normal." pitchFamily="2" charset="-78"/>
              </a:rPr>
              <a:t>.</a:t>
            </a:r>
            <a:endParaRPr lang="ar-AE" dirty="0"/>
          </a:p>
        </p:txBody>
      </p:sp>
      <p:sp>
        <p:nvSpPr>
          <p:cNvPr id="4" name="مستطيل 3"/>
          <p:cNvSpPr/>
          <p:nvPr/>
        </p:nvSpPr>
        <p:spPr>
          <a:xfrm>
            <a:off x="2213992" y="3290053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3200" dirty="0" smtClean="0">
                <a:solidFill>
                  <a:srgbClr val="FF0000"/>
                </a:solidFill>
                <a:cs typeface="MCS Taybah S_U normal." pitchFamily="2" charset="-78"/>
              </a:rPr>
              <a:t>الباخرة </a:t>
            </a:r>
            <a:r>
              <a:rPr lang="ar-AE" sz="3200" dirty="0">
                <a:solidFill>
                  <a:srgbClr val="FF0000"/>
                </a:solidFill>
                <a:cs typeface="MCS Taybah S_U normal." pitchFamily="2" charset="-78"/>
              </a:rPr>
              <a:t>تجوب البحار طولا وعرضا </a:t>
            </a:r>
            <a:r>
              <a:rPr lang="ar-AE" sz="3200" dirty="0" smtClean="0">
                <a:solidFill>
                  <a:srgbClr val="FF0000"/>
                </a:solidFill>
                <a:cs typeface="MCS Taybah S_U normal." pitchFamily="2" charset="-78"/>
              </a:rPr>
              <a:t>.</a:t>
            </a:r>
            <a:endParaRPr lang="ar-AE" sz="2000" dirty="0">
              <a:solidFill>
                <a:srgbClr val="000000"/>
              </a:solidFill>
              <a:latin typeface="Droid Arabic Kufi" panose="020B0606030804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547664" y="4077072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3200" dirty="0" smtClean="0">
                <a:solidFill>
                  <a:srgbClr val="FF0000"/>
                </a:solidFill>
                <a:cs typeface="MCS Taybah S_U normal." pitchFamily="2" charset="-78"/>
              </a:rPr>
              <a:t>يد الإنسان صنعت الحضارات</a:t>
            </a:r>
            <a:endParaRPr lang="ar-AE" sz="2000" dirty="0">
              <a:solidFill>
                <a:srgbClr val="000000"/>
              </a:solidFill>
              <a:latin typeface="Droid Arabic Kufi" panose="020B0606030804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-180528" y="4932457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3200" dirty="0" smtClean="0">
                <a:solidFill>
                  <a:srgbClr val="FF0000"/>
                </a:solidFill>
                <a:cs typeface="MCS Taybah S_U normal." pitchFamily="2" charset="-78"/>
              </a:rPr>
              <a:t>أصبحت دبي قبلة للعالم في مجال السياحة  </a:t>
            </a:r>
            <a:endParaRPr lang="ar-AE" sz="2000" dirty="0">
              <a:solidFill>
                <a:srgbClr val="000000"/>
              </a:solidFill>
              <a:latin typeface="Droid Arabic Kufi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2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89536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0648"/>
            <a:ext cx="9144000" cy="324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ستطيل 3"/>
          <p:cNvSpPr/>
          <p:nvPr/>
        </p:nvSpPr>
        <p:spPr>
          <a:xfrm>
            <a:off x="395536" y="1220988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AE" dirty="0">
                <a:solidFill>
                  <a:srgbClr val="FF0000"/>
                </a:solidFill>
                <a:latin typeface="Droid Arabic Kufi" panose="020B0606030804020204" pitchFamily="34" charset="0"/>
              </a:rPr>
              <a:t> </a:t>
            </a:r>
            <a:r>
              <a:rPr lang="ar-AE" sz="4000" dirty="0">
                <a:solidFill>
                  <a:srgbClr val="FF0000"/>
                </a:solidFill>
                <a:cs typeface="MCS Taybah S_U normal." pitchFamily="2" charset="-78"/>
              </a:rPr>
              <a:t>تتأقلم : </a:t>
            </a:r>
            <a:r>
              <a:rPr lang="ar-AE" sz="4000" dirty="0">
                <a:solidFill>
                  <a:srgbClr val="0000CC"/>
                </a:solidFill>
                <a:cs typeface="MCS Taybah S_U normal." pitchFamily="2" charset="-78"/>
              </a:rPr>
              <a:t>تتكيف</a:t>
            </a:r>
          </a:p>
          <a:p>
            <a:pPr>
              <a:lnSpc>
                <a:spcPct val="150000"/>
              </a:lnSpc>
            </a:pPr>
            <a:r>
              <a:rPr lang="ar-AE" sz="4000" dirty="0">
                <a:solidFill>
                  <a:srgbClr val="FF0000"/>
                </a:solidFill>
                <a:cs typeface="MCS Taybah S_U normal." pitchFamily="2" charset="-78"/>
              </a:rPr>
              <a:t>كل مكان واتجاه : </a:t>
            </a:r>
            <a:r>
              <a:rPr lang="ar-AE" sz="4000" dirty="0">
                <a:solidFill>
                  <a:srgbClr val="0000CC"/>
                </a:solidFill>
                <a:cs typeface="MCS Taybah S_U normal." pitchFamily="2" charset="-78"/>
              </a:rPr>
              <a:t>من كل حدب </a:t>
            </a:r>
            <a:r>
              <a:rPr lang="ar-AE" sz="4000" dirty="0" smtClean="0">
                <a:solidFill>
                  <a:srgbClr val="0000CC"/>
                </a:solidFill>
                <a:cs typeface="MCS Taybah S_U normal." pitchFamily="2" charset="-78"/>
              </a:rPr>
              <a:t>وصوب</a:t>
            </a:r>
            <a:endParaRPr lang="ar-AE" sz="40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32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تعليم (6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2896233"/>
            <a:ext cx="2085750" cy="2548991"/>
          </a:xfrm>
          <a:prstGeom prst="rect">
            <a:avLst/>
          </a:prstGeom>
        </p:spPr>
      </p:pic>
      <p:pic>
        <p:nvPicPr>
          <p:cNvPr id="6" name="صورة 5" descr="تعليم (78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997" y="146570"/>
            <a:ext cx="6408712" cy="568863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8C5AAD8B-58F3-4955-A816-C51699539152}"/>
              </a:ext>
            </a:extLst>
          </p:cNvPr>
          <p:cNvSpPr txBox="1"/>
          <p:nvPr/>
        </p:nvSpPr>
        <p:spPr>
          <a:xfrm>
            <a:off x="1187624" y="3429000"/>
            <a:ext cx="417214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dirty="0" smtClean="0">
                <a:solidFill>
                  <a:srgbClr val="FF0000"/>
                </a:solidFill>
                <a:cs typeface="MCS Taybah S_U normal." pitchFamily="2" charset="-78"/>
              </a:rPr>
              <a:t>حول قارئ النص</a:t>
            </a:r>
            <a:endParaRPr lang="en-US" sz="41300" dirty="0">
              <a:solidFill>
                <a:srgbClr val="FF0000"/>
              </a:solidFill>
              <a:cs typeface="MCS Taybah S_U normal." pitchFamily="2" charset="-78"/>
            </a:endParaRPr>
          </a:p>
        </p:txBody>
      </p:sp>
      <p:pic>
        <p:nvPicPr>
          <p:cNvPr id="14" name="صورة 13">
            <a:hlinkClick r:id="rId5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5" name="صورة 1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6" name="صورة 1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02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" y="110850"/>
            <a:ext cx="9144000" cy="490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937" y="6200874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ستطيل 2"/>
          <p:cNvSpPr/>
          <p:nvPr/>
        </p:nvSpPr>
        <p:spPr>
          <a:xfrm>
            <a:off x="3366925" y="908720"/>
            <a:ext cx="172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dirty="0" smtClean="0">
                <a:solidFill>
                  <a:srgbClr val="0000CC"/>
                </a:solidFill>
                <a:cs typeface="MCS Taybah S_U normal." pitchFamily="2" charset="-78"/>
              </a:rPr>
              <a:t>واجب</a:t>
            </a:r>
            <a:endParaRPr lang="ar-AE" sz="40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366925" y="2361074"/>
            <a:ext cx="172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dirty="0" smtClean="0">
                <a:solidFill>
                  <a:srgbClr val="0000CC"/>
                </a:solidFill>
                <a:cs typeface="MCS Taybah S_U normal." pitchFamily="2" charset="-78"/>
              </a:rPr>
              <a:t>واجب</a:t>
            </a:r>
            <a:endParaRPr lang="ar-AE" sz="40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444890" y="4077072"/>
            <a:ext cx="172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dirty="0" smtClean="0">
                <a:solidFill>
                  <a:srgbClr val="0000CC"/>
                </a:solidFill>
                <a:cs typeface="MCS Taybah S_U normal." pitchFamily="2" charset="-78"/>
              </a:rPr>
              <a:t>واجب</a:t>
            </a:r>
            <a:endParaRPr lang="ar-AE" sz="4000" dirty="0">
              <a:solidFill>
                <a:srgbClr val="0000CC"/>
              </a:solidFill>
              <a:cs typeface="MCS Taybah S_U normal.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84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2120662" y="1301248"/>
            <a:ext cx="5250407" cy="4808692"/>
            <a:chOff x="2120662" y="1301248"/>
            <a:chExt cx="5250407" cy="4808692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B5F6319B-7B6C-45DC-B727-3399F4412779}"/>
                </a:ext>
              </a:extLst>
            </p:cNvPr>
            <p:cNvSpPr/>
            <p:nvPr/>
          </p:nvSpPr>
          <p:spPr>
            <a:xfrm rot="21179391">
              <a:off x="2999199" y="3067922"/>
              <a:ext cx="2476928" cy="892353"/>
            </a:xfrm>
            <a:prstGeom prst="rect">
              <a:avLst/>
            </a:prstGeom>
            <a:solidFill>
              <a:srgbClr val="ECE6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209AA392-316E-473B-A675-1C5E3D376E11}"/>
                </a:ext>
              </a:extLst>
            </p:cNvPr>
            <p:cNvSpPr/>
            <p:nvPr/>
          </p:nvSpPr>
          <p:spPr>
            <a:xfrm rot="21313489">
              <a:off x="2389075" y="3414332"/>
              <a:ext cx="4623073" cy="2196535"/>
            </a:xfrm>
            <a:prstGeom prst="rect">
              <a:avLst/>
            </a:prstGeom>
            <a:solidFill>
              <a:srgbClr val="ECE6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/>
            </a:p>
          </p:txBody>
        </p:sp>
        <p:pic>
          <p:nvPicPr>
            <p:cNvPr id="7" name="Picture 6" descr="A picture containing shirt&#10;&#10;Description automatically generated">
              <a:extLst>
                <a:ext uri="{FF2B5EF4-FFF2-40B4-BE49-F238E27FC236}">
                  <a16:creationId xmlns="" xmlns:a16="http://schemas.microsoft.com/office/drawing/2014/main" id="{C83B7E38-544E-4F2E-9514-0D578D7FE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703" b="54241" l="5244" r="55732">
                          <a14:foregroundMark x1="7724" y1="53352" x2="11829" y2="50929"/>
                          <a14:foregroundMark x1="53943" y1="53393" x2="50285" y2="52504"/>
                          <a14:foregroundMark x1="31179" y1="36107" x2="29553" y2="35743"/>
                          <a14:foregroundMark x1="5244" y1="54120" x2="6301" y2="53918"/>
                          <a14:foregroundMark x1="55732" y1="54241" x2="53984" y2="540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33362" r="43290" b="45681"/>
            <a:stretch/>
          </p:blipFill>
          <p:spPr>
            <a:xfrm rot="21311450">
              <a:off x="2120662" y="1301248"/>
              <a:ext cx="4880004" cy="1927632"/>
            </a:xfrm>
            <a:prstGeom prst="rect">
              <a:avLst/>
            </a:prstGeom>
          </p:spPr>
        </p:pic>
        <p:pic>
          <p:nvPicPr>
            <p:cNvPr id="10" name="Picture 9" descr="A picture containing shirt&#10;&#10;Description automatically generated">
              <a:extLst>
                <a:ext uri="{FF2B5EF4-FFF2-40B4-BE49-F238E27FC236}">
                  <a16:creationId xmlns="" xmlns:a16="http://schemas.microsoft.com/office/drawing/2014/main" id="{327E58A3-17EE-490A-B8A0-DB3529B33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215" b="81745" l="64228" r="93862">
                          <a14:foregroundMark x1="71870" y1="50081" x2="76829" y2="59774"/>
                          <a14:foregroundMark x1="79350" y1="46244" x2="81179" y2="58078"/>
                          <a14:foregroundMark x1="79512" y1="43255" x2="79797" y2="44184"/>
                          <a14:foregroundMark x1="90650" y1="49192" x2="66707" y2="52423"/>
                          <a14:foregroundMark x1="92195" y1="47254" x2="93943" y2="58522"/>
                          <a14:foregroundMark x1="65569" y1="44426" x2="65935" y2="51494"/>
                          <a14:foregroundMark x1="65935" y1="51494" x2="65935" y2="51494"/>
                          <a14:foregroundMark x1="64228" y1="46325" x2="66545" y2="59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55" t="40635" r="4709" b="27839"/>
            <a:stretch/>
          </p:blipFill>
          <p:spPr>
            <a:xfrm>
              <a:off x="2773079" y="2812734"/>
              <a:ext cx="3824230" cy="316600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F9708C9-4130-4875-9662-45917B919A3F}"/>
                </a:ext>
              </a:extLst>
            </p:cNvPr>
            <p:cNvSpPr txBox="1"/>
            <p:nvPr/>
          </p:nvSpPr>
          <p:spPr>
            <a:xfrm rot="21313230">
              <a:off x="2799872" y="4136845"/>
              <a:ext cx="3954248" cy="712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033" b="1" dirty="0">
                  <a:solidFill>
                    <a:srgbClr val="FF0000"/>
                  </a:solidFill>
                </a:rPr>
                <a:t>زيادة</a:t>
              </a:r>
              <a:endParaRPr lang="en-US" sz="4033" b="1" dirty="0">
                <a:solidFill>
                  <a:srgbClr val="FF0000"/>
                </a:solidFill>
              </a:endParaRPr>
            </a:p>
          </p:txBody>
        </p:sp>
        <p:pic>
          <p:nvPicPr>
            <p:cNvPr id="6" name="Picture 5" descr="A picture containing shirt&#10;&#10;Description automatically generated">
              <a:extLst>
                <a:ext uri="{FF2B5EF4-FFF2-40B4-BE49-F238E27FC236}">
                  <a16:creationId xmlns="" xmlns:a16="http://schemas.microsoft.com/office/drawing/2014/main" id="{2FA3F2B8-17C7-4D80-9DA1-61DD52AC4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54094" r="43290" b="13889"/>
            <a:stretch/>
          </p:blipFill>
          <p:spPr>
            <a:xfrm rot="21311450">
              <a:off x="2491065" y="3165096"/>
              <a:ext cx="4880004" cy="29448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59394297-E95A-4A70-8937-8C191EBF4654}"/>
                </a:ext>
              </a:extLst>
            </p:cNvPr>
            <p:cNvSpPr txBox="1"/>
            <p:nvPr/>
          </p:nvSpPr>
          <p:spPr>
            <a:xfrm rot="21313230">
              <a:off x="2475633" y="4254827"/>
              <a:ext cx="4798233" cy="60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333" b="1" dirty="0">
                  <a:solidFill>
                    <a:srgbClr val="FF0000"/>
                  </a:solidFill>
                </a:rPr>
                <a:t>( </a:t>
              </a:r>
              <a:r>
                <a:rPr lang="ar-AE" sz="3333" b="1" dirty="0" smtClean="0">
                  <a:solidFill>
                    <a:srgbClr val="FF0000"/>
                  </a:solidFill>
                </a:rPr>
                <a:t>ما هي الغدران ؟ )</a:t>
              </a:r>
              <a:endParaRPr lang="en-US" sz="3333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86692B13-AD06-4BA9-9012-95155D3E8E8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4158"/>
            <a:ext cx="9144000" cy="52702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3046" b="1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التأكد من فهم النص</a:t>
            </a:r>
            <a:endParaRPr lang="en-US" sz="3046" b="1" dirty="0">
              <a:solidFill>
                <a:srgbClr val="FF0000"/>
              </a:solidFill>
              <a:highlight>
                <a:srgbClr val="FFFF00"/>
              </a:highligh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B5B1E6EA-5FD9-4703-9901-85B2C3F88EC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41187"/>
            <a:ext cx="9144000" cy="52702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3385" b="1" dirty="0" smtClean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أجب </a:t>
            </a:r>
            <a:r>
              <a:rPr lang="ar-AE" sz="3385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 الأسئلة التالية </a:t>
            </a:r>
            <a:endParaRPr lang="en-US" sz="3385" b="1" dirty="0">
              <a:solidFill>
                <a:srgbClr val="FFFF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14">
            <a:hlinkClick r:id="rId7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6" name="صورة 1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7" name="صورة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2937" y="6200874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10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5F6319B-7B6C-45DC-B727-3399F4412779}"/>
              </a:ext>
            </a:extLst>
          </p:cNvPr>
          <p:cNvSpPr/>
          <p:nvPr/>
        </p:nvSpPr>
        <p:spPr>
          <a:xfrm rot="21179391">
            <a:off x="2999199" y="2536647"/>
            <a:ext cx="2476928" cy="892353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09AA392-316E-473B-A675-1C5E3D376E11}"/>
              </a:ext>
            </a:extLst>
          </p:cNvPr>
          <p:cNvSpPr/>
          <p:nvPr/>
        </p:nvSpPr>
        <p:spPr>
          <a:xfrm rot="21313489">
            <a:off x="2389074" y="2658006"/>
            <a:ext cx="4623073" cy="2196535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C83B7E38-544E-4F2E-9514-0D578D7FE2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03" b="54241" l="5244" r="55732">
                        <a14:foregroundMark x1="7724" y1="53352" x2="11829" y2="50929"/>
                        <a14:foregroundMark x1="53943" y1="53393" x2="50285" y2="52504"/>
                        <a14:foregroundMark x1="31179" y1="36107" x2="29553" y2="35743"/>
                        <a14:foregroundMark x1="5244" y1="54120" x2="6301" y2="53918"/>
                        <a14:foregroundMark x1="55732" y1="54241" x2="53984" y2="5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33362" r="43290" b="45681"/>
          <a:stretch/>
        </p:blipFill>
        <p:spPr>
          <a:xfrm rot="21311450">
            <a:off x="2117122" y="893018"/>
            <a:ext cx="4880004" cy="1927632"/>
          </a:xfrm>
          <a:prstGeom prst="rect">
            <a:avLst/>
          </a:prstGeom>
        </p:spPr>
      </p:pic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327E58A3-17EE-490A-B8A0-DB3529B33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215" b="81745" l="64228" r="93862">
                        <a14:foregroundMark x1="71870" y1="50081" x2="76829" y2="59774"/>
                        <a14:foregroundMark x1="79350" y1="46244" x2="81179" y2="58078"/>
                        <a14:foregroundMark x1="79512" y1="43255" x2="79797" y2="44184"/>
                        <a14:foregroundMark x1="90650" y1="49192" x2="66707" y2="52423"/>
                        <a14:foregroundMark x1="92195" y1="47254" x2="93943" y2="58522"/>
                        <a14:foregroundMark x1="65569" y1="44426" x2="65935" y2="51494"/>
                        <a14:foregroundMark x1="65935" y1="51494" x2="65935" y2="51494"/>
                        <a14:foregroundMark x1="64228" y1="46325" x2="66545" y2="59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55" t="40635" r="4709" b="27839"/>
          <a:stretch/>
        </p:blipFill>
        <p:spPr>
          <a:xfrm>
            <a:off x="2788496" y="2471215"/>
            <a:ext cx="3824230" cy="31660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9708C9-4130-4875-9662-45917B919A3F}"/>
              </a:ext>
            </a:extLst>
          </p:cNvPr>
          <p:cNvSpPr txBox="1"/>
          <p:nvPr/>
        </p:nvSpPr>
        <p:spPr>
          <a:xfrm rot="21313230">
            <a:off x="2868133" y="3669845"/>
            <a:ext cx="3954248" cy="1333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33" b="1" dirty="0">
                <a:solidFill>
                  <a:srgbClr val="FF0000"/>
                </a:solidFill>
              </a:rPr>
              <a:t>أنه رأى ظاهرة الوهج لمدة ساعتين</a:t>
            </a:r>
            <a:endParaRPr lang="en-US" sz="4033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2FA3F2B8-17C7-4D80-9DA1-61DD52AC45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60" b="85622" l="5041" r="55976">
                        <a14:foregroundMark x1="5813" y1="56341" x2="8862" y2="70315"/>
                        <a14:foregroundMark x1="6585" y1="71567" x2="6301" y2="82351"/>
                        <a14:foregroundMark x1="6301" y1="82351" x2="10610" y2="85137"/>
                        <a14:foregroundMark x1="10610" y1="85137" x2="13672" y2="85394"/>
                        <a14:foregroundMark x1="23712" y1="85420" x2="51057" y2="84451"/>
                        <a14:foregroundMark x1="51057" y1="84451" x2="55203" y2="81220"/>
                        <a14:foregroundMark x1="55203" y1="81220" x2="54472" y2="56947"/>
                        <a14:foregroundMark x1="6138" y1="84047" x2="16667" y2="84451"/>
                        <a14:foregroundMark x1="16667" y1="84451" x2="21545" y2="84855"/>
                        <a14:foregroundMark x1="21545" y1="84855" x2="41789" y2="85218"/>
                        <a14:foregroundMark x1="41789" y1="85218" x2="45275" y2="85515"/>
                        <a14:foregroundMark x1="48576" y1="85520" x2="53293" y2="85097"/>
                        <a14:foregroundMark x1="51057" y1="82997" x2="13008" y2="80170"/>
                        <a14:foregroundMark x1="6748" y1="55574" x2="8003" y2="56172"/>
                        <a14:foregroundMark x1="5691" y1="54887" x2="10285" y2="57472"/>
                        <a14:foregroundMark x1="10285" y1="57472" x2="14350" y2="61672"/>
                        <a14:foregroundMark x1="14350" y1="61672" x2="15935" y2="66842"/>
                        <a14:foregroundMark x1="15935" y1="66842" x2="15935" y2="66842"/>
                        <a14:foregroundMark x1="6301" y1="85137" x2="6057" y2="65024"/>
                        <a14:foregroundMark x1="5528" y1="64015" x2="6301" y2="73708"/>
                        <a14:foregroundMark x1="6098" y1="84774" x2="7073" y2="80291"/>
                        <a14:foregroundMark x1="55244" y1="54847" x2="39309" y2="72859"/>
                        <a14:foregroundMark x1="51951" y1="75000" x2="19756" y2="80735"/>
                        <a14:foregroundMark x1="18171" y1="82068" x2="10041" y2="79766"/>
                        <a14:foregroundMark x1="10041" y1="79766" x2="9634" y2="73627"/>
                        <a14:foregroundMark x1="9634" y1="73627" x2="14715" y2="68659"/>
                        <a14:foregroundMark x1="11341" y1="62480" x2="21016" y2="73102"/>
                        <a14:foregroundMark x1="21016" y1="73102" x2="21098" y2="73142"/>
                        <a14:foregroundMark x1="51789" y1="79685" x2="41463" y2="78837"/>
                        <a14:foregroundMark x1="52276" y1="62884" x2="31301" y2="75808"/>
                        <a14:foregroundMark x1="22114" y1="67124" x2="38049" y2="70598"/>
                        <a14:foregroundMark x1="47317" y1="61268" x2="37886" y2="66842"/>
                        <a14:foregroundMark x1="37886" y1="66842" x2="37886" y2="66842"/>
                        <a14:foregroundMark x1="50163" y1="73304" x2="17724" y2="80089"/>
                        <a14:foregroundMark x1="15203" y1="76979" x2="29390" y2="73990"/>
                        <a14:foregroundMark x1="22561" y1="72900" x2="28659" y2="70315"/>
                        <a14:foregroundMark x1="18821" y1="63166" x2="24959" y2="65428"/>
                        <a14:foregroundMark x1="50122" y1="58805" x2="39756" y2="62884"/>
                        <a14:foregroundMark x1="39756" y1="62884" x2="34797" y2="66801"/>
                        <a14:foregroundMark x1="55691" y1="55089" x2="54959" y2="56583"/>
                        <a14:foregroundMark x1="54187" y1="55210" x2="55976" y2="54362"/>
                        <a14:foregroundMark x1="6376" y1="54903" x2="5081" y2="54483"/>
                        <a14:foregroundMark x1="7195" y1="55412" x2="5447" y2="54443"/>
                        <a14:foregroundMark x1="6098" y1="54685" x2="5163" y2="54160"/>
                        <a14:backgroundMark x1="16585" y1="85662" x2="19268" y2="85582"/>
                        <a14:backgroundMark x1="19268" y1="85582" x2="24106" y2="86066"/>
                        <a14:backgroundMark x1="24106" y1="86066" x2="24350" y2="86026"/>
                        <a14:backgroundMark x1="16585" y1="85622" x2="14715" y2="85703"/>
                        <a14:backgroundMark x1="14431" y1="85582" x2="13862" y2="85662"/>
                        <a14:backgroundMark x1="46341" y1="85905" x2="47967" y2="85743"/>
                        <a14:backgroundMark x1="45041" y1="85864" x2="50650" y2="86268"/>
                        <a14:backgroundMark x1="9553" y1="54564" x2="17358" y2="56260"/>
                        <a14:backgroundMark x1="15122" y1="57149" x2="36707" y2="59330"/>
                        <a14:backgroundMark x1="36707" y1="59330" x2="53252" y2="54604"/>
                        <a14:backgroundMark x1="46545" y1="57027" x2="28618" y2="61995"/>
                        <a14:backgroundMark x1="28618" y1="61995" x2="23659" y2="61349"/>
                        <a14:backgroundMark x1="23659" y1="61349" x2="20650" y2="59774"/>
                        <a14:backgroundMark x1="24634" y1="61712" x2="29309" y2="63288"/>
                        <a14:backgroundMark x1="29309" y1="63288" x2="35163" y2="63045"/>
                        <a14:backgroundMark x1="35163" y1="63045" x2="40081" y2="60339"/>
                        <a14:backgroundMark x1="8252" y1="55331" x2="6606" y2="54194"/>
                        <a14:backgroundMark x1="54146" y1="54564" x2="55081" y2="5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54094" r="43290" b="13889"/>
          <a:stretch/>
        </p:blipFill>
        <p:spPr>
          <a:xfrm rot="21311450">
            <a:off x="2260609" y="2723146"/>
            <a:ext cx="4880004" cy="29448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9394297-E95A-4A70-8937-8C191EBF4654}"/>
              </a:ext>
            </a:extLst>
          </p:cNvPr>
          <p:cNvSpPr txBox="1"/>
          <p:nvPr/>
        </p:nvSpPr>
        <p:spPr>
          <a:xfrm rot="21313230">
            <a:off x="2531277" y="3502590"/>
            <a:ext cx="4338665" cy="1333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33" b="1" dirty="0" smtClean="0">
                <a:solidFill>
                  <a:srgbClr val="0000CC"/>
                </a:solidFill>
              </a:rPr>
              <a:t>ما أشهر صحراء في الوطن العربي؟</a:t>
            </a:r>
            <a:endParaRPr lang="en-US" sz="4033" b="1" dirty="0">
              <a:solidFill>
                <a:srgbClr val="0000CC"/>
              </a:solidFill>
            </a:endParaRPr>
          </a:p>
        </p:txBody>
      </p:sp>
      <p:pic>
        <p:nvPicPr>
          <p:cNvPr id="12" name="صورة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4" name="صورة 1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5" name="صورة 1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2937" y="6200874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066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63 -0.03101 -0.00434 -0.0081 -0.00902 -0.0287 C -0.01007 -0.03356 -0.01145 -0.03819 -0.0125 -0.04305 C -0.01319 -0.04537 -0.01406 -0.04768 -0.01441 -0.05023 C -0.01632 -0.06296 -0.01666 -0.06435 -0.01788 -0.0787 C -0.01857 -0.08657 -0.01892 -0.09467 -0.01979 -0.10254 C -0.02013 -0.10648 -0.021 -0.11041 -0.02152 -0.11435 C -0.02222 -0.1199 -0.02257 -0.12546 -0.02326 -0.13101 C -0.02586 -0.15231 -0.02448 -0.13426 -0.02864 -0.16203 C -0.03003 -0.17152 -0.03073 -0.18125 -0.03211 -0.19074 C -0.03281 -0.19467 -0.03368 -0.19861 -0.03402 -0.20254 C -0.0342 -0.20648 -0.03402 -0.21041 -0.03402 -0.21435 L -0.03402 -0.21435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2.22222E-6 0.00023 C -0.01163 -0.03102 -0.00434 -0.0081 -0.00903 -0.02871 C -0.01007 -0.03357 -0.01146 -0.0382 -0.0125 -0.04306 C -0.0132 -0.04537 -0.01406 -0.04769 -0.01441 -0.05023 C -0.01632 -0.06297 -0.01667 -0.06435 -0.01788 -0.07871 C -0.01858 -0.08658 -0.01893 -0.09468 -0.01979 -0.10255 C -0.02014 -0.10648 -0.02101 -0.11042 -0.02153 -0.11435 C -0.02222 -0.11991 -0.02257 -0.12547 -0.02327 -0.13102 C -0.02587 -0.15232 -0.02448 -0.13426 -0.02865 -0.16204 C -0.03004 -0.17153 -0.03073 -0.18125 -0.03212 -0.19074 C -0.03281 -0.19468 -0.03368 -0.19861 -0.03403 -0.20255 C -0.0342 -0.20648 -0.03403 -0.21042 -0.03403 -0.21435 L -0.03403 -0.2141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5F6319B-7B6C-45DC-B727-3399F4412779}"/>
              </a:ext>
            </a:extLst>
          </p:cNvPr>
          <p:cNvSpPr/>
          <p:nvPr/>
        </p:nvSpPr>
        <p:spPr>
          <a:xfrm rot="21179391">
            <a:off x="2999199" y="2536647"/>
            <a:ext cx="2476928" cy="892353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09AA392-316E-473B-A675-1C5E3D376E11}"/>
              </a:ext>
            </a:extLst>
          </p:cNvPr>
          <p:cNvSpPr/>
          <p:nvPr/>
        </p:nvSpPr>
        <p:spPr>
          <a:xfrm rot="21313489">
            <a:off x="2389075" y="2883057"/>
            <a:ext cx="4623073" cy="2196535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C83B7E38-544E-4F2E-9514-0D578D7FE2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03" b="54241" l="5244" r="55732">
                        <a14:foregroundMark x1="7724" y1="53352" x2="11829" y2="50929"/>
                        <a14:foregroundMark x1="53943" y1="53393" x2="50285" y2="52504"/>
                        <a14:foregroundMark x1="31179" y1="36107" x2="29553" y2="35743"/>
                        <a14:foregroundMark x1="5244" y1="54120" x2="6301" y2="53918"/>
                        <a14:foregroundMark x1="55732" y1="54241" x2="53984" y2="5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33362" r="43290" b="45681"/>
          <a:stretch/>
        </p:blipFill>
        <p:spPr>
          <a:xfrm rot="21311450">
            <a:off x="2046431" y="1021125"/>
            <a:ext cx="4880004" cy="1927632"/>
          </a:xfrm>
          <a:prstGeom prst="rect">
            <a:avLst/>
          </a:prstGeom>
        </p:spPr>
      </p:pic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327E58A3-17EE-490A-B8A0-DB3529B33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215" b="81745" l="64228" r="93862">
                        <a14:foregroundMark x1="71870" y1="50081" x2="76829" y2="59774"/>
                        <a14:foregroundMark x1="79350" y1="46244" x2="81179" y2="58078"/>
                        <a14:foregroundMark x1="79512" y1="43255" x2="79797" y2="44184"/>
                        <a14:foregroundMark x1="90650" y1="49192" x2="66707" y2="52423"/>
                        <a14:foregroundMark x1="92195" y1="47254" x2="93943" y2="58522"/>
                        <a14:foregroundMark x1="65569" y1="44426" x2="65935" y2="51494"/>
                        <a14:foregroundMark x1="65935" y1="51494" x2="65935" y2="51494"/>
                        <a14:foregroundMark x1="64228" y1="46325" x2="66545" y2="59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55" t="40635" r="4709" b="27839"/>
          <a:stretch/>
        </p:blipFill>
        <p:spPr>
          <a:xfrm>
            <a:off x="2773079" y="2281459"/>
            <a:ext cx="3824230" cy="31660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9708C9-4130-4875-9662-45917B919A3F}"/>
              </a:ext>
            </a:extLst>
          </p:cNvPr>
          <p:cNvSpPr txBox="1"/>
          <p:nvPr/>
        </p:nvSpPr>
        <p:spPr>
          <a:xfrm rot="21313230">
            <a:off x="2799872" y="3605570"/>
            <a:ext cx="3954248" cy="71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33" b="1" dirty="0">
                <a:solidFill>
                  <a:srgbClr val="FF0000"/>
                </a:solidFill>
              </a:rPr>
              <a:t>ألقى عليهم حجارة</a:t>
            </a:r>
            <a:endParaRPr lang="en-US" sz="4033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2FA3F2B8-17C7-4D80-9DA1-61DD52AC45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60" b="85622" l="5041" r="55976">
                        <a14:foregroundMark x1="5813" y1="56341" x2="8862" y2="70315"/>
                        <a14:foregroundMark x1="6585" y1="71567" x2="6301" y2="82351"/>
                        <a14:foregroundMark x1="6301" y1="82351" x2="10610" y2="85137"/>
                        <a14:foregroundMark x1="10610" y1="85137" x2="13672" y2="85394"/>
                        <a14:foregroundMark x1="23712" y1="85420" x2="51057" y2="84451"/>
                        <a14:foregroundMark x1="51057" y1="84451" x2="55203" y2="81220"/>
                        <a14:foregroundMark x1="55203" y1="81220" x2="54472" y2="56947"/>
                        <a14:foregroundMark x1="6138" y1="84047" x2="16667" y2="84451"/>
                        <a14:foregroundMark x1="16667" y1="84451" x2="21545" y2="84855"/>
                        <a14:foregroundMark x1="21545" y1="84855" x2="41789" y2="85218"/>
                        <a14:foregroundMark x1="41789" y1="85218" x2="45275" y2="85515"/>
                        <a14:foregroundMark x1="48576" y1="85520" x2="53293" y2="85097"/>
                        <a14:foregroundMark x1="51057" y1="82997" x2="13008" y2="80170"/>
                        <a14:foregroundMark x1="6748" y1="55574" x2="8003" y2="56172"/>
                        <a14:foregroundMark x1="5691" y1="54887" x2="10285" y2="57472"/>
                        <a14:foregroundMark x1="10285" y1="57472" x2="14350" y2="61672"/>
                        <a14:foregroundMark x1="14350" y1="61672" x2="15935" y2="66842"/>
                        <a14:foregroundMark x1="15935" y1="66842" x2="15935" y2="66842"/>
                        <a14:foregroundMark x1="6301" y1="85137" x2="6057" y2="65024"/>
                        <a14:foregroundMark x1="5528" y1="64015" x2="6301" y2="73708"/>
                        <a14:foregroundMark x1="6098" y1="84774" x2="7073" y2="80291"/>
                        <a14:foregroundMark x1="55244" y1="54847" x2="39309" y2="72859"/>
                        <a14:foregroundMark x1="51951" y1="75000" x2="19756" y2="80735"/>
                        <a14:foregroundMark x1="18171" y1="82068" x2="10041" y2="79766"/>
                        <a14:foregroundMark x1="10041" y1="79766" x2="9634" y2="73627"/>
                        <a14:foregroundMark x1="9634" y1="73627" x2="14715" y2="68659"/>
                        <a14:foregroundMark x1="11341" y1="62480" x2="21016" y2="73102"/>
                        <a14:foregroundMark x1="21016" y1="73102" x2="21098" y2="73142"/>
                        <a14:foregroundMark x1="51789" y1="79685" x2="41463" y2="78837"/>
                        <a14:foregroundMark x1="52276" y1="62884" x2="31301" y2="75808"/>
                        <a14:foregroundMark x1="22114" y1="67124" x2="38049" y2="70598"/>
                        <a14:foregroundMark x1="47317" y1="61268" x2="37886" y2="66842"/>
                        <a14:foregroundMark x1="37886" y1="66842" x2="37886" y2="66842"/>
                        <a14:foregroundMark x1="50163" y1="73304" x2="17724" y2="80089"/>
                        <a14:foregroundMark x1="15203" y1="76979" x2="29390" y2="73990"/>
                        <a14:foregroundMark x1="22561" y1="72900" x2="28659" y2="70315"/>
                        <a14:foregroundMark x1="18821" y1="63166" x2="24959" y2="65428"/>
                        <a14:foregroundMark x1="50122" y1="58805" x2="39756" y2="62884"/>
                        <a14:foregroundMark x1="39756" y1="62884" x2="34797" y2="66801"/>
                        <a14:foregroundMark x1="55691" y1="55089" x2="54959" y2="56583"/>
                        <a14:foregroundMark x1="54187" y1="55210" x2="55976" y2="54362"/>
                        <a14:foregroundMark x1="6376" y1="54903" x2="5081" y2="54483"/>
                        <a14:foregroundMark x1="7195" y1="55412" x2="5447" y2="54443"/>
                        <a14:foregroundMark x1="6098" y1="54685" x2="5163" y2="54160"/>
                        <a14:backgroundMark x1="16585" y1="85662" x2="19268" y2="85582"/>
                        <a14:backgroundMark x1="19268" y1="85582" x2="24106" y2="86066"/>
                        <a14:backgroundMark x1="24106" y1="86066" x2="24350" y2="86026"/>
                        <a14:backgroundMark x1="16585" y1="85622" x2="14715" y2="85703"/>
                        <a14:backgroundMark x1="14431" y1="85582" x2="13862" y2="85662"/>
                        <a14:backgroundMark x1="46341" y1="85905" x2="47967" y2="85743"/>
                        <a14:backgroundMark x1="45041" y1="85864" x2="50650" y2="86268"/>
                        <a14:backgroundMark x1="9553" y1="54564" x2="17358" y2="56260"/>
                        <a14:backgroundMark x1="15122" y1="57149" x2="36707" y2="59330"/>
                        <a14:backgroundMark x1="36707" y1="59330" x2="53252" y2="54604"/>
                        <a14:backgroundMark x1="46545" y1="57027" x2="28618" y2="61995"/>
                        <a14:backgroundMark x1="28618" y1="61995" x2="23659" y2="61349"/>
                        <a14:backgroundMark x1="23659" y1="61349" x2="20650" y2="59774"/>
                        <a14:backgroundMark x1="24634" y1="61712" x2="29309" y2="63288"/>
                        <a14:backgroundMark x1="29309" y1="63288" x2="35163" y2="63045"/>
                        <a14:backgroundMark x1="35163" y1="63045" x2="40081" y2="60339"/>
                        <a14:backgroundMark x1="8252" y1="55331" x2="6606" y2="54194"/>
                        <a14:backgroundMark x1="54146" y1="54564" x2="55081" y2="5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54094" r="43290" b="13889"/>
          <a:stretch/>
        </p:blipFill>
        <p:spPr>
          <a:xfrm rot="21311450">
            <a:off x="2271979" y="2760058"/>
            <a:ext cx="4880004" cy="29448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9394297-E95A-4A70-8937-8C191EBF4654}"/>
              </a:ext>
            </a:extLst>
          </p:cNvPr>
          <p:cNvSpPr txBox="1"/>
          <p:nvPr/>
        </p:nvSpPr>
        <p:spPr>
          <a:xfrm rot="21313230">
            <a:off x="2664641" y="3600673"/>
            <a:ext cx="395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اذكر أشهر المعالم السياحية في سيبيريا ؟</a:t>
            </a:r>
            <a:endParaRPr lang="ar-AE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</a:endParaRPr>
          </a:p>
        </p:txBody>
      </p:sp>
      <p:pic>
        <p:nvPicPr>
          <p:cNvPr id="12" name="صورة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4" name="صورة 1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5" name="صورة 1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2937" y="6200874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11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63 -0.03101 -0.00434 -0.0081 -0.00902 -0.0287 C -0.01007 -0.03356 -0.01145 -0.03819 -0.0125 -0.04305 C -0.01319 -0.04537 -0.01406 -0.04768 -0.01441 -0.05023 C -0.01632 -0.06296 -0.01666 -0.06435 -0.01788 -0.0787 C -0.01857 -0.08657 -0.01892 -0.09467 -0.01979 -0.10254 C -0.02013 -0.10648 -0.021 -0.11041 -0.02152 -0.11435 C -0.02222 -0.1199 -0.02257 -0.12546 -0.02326 -0.13101 C -0.02586 -0.15231 -0.02448 -0.13426 -0.02864 -0.16203 C -0.03003 -0.17152 -0.03073 -0.18125 -0.03211 -0.19074 C -0.03281 -0.19467 -0.03368 -0.19861 -0.03402 -0.20254 C -0.0342 -0.20648 -0.03402 -0.21041 -0.03402 -0.21435 L -0.03402 -0.21435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2.22222E-6 0.00023 C -0.01163 -0.03102 -0.00434 -0.0081 -0.00903 -0.02871 C -0.01007 -0.03357 -0.01146 -0.0382 -0.0125 -0.04306 C -0.0132 -0.04537 -0.01406 -0.04769 -0.01441 -0.05023 C -0.01632 -0.06297 -0.01667 -0.06435 -0.01788 -0.07871 C -0.01858 -0.08658 -0.01893 -0.09468 -0.01979 -0.10255 C -0.02014 -0.10648 -0.02101 -0.11042 -0.02153 -0.11435 C -0.02222 -0.11991 -0.02257 -0.12547 -0.02327 -0.13102 C -0.02587 -0.15232 -0.02448 -0.13426 -0.02865 -0.16204 C -0.03004 -0.17153 -0.03073 -0.18125 -0.03212 -0.19074 C -0.03281 -0.19468 -0.03368 -0.19861 -0.03403 -0.20255 C -0.0342 -0.20648 -0.03403 -0.21042 -0.03403 -0.21435 L -0.03403 -0.2141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5F6319B-7B6C-45DC-B727-3399F4412779}"/>
              </a:ext>
            </a:extLst>
          </p:cNvPr>
          <p:cNvSpPr/>
          <p:nvPr/>
        </p:nvSpPr>
        <p:spPr>
          <a:xfrm rot="21179391">
            <a:off x="2999199" y="2536647"/>
            <a:ext cx="2476928" cy="892353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09AA392-316E-473B-A675-1C5E3D376E11}"/>
              </a:ext>
            </a:extLst>
          </p:cNvPr>
          <p:cNvSpPr/>
          <p:nvPr/>
        </p:nvSpPr>
        <p:spPr>
          <a:xfrm rot="21313489">
            <a:off x="2389075" y="2883057"/>
            <a:ext cx="4623073" cy="2196535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C83B7E38-544E-4F2E-9514-0D578D7FE2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03" b="54241" l="5244" r="55732">
                        <a14:foregroundMark x1="7724" y1="53352" x2="11829" y2="50929"/>
                        <a14:foregroundMark x1="53943" y1="53393" x2="50285" y2="52504"/>
                        <a14:foregroundMark x1="31179" y1="36107" x2="29553" y2="35743"/>
                        <a14:foregroundMark x1="5244" y1="54120" x2="6301" y2="53918"/>
                        <a14:foregroundMark x1="55732" y1="54241" x2="53984" y2="5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33362" r="43290" b="45681"/>
          <a:stretch/>
        </p:blipFill>
        <p:spPr>
          <a:xfrm rot="21311450">
            <a:off x="1976164" y="812356"/>
            <a:ext cx="4880004" cy="1927632"/>
          </a:xfrm>
          <a:prstGeom prst="rect">
            <a:avLst/>
          </a:prstGeom>
        </p:spPr>
      </p:pic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327E58A3-17EE-490A-B8A0-DB3529B33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215" b="81745" l="64228" r="93862">
                        <a14:foregroundMark x1="71870" y1="50081" x2="76829" y2="59774"/>
                        <a14:foregroundMark x1="79350" y1="46244" x2="81179" y2="58078"/>
                        <a14:foregroundMark x1="79512" y1="43255" x2="79797" y2="44184"/>
                        <a14:foregroundMark x1="90650" y1="49192" x2="66707" y2="52423"/>
                        <a14:foregroundMark x1="92195" y1="47254" x2="93943" y2="58522"/>
                        <a14:foregroundMark x1="65569" y1="44426" x2="65935" y2="51494"/>
                        <a14:foregroundMark x1="65935" y1="51494" x2="65935" y2="51494"/>
                        <a14:foregroundMark x1="64228" y1="46325" x2="66545" y2="59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55" t="40635" r="4709" b="27839"/>
          <a:stretch/>
        </p:blipFill>
        <p:spPr>
          <a:xfrm>
            <a:off x="2773079" y="2281459"/>
            <a:ext cx="3824230" cy="31660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9708C9-4130-4875-9662-45917B919A3F}"/>
              </a:ext>
            </a:extLst>
          </p:cNvPr>
          <p:cNvSpPr txBox="1"/>
          <p:nvPr/>
        </p:nvSpPr>
        <p:spPr>
          <a:xfrm rot="21313230">
            <a:off x="2799872" y="3605570"/>
            <a:ext cx="3954248" cy="71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33" b="1" dirty="0">
                <a:solidFill>
                  <a:srgbClr val="FF0000"/>
                </a:solidFill>
              </a:rPr>
              <a:t>المطلقة</a:t>
            </a:r>
            <a:endParaRPr lang="en-US" sz="4033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2FA3F2B8-17C7-4D80-9DA1-61DD52AC45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60" b="85622" l="5041" r="55976">
                        <a14:foregroundMark x1="5813" y1="56341" x2="8862" y2="70315"/>
                        <a14:foregroundMark x1="6585" y1="71567" x2="6301" y2="82351"/>
                        <a14:foregroundMark x1="6301" y1="82351" x2="10610" y2="85137"/>
                        <a14:foregroundMark x1="10610" y1="85137" x2="13672" y2="85394"/>
                        <a14:foregroundMark x1="23712" y1="85420" x2="51057" y2="84451"/>
                        <a14:foregroundMark x1="51057" y1="84451" x2="55203" y2="81220"/>
                        <a14:foregroundMark x1="55203" y1="81220" x2="54472" y2="56947"/>
                        <a14:foregroundMark x1="6138" y1="84047" x2="16667" y2="84451"/>
                        <a14:foregroundMark x1="16667" y1="84451" x2="21545" y2="84855"/>
                        <a14:foregroundMark x1="21545" y1="84855" x2="41789" y2="85218"/>
                        <a14:foregroundMark x1="41789" y1="85218" x2="45275" y2="85515"/>
                        <a14:foregroundMark x1="48576" y1="85520" x2="53293" y2="85097"/>
                        <a14:foregroundMark x1="51057" y1="82997" x2="13008" y2="80170"/>
                        <a14:foregroundMark x1="6748" y1="55574" x2="8003" y2="56172"/>
                        <a14:foregroundMark x1="5691" y1="54887" x2="10285" y2="57472"/>
                        <a14:foregroundMark x1="10285" y1="57472" x2="14350" y2="61672"/>
                        <a14:foregroundMark x1="14350" y1="61672" x2="15935" y2="66842"/>
                        <a14:foregroundMark x1="15935" y1="66842" x2="15935" y2="66842"/>
                        <a14:foregroundMark x1="6301" y1="85137" x2="6057" y2="65024"/>
                        <a14:foregroundMark x1="5528" y1="64015" x2="6301" y2="73708"/>
                        <a14:foregroundMark x1="6098" y1="84774" x2="7073" y2="80291"/>
                        <a14:foregroundMark x1="55244" y1="54847" x2="39309" y2="72859"/>
                        <a14:foregroundMark x1="51951" y1="75000" x2="19756" y2="80735"/>
                        <a14:foregroundMark x1="18171" y1="82068" x2="10041" y2="79766"/>
                        <a14:foregroundMark x1="10041" y1="79766" x2="9634" y2="73627"/>
                        <a14:foregroundMark x1="9634" y1="73627" x2="14715" y2="68659"/>
                        <a14:foregroundMark x1="11341" y1="62480" x2="21016" y2="73102"/>
                        <a14:foregroundMark x1="21016" y1="73102" x2="21098" y2="73142"/>
                        <a14:foregroundMark x1="51789" y1="79685" x2="41463" y2="78837"/>
                        <a14:foregroundMark x1="52276" y1="62884" x2="31301" y2="75808"/>
                        <a14:foregroundMark x1="22114" y1="67124" x2="38049" y2="70598"/>
                        <a14:foregroundMark x1="47317" y1="61268" x2="37886" y2="66842"/>
                        <a14:foregroundMark x1="37886" y1="66842" x2="37886" y2="66842"/>
                        <a14:foregroundMark x1="50163" y1="73304" x2="17724" y2="80089"/>
                        <a14:foregroundMark x1="15203" y1="76979" x2="29390" y2="73990"/>
                        <a14:foregroundMark x1="22561" y1="72900" x2="28659" y2="70315"/>
                        <a14:foregroundMark x1="18821" y1="63166" x2="24959" y2="65428"/>
                        <a14:foregroundMark x1="50122" y1="58805" x2="39756" y2="62884"/>
                        <a14:foregroundMark x1="39756" y1="62884" x2="34797" y2="66801"/>
                        <a14:foregroundMark x1="55691" y1="55089" x2="54959" y2="56583"/>
                        <a14:foregroundMark x1="54187" y1="55210" x2="55976" y2="54362"/>
                        <a14:foregroundMark x1="6376" y1="54903" x2="5081" y2="54483"/>
                        <a14:foregroundMark x1="7195" y1="55412" x2="5447" y2="54443"/>
                        <a14:foregroundMark x1="6098" y1="54685" x2="5163" y2="54160"/>
                        <a14:backgroundMark x1="16585" y1="85662" x2="19268" y2="85582"/>
                        <a14:backgroundMark x1="19268" y1="85582" x2="24106" y2="86066"/>
                        <a14:backgroundMark x1="24106" y1="86066" x2="24350" y2="86026"/>
                        <a14:backgroundMark x1="16585" y1="85622" x2="14715" y2="85703"/>
                        <a14:backgroundMark x1="14431" y1="85582" x2="13862" y2="85662"/>
                        <a14:backgroundMark x1="46341" y1="85905" x2="47967" y2="85743"/>
                        <a14:backgroundMark x1="45041" y1="85864" x2="50650" y2="86268"/>
                        <a14:backgroundMark x1="9553" y1="54564" x2="17358" y2="56260"/>
                        <a14:backgroundMark x1="15122" y1="57149" x2="36707" y2="59330"/>
                        <a14:backgroundMark x1="36707" y1="59330" x2="53252" y2="54604"/>
                        <a14:backgroundMark x1="46545" y1="57027" x2="28618" y2="61995"/>
                        <a14:backgroundMark x1="28618" y1="61995" x2="23659" y2="61349"/>
                        <a14:backgroundMark x1="23659" y1="61349" x2="20650" y2="59774"/>
                        <a14:backgroundMark x1="24634" y1="61712" x2="29309" y2="63288"/>
                        <a14:backgroundMark x1="29309" y1="63288" x2="35163" y2="63045"/>
                        <a14:backgroundMark x1="35163" y1="63045" x2="40081" y2="60339"/>
                        <a14:backgroundMark x1="8252" y1="55331" x2="6606" y2="54194"/>
                        <a14:backgroundMark x1="54146" y1="54564" x2="55081" y2="5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54094" r="43290" b="13889"/>
          <a:stretch/>
        </p:blipFill>
        <p:spPr>
          <a:xfrm rot="21311450">
            <a:off x="2260609" y="2643380"/>
            <a:ext cx="4880004" cy="29448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9394297-E95A-4A70-8937-8C191EBF4654}"/>
              </a:ext>
            </a:extLst>
          </p:cNvPr>
          <p:cNvSpPr txBox="1"/>
          <p:nvPr/>
        </p:nvSpPr>
        <p:spPr>
          <a:xfrm rot="21313230">
            <a:off x="2805590" y="3897523"/>
            <a:ext cx="3954248" cy="71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33" b="1" dirty="0">
                <a:solidFill>
                  <a:srgbClr val="0000CC"/>
                </a:solidFill>
              </a:rPr>
              <a:t>( ضد كلمة </a:t>
            </a:r>
            <a:r>
              <a:rPr lang="ar-AE" sz="4033" b="1" dirty="0" smtClean="0">
                <a:solidFill>
                  <a:srgbClr val="0000CC"/>
                </a:solidFill>
              </a:rPr>
              <a:t>صحراء )</a:t>
            </a:r>
            <a:endParaRPr lang="en-US" sz="4033" b="1" dirty="0">
              <a:solidFill>
                <a:srgbClr val="0000CC"/>
              </a:solidFill>
            </a:endParaRPr>
          </a:p>
        </p:txBody>
      </p:sp>
      <p:pic>
        <p:nvPicPr>
          <p:cNvPr id="12" name="صورة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4" name="صورة 1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5" name="صورة 1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2937" y="6200874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633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63 -0.03101 -0.00434 -0.0081 -0.00902 -0.0287 C -0.01007 -0.03356 -0.01145 -0.03819 -0.0125 -0.04305 C -0.01319 -0.04537 -0.01406 -0.04768 -0.01441 -0.05023 C -0.01632 -0.06296 -0.01666 -0.06435 -0.01788 -0.0787 C -0.01857 -0.08657 -0.01892 -0.09467 -0.01979 -0.10254 C -0.02013 -0.10648 -0.021 -0.11041 -0.02152 -0.11435 C -0.02222 -0.1199 -0.02257 -0.12546 -0.02326 -0.13101 C -0.02586 -0.15231 -0.02448 -0.13426 -0.02864 -0.16203 C -0.03003 -0.17152 -0.03073 -0.18125 -0.03211 -0.19074 C -0.03281 -0.19467 -0.03368 -0.19861 -0.03402 -0.20254 C -0.0342 -0.20648 -0.03402 -0.21041 -0.03402 -0.21435 L -0.03402 -0.21435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2.22222E-6 0.00023 C -0.01163 -0.03102 -0.00434 -0.0081 -0.00903 -0.02871 C -0.01007 -0.03357 -0.01146 -0.0382 -0.0125 -0.04306 C -0.0132 -0.04537 -0.01406 -0.04769 -0.01441 -0.05023 C -0.01632 -0.06297 -0.01667 -0.06435 -0.01788 -0.07871 C -0.01858 -0.08658 -0.01893 -0.09468 -0.01979 -0.10255 C -0.02014 -0.10648 -0.02101 -0.11042 -0.02153 -0.11435 C -0.02222 -0.11991 -0.02257 -0.12547 -0.02327 -0.13102 C -0.02587 -0.15232 -0.02448 -0.13426 -0.02865 -0.16204 C -0.03004 -0.17153 -0.03073 -0.18125 -0.03212 -0.19074 C -0.03281 -0.19468 -0.03368 -0.19861 -0.03403 -0.20255 C -0.0342 -0.20648 -0.03403 -0.21042 -0.03403 -0.21435 L -0.03403 -0.2141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5F6319B-7B6C-45DC-B727-3399F4412779}"/>
              </a:ext>
            </a:extLst>
          </p:cNvPr>
          <p:cNvSpPr/>
          <p:nvPr/>
        </p:nvSpPr>
        <p:spPr>
          <a:xfrm rot="21179391">
            <a:off x="2999199" y="2536647"/>
            <a:ext cx="2476928" cy="892353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09AA392-316E-473B-A675-1C5E3D376E11}"/>
              </a:ext>
            </a:extLst>
          </p:cNvPr>
          <p:cNvSpPr/>
          <p:nvPr/>
        </p:nvSpPr>
        <p:spPr>
          <a:xfrm rot="21313489">
            <a:off x="2389075" y="2883057"/>
            <a:ext cx="4623073" cy="2196535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C83B7E38-544E-4F2E-9514-0D578D7FE2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03" b="54241" l="5244" r="55732">
                        <a14:foregroundMark x1="7724" y1="53352" x2="11829" y2="50929"/>
                        <a14:foregroundMark x1="53943" y1="53393" x2="50285" y2="52504"/>
                        <a14:foregroundMark x1="31179" y1="36107" x2="29553" y2="35743"/>
                        <a14:foregroundMark x1="5244" y1="54120" x2="6301" y2="53918"/>
                        <a14:foregroundMark x1="55732" y1="54241" x2="53984" y2="5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33362" r="43290" b="45681"/>
          <a:stretch/>
        </p:blipFill>
        <p:spPr>
          <a:xfrm rot="21311450">
            <a:off x="2064218" y="834067"/>
            <a:ext cx="4880004" cy="1927632"/>
          </a:xfrm>
          <a:prstGeom prst="rect">
            <a:avLst/>
          </a:prstGeom>
        </p:spPr>
      </p:pic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327E58A3-17EE-490A-B8A0-DB3529B33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215" b="81745" l="64228" r="93862">
                        <a14:foregroundMark x1="71870" y1="50081" x2="76829" y2="59774"/>
                        <a14:foregroundMark x1="79350" y1="46244" x2="81179" y2="58078"/>
                        <a14:foregroundMark x1="79512" y1="43255" x2="79797" y2="44184"/>
                        <a14:foregroundMark x1="90650" y1="49192" x2="66707" y2="52423"/>
                        <a14:foregroundMark x1="92195" y1="47254" x2="93943" y2="58522"/>
                        <a14:foregroundMark x1="65569" y1="44426" x2="65935" y2="51494"/>
                        <a14:foregroundMark x1="65935" y1="51494" x2="65935" y2="51494"/>
                        <a14:foregroundMark x1="64228" y1="46325" x2="66545" y2="59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55" t="40635" r="4709" b="27839"/>
          <a:stretch/>
        </p:blipFill>
        <p:spPr>
          <a:xfrm>
            <a:off x="2773079" y="2281459"/>
            <a:ext cx="3824230" cy="31660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9708C9-4130-4875-9662-45917B919A3F}"/>
              </a:ext>
            </a:extLst>
          </p:cNvPr>
          <p:cNvSpPr txBox="1"/>
          <p:nvPr/>
        </p:nvSpPr>
        <p:spPr>
          <a:xfrm rot="21313230">
            <a:off x="2799872" y="3605570"/>
            <a:ext cx="3954248" cy="71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33" b="1" dirty="0">
                <a:solidFill>
                  <a:srgbClr val="FF0000"/>
                </a:solidFill>
              </a:rPr>
              <a:t>المصدر</a:t>
            </a:r>
            <a:endParaRPr lang="en-US" sz="4033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2FA3F2B8-17C7-4D80-9DA1-61DD52AC45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60" b="85622" l="5041" r="55976">
                        <a14:foregroundMark x1="5813" y1="56341" x2="8862" y2="70315"/>
                        <a14:foregroundMark x1="6585" y1="71567" x2="6301" y2="82351"/>
                        <a14:foregroundMark x1="6301" y1="82351" x2="10610" y2="85137"/>
                        <a14:foregroundMark x1="10610" y1="85137" x2="13672" y2="85394"/>
                        <a14:foregroundMark x1="23712" y1="85420" x2="51057" y2="84451"/>
                        <a14:foregroundMark x1="51057" y1="84451" x2="55203" y2="81220"/>
                        <a14:foregroundMark x1="55203" y1="81220" x2="54472" y2="56947"/>
                        <a14:foregroundMark x1="6138" y1="84047" x2="16667" y2="84451"/>
                        <a14:foregroundMark x1="16667" y1="84451" x2="21545" y2="84855"/>
                        <a14:foregroundMark x1="21545" y1="84855" x2="41789" y2="85218"/>
                        <a14:foregroundMark x1="41789" y1="85218" x2="45275" y2="85515"/>
                        <a14:foregroundMark x1="48576" y1="85520" x2="53293" y2="85097"/>
                        <a14:foregroundMark x1="51057" y1="82997" x2="13008" y2="80170"/>
                        <a14:foregroundMark x1="6748" y1="55574" x2="8003" y2="56172"/>
                        <a14:foregroundMark x1="5691" y1="54887" x2="10285" y2="57472"/>
                        <a14:foregroundMark x1="10285" y1="57472" x2="14350" y2="61672"/>
                        <a14:foregroundMark x1="14350" y1="61672" x2="15935" y2="66842"/>
                        <a14:foregroundMark x1="15935" y1="66842" x2="15935" y2="66842"/>
                        <a14:foregroundMark x1="6301" y1="85137" x2="6057" y2="65024"/>
                        <a14:foregroundMark x1="5528" y1="64015" x2="6301" y2="73708"/>
                        <a14:foregroundMark x1="6098" y1="84774" x2="7073" y2="80291"/>
                        <a14:foregroundMark x1="55244" y1="54847" x2="39309" y2="72859"/>
                        <a14:foregroundMark x1="51951" y1="75000" x2="19756" y2="80735"/>
                        <a14:foregroundMark x1="18171" y1="82068" x2="10041" y2="79766"/>
                        <a14:foregroundMark x1="10041" y1="79766" x2="9634" y2="73627"/>
                        <a14:foregroundMark x1="9634" y1="73627" x2="14715" y2="68659"/>
                        <a14:foregroundMark x1="11341" y1="62480" x2="21016" y2="73102"/>
                        <a14:foregroundMark x1="21016" y1="73102" x2="21098" y2="73142"/>
                        <a14:foregroundMark x1="51789" y1="79685" x2="41463" y2="78837"/>
                        <a14:foregroundMark x1="52276" y1="62884" x2="31301" y2="75808"/>
                        <a14:foregroundMark x1="22114" y1="67124" x2="38049" y2="70598"/>
                        <a14:foregroundMark x1="47317" y1="61268" x2="37886" y2="66842"/>
                        <a14:foregroundMark x1="37886" y1="66842" x2="37886" y2="66842"/>
                        <a14:foregroundMark x1="50163" y1="73304" x2="17724" y2="80089"/>
                        <a14:foregroundMark x1="15203" y1="76979" x2="29390" y2="73990"/>
                        <a14:foregroundMark x1="22561" y1="72900" x2="28659" y2="70315"/>
                        <a14:foregroundMark x1="18821" y1="63166" x2="24959" y2="65428"/>
                        <a14:foregroundMark x1="50122" y1="58805" x2="39756" y2="62884"/>
                        <a14:foregroundMark x1="39756" y1="62884" x2="34797" y2="66801"/>
                        <a14:foregroundMark x1="55691" y1="55089" x2="54959" y2="56583"/>
                        <a14:foregroundMark x1="54187" y1="55210" x2="55976" y2="54362"/>
                        <a14:foregroundMark x1="6376" y1="54903" x2="5081" y2="54483"/>
                        <a14:foregroundMark x1="7195" y1="55412" x2="5447" y2="54443"/>
                        <a14:foregroundMark x1="6098" y1="54685" x2="5163" y2="54160"/>
                        <a14:backgroundMark x1="16585" y1="85662" x2="19268" y2="85582"/>
                        <a14:backgroundMark x1="19268" y1="85582" x2="24106" y2="86066"/>
                        <a14:backgroundMark x1="24106" y1="86066" x2="24350" y2="86026"/>
                        <a14:backgroundMark x1="16585" y1="85622" x2="14715" y2="85703"/>
                        <a14:backgroundMark x1="14431" y1="85582" x2="13862" y2="85662"/>
                        <a14:backgroundMark x1="46341" y1="85905" x2="47967" y2="85743"/>
                        <a14:backgroundMark x1="45041" y1="85864" x2="50650" y2="86268"/>
                        <a14:backgroundMark x1="9553" y1="54564" x2="17358" y2="56260"/>
                        <a14:backgroundMark x1="15122" y1="57149" x2="36707" y2="59330"/>
                        <a14:backgroundMark x1="36707" y1="59330" x2="53252" y2="54604"/>
                        <a14:backgroundMark x1="46545" y1="57027" x2="28618" y2="61995"/>
                        <a14:backgroundMark x1="28618" y1="61995" x2="23659" y2="61349"/>
                        <a14:backgroundMark x1="23659" y1="61349" x2="20650" y2="59774"/>
                        <a14:backgroundMark x1="24634" y1="61712" x2="29309" y2="63288"/>
                        <a14:backgroundMark x1="29309" y1="63288" x2="35163" y2="63045"/>
                        <a14:backgroundMark x1="35163" y1="63045" x2="40081" y2="60339"/>
                        <a14:backgroundMark x1="8252" y1="55331" x2="6606" y2="54194"/>
                        <a14:backgroundMark x1="54146" y1="54564" x2="55081" y2="5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54094" r="43290" b="13889"/>
          <a:stretch/>
        </p:blipFill>
        <p:spPr>
          <a:xfrm rot="21311450">
            <a:off x="2245192" y="2786820"/>
            <a:ext cx="4880004" cy="29448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9394297-E95A-4A70-8937-8C191EBF4654}"/>
              </a:ext>
            </a:extLst>
          </p:cNvPr>
          <p:cNvSpPr txBox="1"/>
          <p:nvPr/>
        </p:nvSpPr>
        <p:spPr>
          <a:xfrm rot="21313230">
            <a:off x="2474675" y="3890819"/>
            <a:ext cx="4451872" cy="71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33" b="1" dirty="0">
                <a:solidFill>
                  <a:srgbClr val="FF0000"/>
                </a:solidFill>
              </a:rPr>
              <a:t>( مفرد </a:t>
            </a:r>
            <a:r>
              <a:rPr lang="ar-AE" sz="4033" b="1" dirty="0" smtClean="0">
                <a:solidFill>
                  <a:srgbClr val="FF0000"/>
                </a:solidFill>
              </a:rPr>
              <a:t>الواحات )</a:t>
            </a:r>
            <a:endParaRPr lang="en-US" sz="4033" b="1" dirty="0">
              <a:solidFill>
                <a:srgbClr val="FF0000"/>
              </a:solidFill>
            </a:endParaRPr>
          </a:p>
        </p:txBody>
      </p:sp>
      <p:pic>
        <p:nvPicPr>
          <p:cNvPr id="12" name="صورة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4" name="صورة 1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5" name="صورة 1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2937" y="6200874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355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63 -0.03101 -0.00434 -0.0081 -0.00902 -0.0287 C -0.01007 -0.03356 -0.01145 -0.03819 -0.0125 -0.04305 C -0.01319 -0.04537 -0.01406 -0.04768 -0.01441 -0.05023 C -0.01632 -0.06296 -0.01666 -0.06435 -0.01788 -0.0787 C -0.01857 -0.08657 -0.01892 -0.09467 -0.01979 -0.10254 C -0.02013 -0.10648 -0.021 -0.11041 -0.02152 -0.11435 C -0.02222 -0.1199 -0.02257 -0.12546 -0.02326 -0.13101 C -0.02586 -0.15231 -0.02448 -0.13426 -0.02864 -0.16203 C -0.03003 -0.17152 -0.03073 -0.18125 -0.03211 -0.19074 C -0.03281 -0.19467 -0.03368 -0.19861 -0.03402 -0.20254 C -0.0342 -0.20648 -0.03402 -0.21041 -0.03402 -0.21435 L -0.03402 -0.21435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2.22222E-6 0.00023 C -0.01163 -0.03102 -0.00434 -0.0081 -0.00903 -0.02871 C -0.01007 -0.03357 -0.01146 -0.0382 -0.0125 -0.04306 C -0.0132 -0.04537 -0.01406 -0.04769 -0.01441 -0.05023 C -0.01632 -0.06297 -0.01667 -0.06435 -0.01788 -0.07871 C -0.01858 -0.08658 -0.01893 -0.09468 -0.01979 -0.10255 C -0.02014 -0.10648 -0.02101 -0.11042 -0.02153 -0.11435 C -0.02222 -0.11991 -0.02257 -0.12547 -0.02327 -0.13102 C -0.02587 -0.15232 -0.02448 -0.13426 -0.02865 -0.16204 C -0.03004 -0.17153 -0.03073 -0.18125 -0.03212 -0.19074 C -0.03281 -0.19468 -0.03368 -0.19861 -0.03403 -0.20255 C -0.0342 -0.20648 -0.03403 -0.21042 -0.03403 -0.21435 L -0.03403 -0.2141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5F6319B-7B6C-45DC-B727-3399F4412779}"/>
              </a:ext>
            </a:extLst>
          </p:cNvPr>
          <p:cNvSpPr/>
          <p:nvPr/>
        </p:nvSpPr>
        <p:spPr>
          <a:xfrm rot="21179391">
            <a:off x="2999199" y="2536647"/>
            <a:ext cx="2476928" cy="892353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09AA392-316E-473B-A675-1C5E3D376E11}"/>
              </a:ext>
            </a:extLst>
          </p:cNvPr>
          <p:cNvSpPr/>
          <p:nvPr/>
        </p:nvSpPr>
        <p:spPr>
          <a:xfrm rot="21313489">
            <a:off x="2389075" y="2883057"/>
            <a:ext cx="4623073" cy="2196535"/>
          </a:xfrm>
          <a:prstGeom prst="rect">
            <a:avLst/>
          </a:prstGeom>
          <a:solidFill>
            <a:srgbClr val="ECE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/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C83B7E38-544E-4F2E-9514-0D578D7FE2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03" b="54241" l="5244" r="55732">
                        <a14:foregroundMark x1="7724" y1="53352" x2="11829" y2="50929"/>
                        <a14:foregroundMark x1="53943" y1="53393" x2="50285" y2="52504"/>
                        <a14:foregroundMark x1="31179" y1="36107" x2="29553" y2="35743"/>
                        <a14:foregroundMark x1="5244" y1="54120" x2="6301" y2="53918"/>
                        <a14:foregroundMark x1="55732" y1="54241" x2="53984" y2="5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33362" r="43290" b="45681"/>
          <a:stretch/>
        </p:blipFill>
        <p:spPr>
          <a:xfrm rot="21311450">
            <a:off x="2037223" y="527084"/>
            <a:ext cx="4880004" cy="1927632"/>
          </a:xfrm>
          <a:prstGeom prst="rect">
            <a:avLst/>
          </a:prstGeom>
        </p:spPr>
      </p:pic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327E58A3-17EE-490A-B8A0-DB3529B33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215" b="81745" l="64228" r="93862">
                        <a14:foregroundMark x1="71870" y1="50081" x2="76829" y2="59774"/>
                        <a14:foregroundMark x1="79350" y1="46244" x2="81179" y2="58078"/>
                        <a14:foregroundMark x1="79512" y1="43255" x2="79797" y2="44184"/>
                        <a14:foregroundMark x1="90650" y1="49192" x2="66707" y2="52423"/>
                        <a14:foregroundMark x1="92195" y1="47254" x2="93943" y2="58522"/>
                        <a14:foregroundMark x1="65569" y1="44426" x2="65935" y2="51494"/>
                        <a14:foregroundMark x1="65935" y1="51494" x2="65935" y2="51494"/>
                        <a14:foregroundMark x1="64228" y1="46325" x2="66545" y2="59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55" t="40635" r="4709" b="27839"/>
          <a:stretch/>
        </p:blipFill>
        <p:spPr>
          <a:xfrm>
            <a:off x="2773079" y="2281459"/>
            <a:ext cx="3824230" cy="31660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9708C9-4130-4875-9662-45917B919A3F}"/>
              </a:ext>
            </a:extLst>
          </p:cNvPr>
          <p:cNvSpPr txBox="1"/>
          <p:nvPr/>
        </p:nvSpPr>
        <p:spPr>
          <a:xfrm rot="21313230">
            <a:off x="2799872" y="3295261"/>
            <a:ext cx="3954248" cy="1333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33" b="1" dirty="0">
                <a:solidFill>
                  <a:srgbClr val="FF0000"/>
                </a:solidFill>
              </a:rPr>
              <a:t>في أرض يأجوج ومأجوج</a:t>
            </a:r>
            <a:endParaRPr lang="en-US" sz="4033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="" xmlns:a16="http://schemas.microsoft.com/office/drawing/2014/main" id="{2FA3F2B8-17C7-4D80-9DA1-61DD52AC45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60" b="85622" l="5041" r="55976">
                        <a14:foregroundMark x1="5813" y1="56341" x2="8862" y2="70315"/>
                        <a14:foregroundMark x1="6585" y1="71567" x2="6301" y2="82351"/>
                        <a14:foregroundMark x1="6301" y1="82351" x2="10610" y2="85137"/>
                        <a14:foregroundMark x1="10610" y1="85137" x2="13672" y2="85394"/>
                        <a14:foregroundMark x1="23712" y1="85420" x2="51057" y2="84451"/>
                        <a14:foregroundMark x1="51057" y1="84451" x2="55203" y2="81220"/>
                        <a14:foregroundMark x1="55203" y1="81220" x2="54472" y2="56947"/>
                        <a14:foregroundMark x1="6138" y1="84047" x2="16667" y2="84451"/>
                        <a14:foregroundMark x1="16667" y1="84451" x2="21545" y2="84855"/>
                        <a14:foregroundMark x1="21545" y1="84855" x2="41789" y2="85218"/>
                        <a14:foregroundMark x1="41789" y1="85218" x2="45275" y2="85515"/>
                        <a14:foregroundMark x1="48576" y1="85520" x2="53293" y2="85097"/>
                        <a14:foregroundMark x1="51057" y1="82997" x2="13008" y2="80170"/>
                        <a14:foregroundMark x1="6748" y1="55574" x2="8003" y2="56172"/>
                        <a14:foregroundMark x1="5691" y1="54887" x2="10285" y2="57472"/>
                        <a14:foregroundMark x1="10285" y1="57472" x2="14350" y2="61672"/>
                        <a14:foregroundMark x1="14350" y1="61672" x2="15935" y2="66842"/>
                        <a14:foregroundMark x1="15935" y1="66842" x2="15935" y2="66842"/>
                        <a14:foregroundMark x1="6301" y1="85137" x2="6057" y2="65024"/>
                        <a14:foregroundMark x1="5528" y1="64015" x2="6301" y2="73708"/>
                        <a14:foregroundMark x1="6098" y1="84774" x2="7073" y2="80291"/>
                        <a14:foregroundMark x1="55244" y1="54847" x2="39309" y2="72859"/>
                        <a14:foregroundMark x1="51951" y1="75000" x2="19756" y2="80735"/>
                        <a14:foregroundMark x1="18171" y1="82068" x2="10041" y2="79766"/>
                        <a14:foregroundMark x1="10041" y1="79766" x2="9634" y2="73627"/>
                        <a14:foregroundMark x1="9634" y1="73627" x2="14715" y2="68659"/>
                        <a14:foregroundMark x1="11341" y1="62480" x2="21016" y2="73102"/>
                        <a14:foregroundMark x1="21016" y1="73102" x2="21098" y2="73142"/>
                        <a14:foregroundMark x1="51789" y1="79685" x2="41463" y2="78837"/>
                        <a14:foregroundMark x1="52276" y1="62884" x2="31301" y2="75808"/>
                        <a14:foregroundMark x1="22114" y1="67124" x2="38049" y2="70598"/>
                        <a14:foregroundMark x1="47317" y1="61268" x2="37886" y2="66842"/>
                        <a14:foregroundMark x1="37886" y1="66842" x2="37886" y2="66842"/>
                        <a14:foregroundMark x1="50163" y1="73304" x2="17724" y2="80089"/>
                        <a14:foregroundMark x1="15203" y1="76979" x2="29390" y2="73990"/>
                        <a14:foregroundMark x1="22561" y1="72900" x2="28659" y2="70315"/>
                        <a14:foregroundMark x1="18821" y1="63166" x2="24959" y2="65428"/>
                        <a14:foregroundMark x1="50122" y1="58805" x2="39756" y2="62884"/>
                        <a14:foregroundMark x1="39756" y1="62884" x2="34797" y2="66801"/>
                        <a14:foregroundMark x1="55691" y1="55089" x2="54959" y2="56583"/>
                        <a14:foregroundMark x1="54187" y1="55210" x2="55976" y2="54362"/>
                        <a14:foregroundMark x1="6376" y1="54903" x2="5081" y2="54483"/>
                        <a14:foregroundMark x1="7195" y1="55412" x2="5447" y2="54443"/>
                        <a14:foregroundMark x1="6098" y1="54685" x2="5163" y2="54160"/>
                        <a14:backgroundMark x1="16585" y1="85662" x2="19268" y2="85582"/>
                        <a14:backgroundMark x1="19268" y1="85582" x2="24106" y2="86066"/>
                        <a14:backgroundMark x1="24106" y1="86066" x2="24350" y2="86026"/>
                        <a14:backgroundMark x1="16585" y1="85622" x2="14715" y2="85703"/>
                        <a14:backgroundMark x1="14431" y1="85582" x2="13862" y2="85662"/>
                        <a14:backgroundMark x1="46341" y1="85905" x2="47967" y2="85743"/>
                        <a14:backgroundMark x1="45041" y1="85864" x2="50650" y2="86268"/>
                        <a14:backgroundMark x1="9553" y1="54564" x2="17358" y2="56260"/>
                        <a14:backgroundMark x1="15122" y1="57149" x2="36707" y2="59330"/>
                        <a14:backgroundMark x1="36707" y1="59330" x2="53252" y2="54604"/>
                        <a14:backgroundMark x1="46545" y1="57027" x2="28618" y2="61995"/>
                        <a14:backgroundMark x1="28618" y1="61995" x2="23659" y2="61349"/>
                        <a14:backgroundMark x1="23659" y1="61349" x2="20650" y2="59774"/>
                        <a14:backgroundMark x1="24634" y1="61712" x2="29309" y2="63288"/>
                        <a14:backgroundMark x1="29309" y1="63288" x2="35163" y2="63045"/>
                        <a14:backgroundMark x1="35163" y1="63045" x2="40081" y2="60339"/>
                        <a14:backgroundMark x1="8252" y1="55331" x2="6606" y2="54194"/>
                        <a14:backgroundMark x1="54146" y1="54564" x2="55081" y2="5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1" t="54094" r="43290" b="13889"/>
          <a:stretch/>
        </p:blipFill>
        <p:spPr>
          <a:xfrm rot="21311450">
            <a:off x="2336994" y="2418356"/>
            <a:ext cx="4880004" cy="29448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9394297-E95A-4A70-8937-8C191EBF4654}"/>
              </a:ext>
            </a:extLst>
          </p:cNvPr>
          <p:cNvSpPr txBox="1"/>
          <p:nvPr/>
        </p:nvSpPr>
        <p:spPr>
          <a:xfrm rot="21313230">
            <a:off x="2843500" y="3415655"/>
            <a:ext cx="3954248" cy="1333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33" b="1" dirty="0">
                <a:solidFill>
                  <a:srgbClr val="0000CC"/>
                </a:solidFill>
              </a:rPr>
              <a:t>( </a:t>
            </a:r>
            <a:r>
              <a:rPr lang="ar-AE" sz="4033" b="1" dirty="0" smtClean="0">
                <a:solidFill>
                  <a:srgbClr val="0000CC"/>
                </a:solidFill>
              </a:rPr>
              <a:t>اذكر أشهر الحيوانات الصحراوية ؟)</a:t>
            </a:r>
            <a:endParaRPr lang="en-US" sz="4033" b="1" dirty="0">
              <a:solidFill>
                <a:srgbClr val="0000CC"/>
              </a:solidFill>
            </a:endParaRPr>
          </a:p>
        </p:txBody>
      </p:sp>
      <p:pic>
        <p:nvPicPr>
          <p:cNvPr id="12" name="صورة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4" name="صورة 13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5" name="صورة 1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2937" y="6200874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73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63 -0.03101 -0.00434 -0.0081 -0.00902 -0.0287 C -0.01007 -0.03356 -0.01145 -0.03819 -0.0125 -0.04305 C -0.01319 -0.04537 -0.01406 -0.04768 -0.01441 -0.05023 C -0.01632 -0.06296 -0.01666 -0.06435 -0.01788 -0.0787 C -0.01857 -0.08657 -0.01892 -0.09467 -0.01979 -0.10254 C -0.02013 -0.10648 -0.021 -0.11041 -0.02152 -0.11435 C -0.02222 -0.1199 -0.02257 -0.12546 -0.02326 -0.13101 C -0.02586 -0.15231 -0.02448 -0.13426 -0.02864 -0.16203 C -0.03003 -0.17152 -0.03073 -0.18125 -0.03211 -0.19074 C -0.03281 -0.19467 -0.03368 -0.19861 -0.03402 -0.20254 C -0.0342 -0.20648 -0.03402 -0.21041 -0.03402 -0.21435 L -0.03402 -0.21435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2.22222E-6 0.00023 C -0.01163 -0.03102 -0.00434 -0.0081 -0.00903 -0.02871 C -0.01007 -0.03357 -0.01146 -0.0382 -0.0125 -0.04306 C -0.0132 -0.04537 -0.01406 -0.04769 -0.01441 -0.05023 C -0.01632 -0.06297 -0.01667 -0.06435 -0.01788 -0.07871 C -0.01858 -0.08658 -0.01893 -0.09468 -0.01979 -0.10255 C -0.02014 -0.10648 -0.02101 -0.11042 -0.02153 -0.11435 C -0.02222 -0.11991 -0.02257 -0.12547 -0.02327 -0.13102 C -0.02587 -0.15232 -0.02448 -0.13426 -0.02865 -0.16204 C -0.03004 -0.17153 -0.03073 -0.18125 -0.03212 -0.19074 C -0.03281 -0.19468 -0.03368 -0.19861 -0.03403 -0.20255 C -0.0342 -0.20648 -0.03403 -0.21042 -0.03403 -0.21435 L -0.03403 -0.21412 " pathEditMode="relative" rAng="0" ptsTypes="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1637630" y="527539"/>
            <a:ext cx="6122738" cy="525198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046" b="1" dirty="0">
                <a:solidFill>
                  <a:srgbClr val="FFFF00"/>
                </a:solidFill>
              </a:rPr>
              <a:t>بطاقة الخروج </a:t>
            </a:r>
            <a:endParaRPr lang="en-US" altLang="ar-AE" sz="3046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10DD62-900B-46D8-BADB-DA7A5B271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59" y="4648893"/>
            <a:ext cx="1906703" cy="10443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1637631" y="1443789"/>
            <a:ext cx="6122738" cy="4759158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en-US" sz="2707" b="1" dirty="0">
                    <a:solidFill>
                      <a:schemeClr val="tx1"/>
                    </a:solidFill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ar-AE" sz="2707" b="1" dirty="0">
                  <a:solidFill>
                    <a:srgbClr val="C00000"/>
                  </a:solidFill>
                </a:endParaRPr>
              </a:p>
              <a:p>
                <a:pPr algn="ctr" rtl="1"/>
                <a:endParaRPr lang="ar-AE" sz="2707" dirty="0">
                  <a:solidFill>
                    <a:schemeClr val="tx1"/>
                  </a:solidFill>
                </a:endParaRPr>
              </a:p>
              <a:p>
                <a:pPr algn="ctr" rtl="1"/>
                <a:endParaRPr lang="ar-AE" sz="2707" dirty="0">
                  <a:solidFill>
                    <a:schemeClr val="tx1"/>
                  </a:solidFill>
                </a:endParaRPr>
              </a:p>
              <a:p>
                <a:pPr algn="ctr" rtl="1"/>
                <a:endParaRPr lang="en-US" sz="2707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=""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=""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3030769" y="2812239"/>
            <a:ext cx="3336461" cy="873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076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</a:p>
        </p:txBody>
      </p:sp>
      <p:pic>
        <p:nvPicPr>
          <p:cNvPr id="12" name="صورة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3" name="صورة 1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4" name="صورة 1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2937" y="6200874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774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085845" y="76043"/>
            <a:ext cx="3348720" cy="80590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ar-AE" sz="4400" b="1" dirty="0">
                <a:solidFill>
                  <a:schemeClr val="bg1"/>
                </a:solidFill>
                <a:cs typeface="Arabic Transparent" pitchFamily="2" charset="-78"/>
              </a:rPr>
              <a:t>نواتج التعلم</a:t>
            </a:r>
            <a:endParaRPr lang="en-US" sz="4400" b="1" dirty="0">
              <a:solidFill>
                <a:schemeClr val="bg1"/>
              </a:solidFill>
              <a:cs typeface="Arabic Transparent" pitchFamily="2" charset="-78"/>
            </a:endParaRPr>
          </a:p>
        </p:txBody>
      </p:sp>
      <p:pic>
        <p:nvPicPr>
          <p:cNvPr id="9" name="صورة 8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8" name="صورة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20" name="صورة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="" xmlns:a16="http://schemas.microsoft.com/office/drawing/2014/main" id="{1475CC7C-FD39-4562-8C92-28AB4548A1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-109915"/>
            <a:ext cx="1030508" cy="99186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09" y="980728"/>
            <a:ext cx="914400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785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=""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0" y="416093"/>
            <a:ext cx="9144000" cy="12059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62865" tIns="31433" rIns="62865" bIns="31433">
            <a:spAutoFit/>
          </a:bodyPr>
          <a:lstStyle/>
          <a:p>
            <a:pPr algn="ctr"/>
            <a:r>
              <a:rPr lang="ar-AE" sz="3712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لخص </a:t>
            </a:r>
            <a:r>
              <a:rPr lang="ar-AE" sz="3712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النص المعلوماتي </a:t>
            </a:r>
            <a:r>
              <a:rPr lang="ar-AE" sz="3712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ماذا تعرف عن الصحراء، </a:t>
            </a:r>
            <a:r>
              <a:rPr lang="ar-AE" sz="3712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ثم </a:t>
            </a:r>
            <a:r>
              <a:rPr lang="ar-AE" sz="3712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انشره في </a:t>
            </a:r>
            <a:r>
              <a:rPr lang="ar-AE" sz="3712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بوابة التعلم الذكي .</a:t>
            </a:r>
          </a:p>
        </p:txBody>
      </p:sp>
      <p:pic>
        <p:nvPicPr>
          <p:cNvPr id="4" name="صورة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5" name="صورة 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9458" name="Picture 2" descr="أين تقع صحراء سيبيريا - موضو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103086" cy="3858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937" y="6200874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20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put_fr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470"/>
            <a:ext cx="9144000" cy="66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6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Green_School_Board_and_Decors_PNG_Pic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7553"/>
            <a:ext cx="9144000" cy="6262893"/>
          </a:xfrm>
          <a:prstGeom prst="rect">
            <a:avLst/>
          </a:prstGeom>
        </p:spPr>
      </p:pic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1403648" y="1484784"/>
            <a:ext cx="5616624" cy="3600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defRPr/>
            </a:pPr>
            <a:endParaRPr lang="ar-SA" sz="2800" dirty="0">
              <a:solidFill>
                <a:srgbClr val="FFFF00"/>
              </a:solidFill>
              <a:cs typeface="MCS Taybah S_U normal." pitchFamily="2" charset="-78"/>
            </a:endParaRPr>
          </a:p>
          <a:p>
            <a:pPr algn="ctr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defRPr/>
            </a:pPr>
            <a:r>
              <a:rPr lang="ar-SA" sz="3200" dirty="0">
                <a:solidFill>
                  <a:srgbClr val="FFFF00"/>
                </a:solidFill>
                <a:cs typeface="Al-Homam" pitchFamily="2" charset="-78"/>
              </a:rPr>
              <a:t>إلى أن نلتقي في  الدرس القادم  لكم مني أجمل تحية</a:t>
            </a:r>
          </a:p>
          <a:p>
            <a:pPr algn="ctr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defRPr/>
            </a:pPr>
            <a:r>
              <a:rPr lang="ar-SA" sz="3200" dirty="0">
                <a:solidFill>
                  <a:srgbClr val="FFFF00"/>
                </a:solidFill>
                <a:cs typeface="Al-Homam" pitchFamily="2" charset="-78"/>
              </a:rPr>
              <a:t>والسلام عليكم ورحمة الله وبركاته</a:t>
            </a:r>
          </a:p>
          <a:p>
            <a:pPr algn="ctr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defRPr/>
            </a:pPr>
            <a:r>
              <a:rPr lang="ar-SA" sz="3200" dirty="0">
                <a:solidFill>
                  <a:srgbClr val="FFFF00"/>
                </a:solidFill>
                <a:cs typeface="Al-Homam" pitchFamily="2" charset="-78"/>
              </a:rPr>
              <a:t>علاء دياب </a:t>
            </a:r>
          </a:p>
          <a:p>
            <a:pPr algn="ctr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defRPr/>
            </a:pPr>
            <a:r>
              <a:rPr lang="ar-AE" sz="2800" dirty="0">
                <a:solidFill>
                  <a:srgbClr val="FFFF00"/>
                </a:solidFill>
                <a:cs typeface="MCS Taybah S_U normal." pitchFamily="2" charset="-78"/>
              </a:rPr>
              <a:t> </a:t>
            </a:r>
            <a:endParaRPr lang="en-US" sz="2800" dirty="0">
              <a:solidFill>
                <a:srgbClr val="FFFF00"/>
              </a:solidFill>
              <a:cs typeface="MCS Taybah S_U normal." pitchFamily="2" charset="-78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xmlns="" id="{F6F7EB49-2E74-4651-9C77-741F7947BFD7}"/>
              </a:ext>
            </a:extLst>
          </p:cNvPr>
          <p:cNvGrpSpPr/>
          <p:nvPr/>
        </p:nvGrpSpPr>
        <p:grpSpPr>
          <a:xfrm>
            <a:off x="-78757" y="5532364"/>
            <a:ext cx="936104" cy="919183"/>
            <a:chOff x="6886515" y="4254931"/>
            <a:chExt cx="1573917" cy="1573917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xmlns="" id="{020085C6-A68B-4339-A441-A845C3A67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6515" y="4254931"/>
              <a:ext cx="1573917" cy="1573917"/>
            </a:xfrm>
            <a:prstGeom prst="rect">
              <a:avLst/>
            </a:prstGeom>
          </p:spPr>
        </p:pic>
        <p:sp>
          <p:nvSpPr>
            <p:cNvPr id="14" name="زر الإجراء: فارغ 13">
              <a:hlinkClick r:id="" action="ppaction://hlinkshowjump?jump=endshow" highlightClick="1">
                <a:snd r:embed="rId4" name="laser.wav"/>
              </a:hlinkClick>
              <a:extLst>
                <a:ext uri="{FF2B5EF4-FFF2-40B4-BE49-F238E27FC236}">
                  <a16:creationId xmlns:a16="http://schemas.microsoft.com/office/drawing/2014/main" xmlns="" id="{2D8C9B61-77C6-49AE-8D4C-AF909438D8FF}"/>
                </a:ext>
              </a:extLst>
            </p:cNvPr>
            <p:cNvSpPr/>
            <p:nvPr/>
          </p:nvSpPr>
          <p:spPr>
            <a:xfrm>
              <a:off x="7956377" y="4696279"/>
              <a:ext cx="287176" cy="748945"/>
            </a:xfrm>
            <a:prstGeom prst="actionButtonBlank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6AC2209B-BAE6-4617-B859-57C65EE7C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077" y="297553"/>
            <a:ext cx="930419" cy="895528"/>
          </a:xfrm>
          <a:prstGeom prst="rect">
            <a:avLst/>
          </a:prstGeom>
        </p:spPr>
      </p:pic>
      <p:pic>
        <p:nvPicPr>
          <p:cNvPr id="15" name="صورة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79EEFE7D-54EF-4C3C-9430-3825DB6843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63" y="6200874"/>
            <a:ext cx="571558" cy="571558"/>
          </a:xfrm>
          <a:prstGeom prst="rect">
            <a:avLst/>
          </a:prstGeom>
        </p:spPr>
      </p:pic>
      <p:pic>
        <p:nvPicPr>
          <p:cNvPr id="16" name="صورة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B694E0D5-28AB-4718-9294-0416997677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653" y="6159931"/>
            <a:ext cx="653445" cy="653445"/>
          </a:xfrm>
          <a:prstGeom prst="rect">
            <a:avLst/>
          </a:prstGeom>
        </p:spPr>
      </p:pic>
      <p:pic>
        <p:nvPicPr>
          <p:cNvPr id="17" name="صورة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ABC3E95-3CF3-43C1-A6AC-BB9A7EF8D2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192379"/>
            <a:ext cx="588547" cy="588547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56" y="6152678"/>
            <a:ext cx="1957119" cy="6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="" xmlns:a16="http://schemas.microsoft.com/office/drawing/2014/main" id="{E5F8330A-7071-4E9D-875E-DB66169CCF8C}"/>
              </a:ext>
            </a:extLst>
          </p:cNvPr>
          <p:cNvGrpSpPr/>
          <p:nvPr/>
        </p:nvGrpSpPr>
        <p:grpSpPr>
          <a:xfrm>
            <a:off x="7705534" y="165662"/>
            <a:ext cx="1099306" cy="1197354"/>
            <a:chOff x="6886515" y="4254931"/>
            <a:chExt cx="1573917" cy="1573917"/>
          </a:xfrm>
        </p:grpSpPr>
        <p:pic>
          <p:nvPicPr>
            <p:cNvPr id="12" name="صورة 11">
              <a:extLst>
                <a:ext uri="{FF2B5EF4-FFF2-40B4-BE49-F238E27FC236}">
                  <a16:creationId xmlns="" xmlns:a16="http://schemas.microsoft.com/office/drawing/2014/main" id="{3581BAAB-C753-4B10-B5B4-054392032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6515" y="4254931"/>
              <a:ext cx="1573917" cy="1573917"/>
            </a:xfrm>
            <a:prstGeom prst="rect">
              <a:avLst/>
            </a:prstGeom>
          </p:spPr>
        </p:pic>
        <p:sp>
          <p:nvSpPr>
            <p:cNvPr id="13" name="زر الإجراء: فارغ 12">
              <a:hlinkClick r:id="" action="ppaction://hlinkshowjump?jump=endshow" highlightClick="1">
                <a:snd r:embed="rId3" name="laser.wav"/>
              </a:hlinkClick>
              <a:extLst>
                <a:ext uri="{FF2B5EF4-FFF2-40B4-BE49-F238E27FC236}">
                  <a16:creationId xmlns="" xmlns:a16="http://schemas.microsoft.com/office/drawing/2014/main" id="{3FA985F6-6372-46B8-ABF1-640775BF5333}"/>
                </a:ext>
              </a:extLst>
            </p:cNvPr>
            <p:cNvSpPr/>
            <p:nvPr/>
          </p:nvSpPr>
          <p:spPr>
            <a:xfrm>
              <a:off x="7956377" y="4696279"/>
              <a:ext cx="287176" cy="748945"/>
            </a:xfrm>
            <a:prstGeom prst="actionButtonBlank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FF16A890-B6C3-4C7C-95D8-358D721C3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49" y="135079"/>
            <a:ext cx="1388327" cy="1336264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29" y="297022"/>
            <a:ext cx="4437410" cy="1405179"/>
          </a:xfrm>
          <a:prstGeom prst="rect">
            <a:avLst/>
          </a:prstGeom>
        </p:spPr>
      </p:pic>
      <p:pic>
        <p:nvPicPr>
          <p:cNvPr id="16" name="صورة 15" descr="صورة تحتوي على دمية, لعبة, كعكة, منضدة&#10;&#10;وصف منشأ بثقة عالية جداً">
            <a:extLst>
              <a:ext uri="{FF2B5EF4-FFF2-40B4-BE49-F238E27FC236}">
                <a16:creationId xmlns="" xmlns:a16="http://schemas.microsoft.com/office/drawing/2014/main" id="{93888346-FDA5-4E4B-9BF1-A78E6C8B94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62189"/>
            <a:ext cx="7538122" cy="438718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0" y="297022"/>
            <a:ext cx="1168718" cy="18861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79EEFE7D-54EF-4C3C-9430-3825DB6843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63" y="6200874"/>
            <a:ext cx="571558" cy="571558"/>
          </a:xfrm>
          <a:prstGeom prst="rect">
            <a:avLst/>
          </a:prstGeom>
        </p:spPr>
      </p:pic>
      <p:pic>
        <p:nvPicPr>
          <p:cNvPr id="18" name="صورة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B694E0D5-28AB-4718-9294-0416997677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653" y="6159931"/>
            <a:ext cx="653445" cy="653445"/>
          </a:xfrm>
          <a:prstGeom prst="rect">
            <a:avLst/>
          </a:prstGeom>
        </p:spPr>
      </p:pic>
      <p:pic>
        <p:nvPicPr>
          <p:cNvPr id="19" name="صورة 1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ABC3E95-3CF3-43C1-A6AC-BB9A7EF8D2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192379"/>
            <a:ext cx="588547" cy="588547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9" y="6176775"/>
            <a:ext cx="1957119" cy="6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0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9029154" cy="5616624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331640" y="3068960"/>
            <a:ext cx="64830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دمتم في حفظ الله ورعايته</a:t>
            </a: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34" y="4134346"/>
            <a:ext cx="3370543" cy="1067338"/>
          </a:xfrm>
          <a:prstGeom prst="rect">
            <a:avLst/>
          </a:prstGeom>
        </p:spPr>
      </p:pic>
      <p:pic>
        <p:nvPicPr>
          <p:cNvPr id="11" name="صورة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EEFE7D-54EF-4C3C-9430-3825DB6843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63" y="6200874"/>
            <a:ext cx="571558" cy="571558"/>
          </a:xfrm>
          <a:prstGeom prst="rect">
            <a:avLst/>
          </a:prstGeom>
        </p:spPr>
      </p:pic>
      <p:pic>
        <p:nvPicPr>
          <p:cNvPr id="13" name="صورة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B694E0D5-28AB-4718-9294-041699767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653" y="6159931"/>
            <a:ext cx="653445" cy="653445"/>
          </a:xfrm>
          <a:prstGeom prst="rect">
            <a:avLst/>
          </a:prstGeom>
        </p:spPr>
      </p:pic>
      <p:pic>
        <p:nvPicPr>
          <p:cNvPr id="14" name="صورة 1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ABC3E95-3CF3-43C1-A6AC-BB9A7EF8D2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192379"/>
            <a:ext cx="588547" cy="588547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2" y="6176775"/>
            <a:ext cx="1957119" cy="6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8C635059-9600-4A41-AA48-9F710061DB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32656"/>
            <a:ext cx="2676128" cy="257577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167302"/>
            <a:ext cx="8496944" cy="2690697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25290" y="3481844"/>
            <a:ext cx="909149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sz="2800" dirty="0">
                <a:hlinkClick r:id="rId4"/>
              </a:rPr>
              <a:t>https://www.facebook.com/groups/loghtna.algmela/</a:t>
            </a:r>
            <a:endParaRPr lang="ar-AE" sz="2800" dirty="0"/>
          </a:p>
        </p:txBody>
      </p:sp>
    </p:spTree>
    <p:extLst>
      <p:ext uri="{BB962C8B-B14F-4D97-AF65-F5344CB8AC3E}">
        <p14:creationId xmlns:p14="http://schemas.microsoft.com/office/powerpoint/2010/main" val="312512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508" y="417975"/>
            <a:ext cx="8937331" cy="502724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13" y="5589240"/>
            <a:ext cx="1957119" cy="6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3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8">
            <a:extLst>
              <a:ext uri="{FF2B5EF4-FFF2-40B4-BE49-F238E27FC236}">
                <a16:creationId xmlns="" xmlns:a16="http://schemas.microsoft.com/office/drawing/2014/main" id="{320C9705-83AE-433D-B549-B08F171FC517}"/>
              </a:ext>
            </a:extLst>
          </p:cNvPr>
          <p:cNvSpPr/>
          <p:nvPr/>
        </p:nvSpPr>
        <p:spPr>
          <a:xfrm>
            <a:off x="1862758" y="94161"/>
            <a:ext cx="5418484" cy="85915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DBE72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125730" rtlCol="1" anchor="ctr"/>
          <a:lstStyle/>
          <a:p>
            <a:pPr algn="ctr" defTabSz="628625">
              <a:defRPr/>
            </a:pPr>
            <a:r>
              <a:rPr lang="ar-AE" sz="5400" dirty="0">
                <a:solidFill>
                  <a:srgbClr val="FFFF00"/>
                </a:solidFill>
                <a:cs typeface="MCS Taybah S_U normal." pitchFamily="2" charset="-78"/>
              </a:rPr>
              <a:t>نواتج التعلم: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="" xmlns:a16="http://schemas.microsoft.com/office/drawing/2014/main" id="{BA515EB0-B91F-4E5D-A722-C88921B013FC}"/>
              </a:ext>
            </a:extLst>
          </p:cNvPr>
          <p:cNvSpPr/>
          <p:nvPr/>
        </p:nvSpPr>
        <p:spPr>
          <a:xfrm>
            <a:off x="1" y="1043889"/>
            <a:ext cx="9144000" cy="631853"/>
          </a:xfrm>
          <a:prstGeom prst="roundRect">
            <a:avLst>
              <a:gd name="adj" fmla="val 6782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rIns="198000" rtlCol="1" anchor="ctr">
            <a:sp3d extrusionH="57150">
              <a:bevelT w="82550" h="38100" prst="coolSlant"/>
            </a:sp3d>
          </a:bodyPr>
          <a:lstStyle/>
          <a:p>
            <a:pPr defTabSz="628625">
              <a:defRPr/>
            </a:pPr>
            <a:r>
              <a:rPr lang="ar-AE" sz="2000" dirty="0">
                <a:solidFill>
                  <a:schemeClr val="tx1"/>
                </a:solidFill>
                <a:cs typeface="MCS Taybah S_U normal." pitchFamily="2" charset="-78"/>
              </a:rPr>
              <a:t>1. </a:t>
            </a:r>
            <a:r>
              <a:rPr lang="ar-AE" sz="2000" dirty="0" smtClean="0">
                <a:solidFill>
                  <a:schemeClr val="tx1"/>
                </a:solidFill>
                <a:cs typeface="MCS Taybah S_U normal." pitchFamily="2" charset="-78"/>
              </a:rPr>
              <a:t>يحدد الفكر الرئيسة للنص من خلال تحليل المعلومات الصريحة والضمنية ذاكرا الدليل الذي يدعم تحليله للنص.</a:t>
            </a:r>
            <a:endParaRPr lang="ar-AE" sz="2000" dirty="0">
              <a:solidFill>
                <a:schemeClr val="tx1"/>
              </a:solidFill>
              <a:cs typeface="MCS Taybah S_U normal." pitchFamily="2" charset="-78"/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="" xmlns:a16="http://schemas.microsoft.com/office/drawing/2014/main" id="{7124593D-7B6C-4ED4-959A-6A99FE74E8E8}"/>
              </a:ext>
            </a:extLst>
          </p:cNvPr>
          <p:cNvSpPr/>
          <p:nvPr/>
        </p:nvSpPr>
        <p:spPr>
          <a:xfrm>
            <a:off x="1" y="1745406"/>
            <a:ext cx="9144000" cy="631853"/>
          </a:xfrm>
          <a:prstGeom prst="roundRect">
            <a:avLst>
              <a:gd name="adj" fmla="val 6782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rIns="198000" rtlCol="1" anchor="ctr">
            <a:sp3d extrusionH="57150">
              <a:bevelT w="82550" h="38100" prst="coolSlant"/>
            </a:sp3d>
          </a:bodyPr>
          <a:lstStyle/>
          <a:p>
            <a:pPr defTabSz="628625">
              <a:defRPr/>
            </a:pPr>
            <a:r>
              <a:rPr lang="ar-AE" sz="2407" b="1" dirty="0">
                <a:ln w="10160">
                  <a:noFill/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2. </a:t>
            </a:r>
            <a:r>
              <a:rPr lang="ar-AE" sz="2407" b="1" dirty="0" smtClean="0">
                <a:ln w="10160">
                  <a:noFill/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يحدد علاقات التضاد والترادف بين الكلمات. </a:t>
            </a:r>
            <a:endParaRPr lang="ar-AE" sz="2407" b="1" dirty="0">
              <a:ln w="10160">
                <a:noFill/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="" xmlns:a16="http://schemas.microsoft.com/office/drawing/2014/main" id="{EC684288-32FC-497F-A2BC-DA85513F0C07}"/>
              </a:ext>
            </a:extLst>
          </p:cNvPr>
          <p:cNvSpPr/>
          <p:nvPr/>
        </p:nvSpPr>
        <p:spPr>
          <a:xfrm>
            <a:off x="8299" y="2420888"/>
            <a:ext cx="9134889" cy="693799"/>
          </a:xfrm>
          <a:prstGeom prst="roundRect">
            <a:avLst>
              <a:gd name="adj" fmla="val 6782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rIns="198000" rtlCol="1" anchor="ctr">
            <a:sp3d extrusionH="57150">
              <a:bevelT w="82550" h="38100" prst="coolSlant"/>
            </a:sp3d>
          </a:bodyPr>
          <a:lstStyle/>
          <a:p>
            <a:pPr defTabSz="628625">
              <a:defRPr/>
            </a:pPr>
            <a:r>
              <a:rPr lang="ar-AE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CS Taybah S_U normal." pitchFamily="2" charset="-78"/>
              </a:rPr>
              <a:t>3. يستخدم الكلمات الجديدة في سياقات تفسر معناها.  </a:t>
            </a:r>
          </a:p>
        </p:txBody>
      </p:sp>
      <p:pic>
        <p:nvPicPr>
          <p:cNvPr id="15" name="صورة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6B5E9189-BED1-4ADE-A755-20F4CC209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6200874"/>
            <a:ext cx="571558" cy="571558"/>
          </a:xfrm>
          <a:prstGeom prst="rect">
            <a:avLst/>
          </a:prstGeom>
        </p:spPr>
      </p:pic>
      <p:pic>
        <p:nvPicPr>
          <p:cNvPr id="16" name="صورة 15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11AFDB0-FA6E-45C8-BA85-CA6A6D150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55" y="6159931"/>
            <a:ext cx="653445" cy="653445"/>
          </a:xfrm>
          <a:prstGeom prst="rect">
            <a:avLst/>
          </a:prstGeom>
        </p:spPr>
      </p:pic>
      <p:pic>
        <p:nvPicPr>
          <p:cNvPr id="17" name="صورة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1EB7FC-8D7A-4623-8AB8-858C067772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74" y="6192379"/>
            <a:ext cx="588547" cy="588547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10576"/>
            <a:ext cx="1957119" cy="61975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59931"/>
            <a:ext cx="2686346" cy="6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66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7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6054</TotalTime>
  <Words>612</Words>
  <Application>Microsoft Office PowerPoint</Application>
  <PresentationFormat>عرض على الشاشة (3:4)‏</PresentationFormat>
  <Paragraphs>163</Paragraphs>
  <Slides>86</Slides>
  <Notes>6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86</vt:i4>
      </vt:variant>
    </vt:vector>
  </HeadingPairs>
  <TitlesOfParts>
    <vt:vector size="97" baseType="lpstr">
      <vt:lpstr>Aldhabi</vt:lpstr>
      <vt:lpstr>Al-Homam</vt:lpstr>
      <vt:lpstr>Arabic Transparent</vt:lpstr>
      <vt:lpstr>Arial</vt:lpstr>
      <vt:lpstr>Calibri</vt:lpstr>
      <vt:lpstr>Century Gothic</vt:lpstr>
      <vt:lpstr>Droid Arabic Kufi</vt:lpstr>
      <vt:lpstr>MCS Taybah S_U normal.</vt:lpstr>
      <vt:lpstr>Sakkal Majalla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Alaa Diab</dc:creator>
  <cp:lastModifiedBy>Alaaeldin Abdelfattah Moursi  Diab</cp:lastModifiedBy>
  <cp:revision>1495</cp:revision>
  <dcterms:created xsi:type="dcterms:W3CDTF">2016-04-23T12:37:37Z</dcterms:created>
  <dcterms:modified xsi:type="dcterms:W3CDTF">2020-06-14T20:50:36Z</dcterms:modified>
</cp:coreProperties>
</file>