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071813" y="3352800"/>
            <a:ext cx="8915399" cy="1132481"/>
          </a:xfrm>
        </p:spPr>
        <p:txBody>
          <a:bodyPr/>
          <a:lstStyle/>
          <a:p>
            <a:pPr algn="r"/>
            <a:r>
              <a:rPr lang="ar-AE" dirty="0" smtClean="0"/>
              <a:t>الدرس الأخير – الفونسو دوديه</a:t>
            </a:r>
            <a:endParaRPr lang="ar-AE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4866375"/>
            <a:ext cx="6591807" cy="2626625"/>
          </a:xfrm>
        </p:spPr>
        <p:txBody>
          <a:bodyPr>
            <a:normAutofit/>
          </a:bodyPr>
          <a:lstStyle/>
          <a:p>
            <a:pPr algn="ctr"/>
            <a:r>
              <a:rPr lang="ar-AE" sz="5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عمل : أحمد محمود زعرور</a:t>
            </a:r>
          </a:p>
          <a:p>
            <a:pPr algn="ctr"/>
            <a:r>
              <a:rPr lang="ar-AE" sz="5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نصر حسين العمري </a:t>
            </a:r>
          </a:p>
          <a:p>
            <a:pPr algn="ctr"/>
            <a:endParaRPr lang="ar-AE" sz="5400" b="1" dirty="0" smtClean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ar-AE" sz="5400" b="1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71600" y="431800"/>
            <a:ext cx="100711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أسرة اللغة العربية في مدرسة ابن القيم للتعليم الأساسي : الدرس الرابع – للصف التاسع </a:t>
            </a:r>
            <a:endParaRPr lang="ar-AE" sz="3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290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" y="2133600"/>
            <a:ext cx="11998632" cy="3556000"/>
          </a:xfrm>
        </p:spPr>
      </p:pic>
    </p:spTree>
    <p:extLst>
      <p:ext uri="{BB962C8B-B14F-4D97-AF65-F5344CB8AC3E}">
        <p14:creationId xmlns:p14="http://schemas.microsoft.com/office/powerpoint/2010/main" val="53742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4"/>
            <a:ext cx="12192000" cy="6816597"/>
          </a:xfrm>
        </p:spPr>
      </p:pic>
    </p:spTree>
    <p:extLst>
      <p:ext uri="{BB962C8B-B14F-4D97-AF65-F5344CB8AC3E}">
        <p14:creationId xmlns:p14="http://schemas.microsoft.com/office/powerpoint/2010/main" val="359897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1" y="0"/>
            <a:ext cx="9423400" cy="6900601"/>
          </a:xfrm>
        </p:spPr>
      </p:pic>
    </p:spTree>
    <p:extLst>
      <p:ext uri="{BB962C8B-B14F-4D97-AF65-F5344CB8AC3E}">
        <p14:creationId xmlns:p14="http://schemas.microsoft.com/office/powerpoint/2010/main" val="423586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" y="0"/>
            <a:ext cx="12182035" cy="6858000"/>
          </a:xfrm>
        </p:spPr>
      </p:pic>
    </p:spTree>
    <p:extLst>
      <p:ext uri="{BB962C8B-B14F-4D97-AF65-F5344CB8AC3E}">
        <p14:creationId xmlns:p14="http://schemas.microsoft.com/office/powerpoint/2010/main" val="53900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0231" cy="6858000"/>
          </a:xfrm>
        </p:spPr>
      </p:pic>
    </p:spTree>
    <p:extLst>
      <p:ext uri="{BB962C8B-B14F-4D97-AF65-F5344CB8AC3E}">
        <p14:creationId xmlns:p14="http://schemas.microsoft.com/office/powerpoint/2010/main" val="87862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24806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862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0750"/>
            <a:ext cx="12192000" cy="6984999"/>
          </a:xfrm>
        </p:spPr>
      </p:pic>
    </p:spTree>
    <p:extLst>
      <p:ext uri="{BB962C8B-B14F-4D97-AF65-F5344CB8AC3E}">
        <p14:creationId xmlns:p14="http://schemas.microsoft.com/office/powerpoint/2010/main" val="326215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0"/>
            <a:ext cx="12195792" cy="5753099"/>
          </a:xfrm>
        </p:spPr>
      </p:pic>
    </p:spTree>
    <p:extLst>
      <p:ext uri="{BB962C8B-B14F-4D97-AF65-F5344CB8AC3E}">
        <p14:creationId xmlns:p14="http://schemas.microsoft.com/office/powerpoint/2010/main" val="100984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0"/>
            <a:ext cx="12192000" cy="6985000"/>
          </a:xfrm>
        </p:spPr>
      </p:pic>
      <p:sp>
        <p:nvSpPr>
          <p:cNvPr id="3" name="TextBox 2"/>
          <p:cNvSpPr txBox="1"/>
          <p:nvPr/>
        </p:nvSpPr>
        <p:spPr>
          <a:xfrm>
            <a:off x="288758" y="2846328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الخوف منه و التفكير في عدم الحضور إلى المدرسة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533" y="3913128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شعر بالندم و تأنيب الضمير على ما أضاعه في السابق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58" y="5177621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شعر بالتعاطف مع المعلم و نسي مسطرته الرهيبة و غرابة أطواره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257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124241"/>
            <a:ext cx="6578600" cy="6975366"/>
          </a:xfrm>
        </p:spPr>
      </p:pic>
    </p:spTree>
    <p:extLst>
      <p:ext uri="{BB962C8B-B14F-4D97-AF65-F5344CB8AC3E}">
        <p14:creationId xmlns:p14="http://schemas.microsoft.com/office/powerpoint/2010/main" val="113865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990027" y="859396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شعر بالخجل لأنه لم يستطع القراءة بطلاقة و اقتدار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899" y="2351314"/>
            <a:ext cx="1035403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قاسي القلب (ارتعدت فرقا و أنا اتخيل ما ينتظرني من توبيخ شديد)</a:t>
            </a:r>
          </a:p>
          <a:p>
            <a:pPr marL="571500" indent="-571500" algn="r" rtl="1">
              <a:buFontTx/>
              <a:buChar char="-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إنسان طيب (لن أوبخك أيها الصغير)</a:t>
            </a:r>
          </a:p>
          <a:p>
            <a:pPr marL="571500" indent="-571500" algn="r" rtl="1">
              <a:buFontTx/>
              <a:buChar char="-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محب للغته (ثم شرع يمتدح اللغة الفرنسية و يمتدح محاسنها)</a:t>
            </a:r>
          </a:p>
          <a:p>
            <a:pPr marL="571500" indent="-571500" algn="r" rtl="1">
              <a:buFontTx/>
              <a:buChar char="-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صبور (ولا شرح لنا هو الدرس بمثل ذلك الصبر)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899" y="5637659"/>
            <a:ext cx="103540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عندما قال المعلم (هامل) : ((و أنا نصيبي من اللوم و التقصير لا بأس به كذلك , ألم أرسلكم لسقي أزهاري في بعض الأحيان بدلا من تدريسكم ؟))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54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17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34408" y="1430037"/>
            <a:ext cx="103540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عندما شرع بترديد الحروف الهجائية مع الصغار و كتبه مفتوح على ركبتيه و قد أمسكه بكلتا يديه في شوق و لهفة مودع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6281" y="4255744"/>
            <a:ext cx="103540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الإنسان عدم إضاعة الوقت و عدم تأجيل عمل اليوم إلى الغد فالغد لا نعلم عنه و واجبنا أن نستغل كل دقيقة و كل لحظة في التعلم و عدم إضاعتها في اللهو , كي لا نندم عند فوات الأوان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40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15874"/>
            <a:ext cx="12293600" cy="6842125"/>
          </a:xfrm>
        </p:spPr>
      </p:pic>
      <p:sp>
        <p:nvSpPr>
          <p:cNvPr id="5" name="TextBox 4"/>
          <p:cNvSpPr txBox="1"/>
          <p:nvPr/>
        </p:nvSpPr>
        <p:spPr>
          <a:xfrm>
            <a:off x="-1265040" y="1320036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مزدحم – كثير – عظيم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208891" y="1713067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أول شيء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53271" y="2166829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دخلت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53275" y="2517463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أسرعت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92015" y="2909353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بعيد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1990" y="3500613"/>
            <a:ext cx="103540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رأيت جمعا غفيرا فهرعت إلى مكان تجمعهم و ولجت بينهم و لكن لم أفهم سبب تجمعهم لأول وهلة و بعدها تركتهم إلى مكان قصي .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774" y="5157543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الصوت </a:t>
            </a:r>
            <a:r>
              <a:rPr lang="ar-AE" sz="3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الضوء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94" y="6085692"/>
            <a:ext cx="10354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صفقة – درس – إصابة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659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7" y="21368"/>
            <a:ext cx="11970654" cy="6836631"/>
          </a:xfrm>
        </p:spPr>
      </p:pic>
      <p:sp>
        <p:nvSpPr>
          <p:cNvPr id="3" name="TextBox 2"/>
          <p:cNvSpPr txBox="1"/>
          <p:nvPr/>
        </p:nvSpPr>
        <p:spPr>
          <a:xfrm>
            <a:off x="424542" y="2062065"/>
            <a:ext cx="1077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768" y="2662337"/>
            <a:ext cx="1077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671" y="3278155"/>
            <a:ext cx="1077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993" y="3892424"/>
            <a:ext cx="1077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8219" y="4436707"/>
            <a:ext cx="1077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204" y="5077244"/>
            <a:ext cx="1077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0524" y="5772779"/>
            <a:ext cx="1077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34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09" y="0"/>
            <a:ext cx="122258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2649" y="3097184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مفعول لأجله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5566" y="1173278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مفعول لأجله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276" y="3827099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مفعول لأجله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551" y="4502013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مفعول لأجله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387" y="5795696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مفعول لأجله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17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" y="0"/>
            <a:ext cx="120975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1103" y="624400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082" y="1209936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4058" y="1774849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9606" y="2387886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374" y="3021551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0070" y="3600209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5535" y="4158245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6705" y="4730031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0254" y="5336194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0822" y="5962982"/>
            <a:ext cx="1886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نعت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90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" y="1422400"/>
            <a:ext cx="12186655" cy="4368800"/>
          </a:xfrm>
        </p:spPr>
      </p:pic>
      <p:sp>
        <p:nvSpPr>
          <p:cNvPr id="5" name="TextBox 4"/>
          <p:cNvSpPr txBox="1"/>
          <p:nvPr/>
        </p:nvSpPr>
        <p:spPr>
          <a:xfrm>
            <a:off x="3465096" y="2785494"/>
            <a:ext cx="8477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(وقفت كالأبله) عبر عن مدى الحرج الذي أصابه نتيجة عدم تمكنه من القراءة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7485" y="4024171"/>
            <a:ext cx="8477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وقف الجاهل كالأبله طلب من رجل متعلم أن يقرأ له اللوحة الإرشادية في المشفى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796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6900" y="2023494"/>
            <a:ext cx="1030450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Courier New" panose="02070309020205020404" pitchFamily="49" charset="0"/>
              <a:buChar char="o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ما الذي كان سيحصل للفتى (فرانز) لو لم يكن هذا الدرس هو الأخير للمعلم (هامل)</a:t>
            </a:r>
          </a:p>
          <a:p>
            <a:pPr marL="571500" indent="-571500" algn="r" rtl="1">
              <a:buFont typeface="Courier New" panose="02070309020205020404" pitchFamily="49" charset="0"/>
              <a:buChar char="o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ضعفه في الدراسة كاف لتخلفه عن المدرسة ؟</a:t>
            </a:r>
          </a:p>
          <a:p>
            <a:pPr marL="571500" indent="-571500" algn="r" rtl="1">
              <a:buFont typeface="Courier New" panose="02070309020205020404" pitchFamily="49" charset="0"/>
              <a:buChar char="o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كان المعلم حريصا  على تعليم طلابه  ؟</a:t>
            </a:r>
          </a:p>
          <a:p>
            <a:pPr marL="571500" indent="-571500" algn="r" rtl="1">
              <a:buFont typeface="Courier New" panose="02070309020205020404" pitchFamily="49" charset="0"/>
              <a:buChar char="o"/>
            </a:pP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830096" y="4842894"/>
            <a:ext cx="84777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الحزن   و الأسى , على الإنسان أن يغتنم الفرص و لا يهدر وقته فيما لا فائدة منه .</a:t>
            </a:r>
          </a:p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الاعتزاز باللغة الأم </a:t>
            </a:r>
          </a:p>
          <a:p>
            <a:pPr algn="r" rtl="1"/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تعاطف مع المعلم ( هامل ) و تقديره 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155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0"/>
            <a:ext cx="121920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3134896" y="842394"/>
            <a:ext cx="84777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يستطيع الإنسان أن يتعلم لغة أخرى قبل أن يتعلم لغته الأساسية ؟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لماذا كان هذا الدرس هو الأخير بالفرنسية ؟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AE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إضاعة الوقت عاد على (فرانز) بالفائدة ؟</a:t>
            </a:r>
            <a:endParaRPr lang="ar-AE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251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12242446" cy="4305300"/>
          </a:xfrm>
        </p:spPr>
      </p:pic>
    </p:spTree>
    <p:extLst>
      <p:ext uri="{BB962C8B-B14F-4D97-AF65-F5344CB8AC3E}">
        <p14:creationId xmlns:p14="http://schemas.microsoft.com/office/powerpoint/2010/main" val="395797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03" y="1181100"/>
            <a:ext cx="12264803" cy="4648200"/>
          </a:xfrm>
        </p:spPr>
      </p:pic>
    </p:spTree>
    <p:extLst>
      <p:ext uri="{BB962C8B-B14F-4D97-AF65-F5344CB8AC3E}">
        <p14:creationId xmlns:p14="http://schemas.microsoft.com/office/powerpoint/2010/main" val="5862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23" y="15874"/>
            <a:ext cx="8062277" cy="6842125"/>
          </a:xfrm>
        </p:spPr>
      </p:pic>
    </p:spTree>
    <p:extLst>
      <p:ext uri="{BB962C8B-B14F-4D97-AF65-F5344CB8AC3E}">
        <p14:creationId xmlns:p14="http://schemas.microsoft.com/office/powerpoint/2010/main" val="5738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5" y="0"/>
            <a:ext cx="10276046" cy="6858000"/>
          </a:xfrm>
        </p:spPr>
      </p:pic>
    </p:spTree>
    <p:extLst>
      <p:ext uri="{BB962C8B-B14F-4D97-AF65-F5344CB8AC3E}">
        <p14:creationId xmlns:p14="http://schemas.microsoft.com/office/powerpoint/2010/main" val="256367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" y="1196744"/>
            <a:ext cx="12143714" cy="4607155"/>
          </a:xfrm>
        </p:spPr>
      </p:pic>
      <p:sp>
        <p:nvSpPr>
          <p:cNvPr id="3" name="مربع نص 2"/>
          <p:cNvSpPr txBox="1"/>
          <p:nvPr/>
        </p:nvSpPr>
        <p:spPr>
          <a:xfrm>
            <a:off x="7861568" y="2669325"/>
            <a:ext cx="11935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محاذية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31111" y="3157513"/>
            <a:ext cx="2082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المتهدج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720611" y="3893158"/>
            <a:ext cx="2082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يتمرغ </a:t>
            </a:r>
            <a:endParaRPr lang="ar-A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5" y="365864"/>
            <a:ext cx="12222275" cy="6111136"/>
          </a:xfrm>
        </p:spPr>
      </p:pic>
    </p:spTree>
    <p:extLst>
      <p:ext uri="{BB962C8B-B14F-4D97-AF65-F5344CB8AC3E}">
        <p14:creationId xmlns:p14="http://schemas.microsoft.com/office/powerpoint/2010/main" val="185956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95" y="1"/>
            <a:ext cx="9824664" cy="6858000"/>
          </a:xfrm>
        </p:spPr>
      </p:pic>
    </p:spTree>
    <p:extLst>
      <p:ext uri="{BB962C8B-B14F-4D97-AF65-F5344CB8AC3E}">
        <p14:creationId xmlns:p14="http://schemas.microsoft.com/office/powerpoint/2010/main" val="211214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ربطة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404</Words>
  <Application>Microsoft Office PowerPoint</Application>
  <PresentationFormat>ملء الشاشة</PresentationFormat>
  <Paragraphs>59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Aldhabi</vt:lpstr>
      <vt:lpstr>Andalus</vt:lpstr>
      <vt:lpstr>Arabic Typesetting</vt:lpstr>
      <vt:lpstr>Arial</vt:lpstr>
      <vt:lpstr>Century Gothic</vt:lpstr>
      <vt:lpstr>Courier New</vt:lpstr>
      <vt:lpstr>Tahoma</vt:lpstr>
      <vt:lpstr>Wingdings 3</vt:lpstr>
      <vt:lpstr>ربطة</vt:lpstr>
      <vt:lpstr>الدرس الأخير – الفونسو دوديه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الأخير – الفونسو دوديه</dc:title>
  <dc:creator>احمد محمود زعرور</dc:creator>
  <cp:lastModifiedBy>احمد محمود زعرور</cp:lastModifiedBy>
  <cp:revision>19</cp:revision>
  <dcterms:created xsi:type="dcterms:W3CDTF">2016-09-20T17:10:35Z</dcterms:created>
  <dcterms:modified xsi:type="dcterms:W3CDTF">2016-09-26T10:54:47Z</dcterms:modified>
</cp:coreProperties>
</file>