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501" r:id="rId4"/>
    <p:sldId id="262" r:id="rId5"/>
    <p:sldId id="1371" r:id="rId6"/>
    <p:sldId id="502" r:id="rId7"/>
    <p:sldId id="37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1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16D9456-5434-4944-A3D4-92175FA0B33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7B915D10-9397-4610-ADB3-F2FEE1C7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11818-F344-434B-9C79-FF26B0726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680CB8-E6E7-4735-822F-AACC3C179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D64706-3F06-497E-96EB-A44C7CE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6BBB4D-C4D0-4540-9725-7C5A46BF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81A01-E30F-4B55-B02F-7CFCBABB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5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B707A-EBC0-4F15-97AF-F829EFE3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96E54-943B-4C5B-85BB-0803096BD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86FF57-7D3A-4C59-A418-FA95F07B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F2024A-AB12-4E43-B020-AA44B566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F46E8-D68A-42C9-8268-58AD04D2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0527B-DCD4-41A8-A93F-28958D24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A813C0-60AE-492D-82F5-3C1CF12C2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85438E-CBEE-4FB8-B495-0CC83994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27DD9B-1CFC-4DE3-B043-B01C7B1D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5858C-0E67-4F7E-9D3A-D1930D3F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5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074545-F825-454F-B59C-980345AF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2E9FF-4E60-413E-BA63-93D2F07CE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64EFCA-414B-4B30-87C6-9EDF4EBDF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C1F4B3-377E-4D16-8447-F9C2875A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C7F169-C120-4108-8E90-12E30D70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D4A757-1DE3-4D2B-8174-CCE8D59D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7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E9430-7ACF-4C0B-87C9-38783CD3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48A178-079E-41D5-A5CB-D12ED34DB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EFAD49-2059-4C8B-8778-B533CADE9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61347B-96F6-44C8-83D8-85AFFFB08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EB0F7C-7D82-45D7-8D59-6C70BE5D3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E32C23-892C-43D4-A7A8-15F82F2A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840B37C-1026-4445-8232-08CF7FBA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D97699-9652-4A58-ADB3-E12C5D9F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5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8D1C0-93E7-4A9E-841A-24A6F969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4B054C-098A-4AD9-B07F-C76B0EB6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D1B4DA-4416-42A9-98EA-7CF20F28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A0B479-662F-4A8D-BDA9-6DEB83BB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978546-83E4-4365-A56E-C7F63C28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38E0F2-1BD8-4716-B729-B9293BD0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18740E-7CFD-45A7-B311-D323712B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45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035C-9A49-4266-B370-33E18772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1F1F1D-46F4-4414-B6E7-FA33426A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22EAE4-2BC0-41C0-A8D3-85D9C4CCB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8EDD95-1C8B-44FD-B822-FF44CEEF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14CF4A-2E81-4D96-9F29-28C292BF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648A41-C94F-4ECF-ABD3-39A1DFD8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4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32CF1-BB26-4D6A-888E-D46DBBF2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838965B-C0A0-456C-AE5E-019FA4B48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8D4B87-34F1-40A0-93AD-5621C70E8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F100E3-FAA3-4580-B418-D1D83918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ED30EB-2328-4679-968D-BA342759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64A9B0-8F34-4F6A-83D0-564942B4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9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2572C-4F8F-47F3-94DE-A7FDBCB1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8F4F6C-632C-4B45-87CB-14811D912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9FF158-CFBA-4E8E-A831-9BB5ED8A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66F2A-187B-4E40-9BD2-ABBA39D6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7230A9-B2FB-44C1-AA19-CC6AA354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3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D539F3-CD20-45AC-8C94-A8E7A5BB1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D7C451-2D18-487B-936B-7222C1A47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822E53-2BA4-4DFB-8774-85CB663E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D9ECA1-72BC-4C19-8276-24D01FF5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7A2CC5-FC22-4C3F-998E-A4EDCBB8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9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5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1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2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3E30-B233-4D8E-B487-9A6C1C848B62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6886-4386-4BBD-9C50-88D6440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9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6908D4-DF34-40D2-9A6B-56A54509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F3AAF0-0186-438A-8415-5DE1877D1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E1F240-0B66-4973-A3E6-99F936D14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FD0B-0C69-4292-8BD6-8CB71A265170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D07BE3-C091-464A-8BD2-CBB1807EC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536DB4-568F-45B7-9FB6-B8319D221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93AE-9ED0-4AF9-87D0-D59A874D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0145E2D8-70B4-441F-ADAF-67424988B369}"/>
              </a:ext>
            </a:extLst>
          </p:cNvPr>
          <p:cNvSpPr/>
          <p:nvPr/>
        </p:nvSpPr>
        <p:spPr>
          <a:xfrm>
            <a:off x="0" y="3801979"/>
            <a:ext cx="12192000" cy="19130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E704B749-85C2-454D-8ED6-23164DE12154}"/>
              </a:ext>
            </a:extLst>
          </p:cNvPr>
          <p:cNvSpPr/>
          <p:nvPr/>
        </p:nvSpPr>
        <p:spPr>
          <a:xfrm>
            <a:off x="577516" y="3983322"/>
            <a:ext cx="11514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b="1" dirty="0">
                <a:latin typeface="TraditionalArabic-Bold"/>
              </a:rPr>
              <a:t>•</a:t>
            </a:r>
            <a:r>
              <a:rPr lang="ar-AE" sz="2400" b="1" dirty="0">
                <a:latin typeface="TraditionalArabic-Bold"/>
              </a:rPr>
              <a:t>يقدّم المتعلّم عرضًا عن الموضوع مراعيًا إستراتيجيّات السّرد، وآليّات الكلام المتضمّنة: ضبط التّنغيم،</a:t>
            </a:r>
          </a:p>
          <a:p>
            <a:pPr algn="r"/>
            <a:r>
              <a:rPr lang="ar-AE" sz="2400" b="1" dirty="0">
                <a:latin typeface="TraditionalArabic-Bold"/>
              </a:rPr>
              <a:t>ووضوح الصّوت، وتوقيت الكلام، والاتّصال البصريّ، وعلاقة الكلام بالمتلقّي موظّفًا الوسائط المناسبة.</a:t>
            </a:r>
          </a:p>
          <a:p>
            <a:pPr algn="r"/>
            <a:r>
              <a:rPr lang="ar-AE" sz="2400" b="1" dirty="0">
                <a:latin typeface="TraditionalArabic-Bold"/>
              </a:rPr>
              <a:t>•يُوضّح المتعلّم الفِكَر ويقوّمها شفويًّا أو باستخدام الوسائط المُتَعددة / الوسائل الرّقميّة، محدِّدًا الطّرائق</a:t>
            </a:r>
          </a:p>
          <a:p>
            <a:pPr algn="r"/>
            <a:r>
              <a:rPr lang="ar-AE" sz="2400" b="1" dirty="0">
                <a:latin typeface="TraditionalArabic-Bold"/>
              </a:rPr>
              <a:t>الّتي يُستخدَم فيها المحتوى المرئيّ لغايات الإقناع مثل: (المحتوى الّذي تنجذب إليه العواطف والفِكَر)</a:t>
            </a:r>
            <a:endParaRPr lang="en-US" sz="2400" b="1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F9D8DF6D-45A2-4E13-92EF-1E39D2E703CD}"/>
              </a:ext>
            </a:extLst>
          </p:cNvPr>
          <p:cNvSpPr/>
          <p:nvPr/>
        </p:nvSpPr>
        <p:spPr>
          <a:xfrm>
            <a:off x="757989" y="2177716"/>
            <a:ext cx="6352674" cy="673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DE719CFE-637E-4A25-89BF-909B6BFF0DC2}"/>
              </a:ext>
            </a:extLst>
          </p:cNvPr>
          <p:cNvSpPr/>
          <p:nvPr/>
        </p:nvSpPr>
        <p:spPr>
          <a:xfrm>
            <a:off x="1780674" y="2266700"/>
            <a:ext cx="524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00B050"/>
                </a:solidFill>
                <a:latin typeface="Amiri-Bold"/>
              </a:rPr>
              <a:t>تقديم عرضٍ بعِنوانِ (أنتَ صَديقي)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A928DE04-F939-4D5E-8C28-FCE027A58737}"/>
              </a:ext>
            </a:extLst>
          </p:cNvPr>
          <p:cNvSpPr/>
          <p:nvPr/>
        </p:nvSpPr>
        <p:spPr>
          <a:xfrm>
            <a:off x="7375358" y="2177716"/>
            <a:ext cx="4860757" cy="481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99FAFAFC-A836-43C1-9453-C55CFF1C4784}"/>
              </a:ext>
            </a:extLst>
          </p:cNvPr>
          <p:cNvSpPr/>
          <p:nvPr/>
        </p:nvSpPr>
        <p:spPr>
          <a:xfrm>
            <a:off x="7652084" y="2095181"/>
            <a:ext cx="4291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00B050"/>
                </a:solidFill>
                <a:latin typeface="TraditionalArabic-Bold"/>
              </a:rPr>
              <a:t>الدَّرسُ الرّابعُ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F3015459-7F13-4F22-951B-575CCDB049B4}"/>
              </a:ext>
            </a:extLst>
          </p:cNvPr>
          <p:cNvSpPr/>
          <p:nvPr/>
        </p:nvSpPr>
        <p:spPr>
          <a:xfrm>
            <a:off x="11020926" y="1284015"/>
            <a:ext cx="565484" cy="363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rgbClr val="00B050"/>
                </a:solidFill>
              </a:rPr>
              <a:t>4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941BE0BC-2CAB-4314-AAB6-31B24965EDBC}"/>
              </a:ext>
            </a:extLst>
          </p:cNvPr>
          <p:cNvSpPr/>
          <p:nvPr/>
        </p:nvSpPr>
        <p:spPr>
          <a:xfrm>
            <a:off x="10954751" y="6392946"/>
            <a:ext cx="469232" cy="301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>
                <a:solidFill>
                  <a:srgbClr val="00B050"/>
                </a:solidFill>
              </a:rPr>
              <a:t>50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3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D94374AC-A8C7-4AD4-8B5A-098809EDA3B2}"/>
              </a:ext>
            </a:extLst>
          </p:cNvPr>
          <p:cNvSpPr/>
          <p:nvPr/>
        </p:nvSpPr>
        <p:spPr>
          <a:xfrm>
            <a:off x="0" y="2327483"/>
            <a:ext cx="119834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200" b="1" dirty="0">
                <a:latin typeface="TraditionalArabic-Bold"/>
              </a:rPr>
              <a:t>تعرَّفْتَ في روايةِ أَحلامِ ليبل السَّعيدةِ صَديقَي ليبل في المدرسةِ: أَسلمَ وحَميدَةَ،</a:t>
            </a:r>
          </a:p>
          <a:p>
            <a:pPr algn="r"/>
            <a:r>
              <a:rPr lang="ar-AE" sz="3200" b="1" dirty="0">
                <a:latin typeface="TraditionalArabic-Bold"/>
              </a:rPr>
              <a:t>وتَعرَّفْتَ أيضًا جارتَهُ الطَّيِّبةَ السَّيِّدةَ يَشكي ولَمستَ العَلاقةَ الحسنةَ الَّتي كانتْ تَربِطُ</a:t>
            </a:r>
          </a:p>
          <a:p>
            <a:pPr algn="r"/>
            <a:r>
              <a:rPr lang="ar-AE" sz="3200" b="1" dirty="0">
                <a:latin typeface="TraditionalArabic-Bold"/>
              </a:rPr>
              <a:t>بينهُمْ... وما حَياةُ ليبل وأَصدقائِهِ إلاّ كَحَياةِ أَيِّ طالِبٍ في المدرسةِ، لَهُ أَصدِقاءُ، ولَهُ جيرانُ</a:t>
            </a:r>
          </a:p>
          <a:p>
            <a:pPr algn="r"/>
            <a:r>
              <a:rPr lang="ar-AE" sz="3200" b="1" dirty="0">
                <a:latin typeface="TraditionalArabic-Bold"/>
              </a:rPr>
              <a:t>يُفضِّلُهمْ عَنْ غَيرِهِمْ، ويُحِبُّهمْ، ويَعيشُ مَعَهُمْ، وَيُشارِكونَهُ كثيرًا مِنْ أَحلامِهِ وهِواياتِهِ.</a:t>
            </a:r>
          </a:p>
          <a:p>
            <a:pPr algn="r"/>
            <a:r>
              <a:rPr lang="ar-AE" sz="3200" b="1" dirty="0">
                <a:latin typeface="TraditionalArabic"/>
              </a:rPr>
              <a:t>والمَطلوبُ إليكَ الآنَ أَنْ تَتحدَّثَ عَنْ صديقٍ أَو أَصدِقاءَ تُفضِّلُهُم عَنْ غَيرِهِمْ، وتَتَشاركونَ أَحداثَ</a:t>
            </a:r>
          </a:p>
          <a:p>
            <a:pPr algn="r"/>
            <a:r>
              <a:rPr lang="ar-AE" sz="3200" b="1" dirty="0">
                <a:latin typeface="TraditionalArabic"/>
              </a:rPr>
              <a:t>أَيّامِكُمْ مَعًا... انْطلِقْ مِنْ نُقطَةٍ جمعَتْ بينكَ وبينَ هذا الصَّديقِ، وتأمَّلْ أَيّامَكَ معهُ، ثُمَّ تَحدَّثْ.</a:t>
            </a:r>
          </a:p>
          <a:p>
            <a:pPr algn="r"/>
            <a:r>
              <a:rPr lang="ar-AE" sz="3200" b="1" dirty="0"/>
              <a:t>ستُقدِّمُ عَرضًا يتعلَّقُ بصديقِكَ المُفضَّلِ، وعَلاقتِكُما وحياتِكُما مَعًا. وسيستغرِقُ العَرضُ  (7) دقائق كحد أقصى.</a:t>
            </a:r>
            <a:endParaRPr lang="ar-AE" sz="3200" b="1" dirty="0">
              <a:latin typeface="TraditionalArabic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483A5A79-AC6B-49D2-B60F-4570F8CCA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15" b="81696"/>
          <a:stretch/>
        </p:blipFill>
        <p:spPr>
          <a:xfrm>
            <a:off x="0" y="6202"/>
            <a:ext cx="12192000" cy="595377"/>
          </a:xfrm>
          <a:prstGeom prst="rect">
            <a:avLst/>
          </a:prstGeom>
        </p:spPr>
      </p:pic>
      <p:pic>
        <p:nvPicPr>
          <p:cNvPr id="6" name="صورة 3" descr="A picture containing sign, small, sitting, dog&#10;&#10;Description automatically generated">
            <a:extLst>
              <a:ext uri="{FF2B5EF4-FFF2-40B4-BE49-F238E27FC236}">
                <a16:creationId xmlns:a16="http://schemas.microsoft.com/office/drawing/2014/main" xmlns="" id="{5CCF6E0F-694A-4401-94CB-97C36496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10" r="1" b="12037"/>
          <a:stretch/>
        </p:blipFill>
        <p:spPr>
          <a:xfrm>
            <a:off x="104273" y="1"/>
            <a:ext cx="4070685" cy="21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3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xmlns="" id="{A56D8B72-8797-4A9D-AA34-F16C5A4E7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" y="1492302"/>
            <a:ext cx="1800225" cy="253365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02FE02BC-BF07-4A20-94DC-13A6A851DBC2}"/>
              </a:ext>
            </a:extLst>
          </p:cNvPr>
          <p:cNvSpPr/>
          <p:nvPr/>
        </p:nvSpPr>
        <p:spPr>
          <a:xfrm>
            <a:off x="2698026" y="2102749"/>
            <a:ext cx="2610853" cy="1923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400" b="1" dirty="0">
                <a:latin typeface="TraditionalArabic-Bold"/>
              </a:rPr>
              <a:t>3-فكّرْ في كَيفِيَّةِ نشأَةِ الصَّداقةِ بينكُما، واسأَلْ نفسكَ: لماذا؟ 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715932B6-89B9-4507-8298-E6B0F7A2C51F}"/>
              </a:ext>
            </a:extLst>
          </p:cNvPr>
          <p:cNvSpPr/>
          <p:nvPr/>
        </p:nvSpPr>
        <p:spPr>
          <a:xfrm>
            <a:off x="8769668" y="2102750"/>
            <a:ext cx="3051108" cy="1923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400" b="1" dirty="0">
                <a:latin typeface="TraditionalArabic-Bold"/>
              </a:rPr>
              <a:t>1-فكر في نفسِكَ، وفي صديقِكَ، وحاوِلْ تَذكُّرَ كُلِّ شيءٍ يجمعُ بينكُما، .</a:t>
            </a:r>
          </a:p>
          <a:p>
            <a:pPr algn="r"/>
            <a:r>
              <a:rPr lang="ar-AE" sz="2400" b="1" dirty="0">
                <a:latin typeface="TraditionalArabic-Bold"/>
              </a:rPr>
              <a:t>وكيفَ تَستثمِرانِ صداقتَكما.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A983B6EC-422B-43FB-81C2-7D7B19827A96}"/>
              </a:ext>
            </a:extLst>
          </p:cNvPr>
          <p:cNvSpPr/>
          <p:nvPr/>
        </p:nvSpPr>
        <p:spPr>
          <a:xfrm>
            <a:off x="5835456" y="2102750"/>
            <a:ext cx="2610853" cy="1923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400" b="1">
                <a:latin typeface="TraditionalArabic-Bold"/>
              </a:rPr>
              <a:t>2-اربِطْ بينَ الأُمورِ المُتشابِهةِ الَّتي تَجذِبُكَ نحوهُ، والَّتي تجذِبُهُ نحوكَ.</a:t>
            </a:r>
            <a:endParaRPr lang="ar-AE" sz="2400" b="1" dirty="0">
              <a:latin typeface="TraditionalArabic-Bold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FB1CBCEC-9EC9-441E-8A8B-C5A0379F2933}"/>
              </a:ext>
            </a:extLst>
          </p:cNvPr>
          <p:cNvSpPr/>
          <p:nvPr/>
        </p:nvSpPr>
        <p:spPr>
          <a:xfrm>
            <a:off x="8769668" y="4755250"/>
            <a:ext cx="3051108" cy="1923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400" b="1" dirty="0">
                <a:latin typeface="TraditionalArabic-Bold"/>
              </a:rPr>
              <a:t>4-سجِّلْ نِقاطَ القوَّةِ أوِ الضَّعفِ في شخصيَّتِكَ، وفي شخصيَّةِ زميلِكَ، وكيفَ يمكنُ أَنْ يدعَمَ أحدُهُما الآخَرَ.</a:t>
            </a:r>
          </a:p>
          <a:p>
            <a:pPr algn="r"/>
            <a:r>
              <a:rPr lang="ar-AE" sz="2400" b="1" dirty="0">
                <a:latin typeface="TraditionalArabic-Bold"/>
              </a:rPr>
              <a:t>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xmlns="" id="{261AD5CE-43D0-486D-A208-5FFF25FA15BA}"/>
              </a:ext>
            </a:extLst>
          </p:cNvPr>
          <p:cNvSpPr/>
          <p:nvPr/>
        </p:nvSpPr>
        <p:spPr>
          <a:xfrm>
            <a:off x="5835456" y="4755249"/>
            <a:ext cx="2610853" cy="1923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400" b="1" dirty="0">
                <a:latin typeface="TraditionalArabic-Bold"/>
              </a:rPr>
              <a:t>5- كيف نتعامل مع الأصدقاء.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xmlns="" id="{5540576E-3697-464B-A996-62A03C549511}"/>
              </a:ext>
            </a:extLst>
          </p:cNvPr>
          <p:cNvSpPr/>
          <p:nvPr/>
        </p:nvSpPr>
        <p:spPr>
          <a:xfrm>
            <a:off x="2610994" y="4755249"/>
            <a:ext cx="2610853" cy="1923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400" b="1" dirty="0">
                <a:latin typeface="TraditionalArabic-Bold"/>
              </a:rPr>
              <a:t>6- كيف نحافظ على علاقتنا مع أصدقائنا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xmlns="" id="{94741F09-EFCF-4F9D-9A5F-3810FFF6F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27479" b="67988"/>
          <a:stretch/>
        </p:blipFill>
        <p:spPr>
          <a:xfrm>
            <a:off x="6424863" y="179547"/>
            <a:ext cx="5502442" cy="529389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xmlns="" id="{99FCA9A8-69D6-4361-8F60-979F1A0255C2}"/>
              </a:ext>
            </a:extLst>
          </p:cNvPr>
          <p:cNvSpPr/>
          <p:nvPr/>
        </p:nvSpPr>
        <p:spPr>
          <a:xfrm>
            <a:off x="429127" y="305393"/>
            <a:ext cx="5502441" cy="737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FF0000"/>
                </a:solidFill>
              </a:rPr>
              <a:t>مهمات العمل(توزع المهام بين المجموعات)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xmlns="" id="{D84E9216-8187-411C-9462-4A20AEFAB2CE}"/>
              </a:ext>
            </a:extLst>
          </p:cNvPr>
          <p:cNvSpPr/>
          <p:nvPr/>
        </p:nvSpPr>
        <p:spPr>
          <a:xfrm>
            <a:off x="4451684" y="1341957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B050"/>
                </a:solidFill>
                <a:latin typeface="TraditionalArabic-Bold"/>
              </a:rPr>
              <a:t>لكي تقدِّمَ عرضًا واضحًا ومميَّزًا، ننصحُكَ بمراعاةِ الأمورِ الآتيةِ:</a:t>
            </a:r>
          </a:p>
        </p:txBody>
      </p:sp>
    </p:spTree>
    <p:extLst>
      <p:ext uri="{BB962C8B-B14F-4D97-AF65-F5344CB8AC3E}">
        <p14:creationId xmlns:p14="http://schemas.microsoft.com/office/powerpoint/2010/main" val="220265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E456F5DD-3221-462E-A6C8-DAF335ADF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9" t="27817" r="15277" b="17887"/>
          <a:stretch/>
        </p:blipFill>
        <p:spPr>
          <a:xfrm>
            <a:off x="168442" y="1239253"/>
            <a:ext cx="11781567" cy="5113421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70732391-D0B3-471A-BC56-3B0D6B4FDD60}"/>
              </a:ext>
            </a:extLst>
          </p:cNvPr>
          <p:cNvSpPr/>
          <p:nvPr/>
        </p:nvSpPr>
        <p:spPr>
          <a:xfrm>
            <a:off x="3392905" y="1937084"/>
            <a:ext cx="7988969" cy="3585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/>
              <a:t>لو طلب منك ليبل العون باكتساب مهارة من مهارات اللغة العربية هل ستساعده؟  وما هو ردك؟ وماهي السبل المتبعة لكي تعينه</a:t>
            </a:r>
            <a:endParaRPr lang="en-US" sz="3600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DCEA49F8-9F45-405C-9D87-4D42BC4DBD5C}"/>
              </a:ext>
            </a:extLst>
          </p:cNvPr>
          <p:cNvSpPr/>
          <p:nvPr/>
        </p:nvSpPr>
        <p:spPr>
          <a:xfrm>
            <a:off x="534390" y="211528"/>
            <a:ext cx="3363842" cy="939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FF0000"/>
                </a:solidFill>
              </a:rPr>
              <a:t>أفكر ثم أبحث ثم أرسل الإجابة في بوابة التعلم الذكي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0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C6B8C1DA-7543-4F1D-9F3D-43AC4C49F488}"/>
              </a:ext>
            </a:extLst>
          </p:cNvPr>
          <p:cNvSpPr/>
          <p:nvPr/>
        </p:nvSpPr>
        <p:spPr>
          <a:xfrm>
            <a:off x="216568" y="115307"/>
            <a:ext cx="1188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latin typeface="TraditionalArabic-Bold"/>
              </a:rPr>
              <a:t>8- اكتبِ النُّسخَةَ النِّهائيَّةَ لعرضِكَ. .</a:t>
            </a:r>
          </a:p>
          <a:p>
            <a:pPr algn="r"/>
            <a:r>
              <a:rPr lang="ar-AE" sz="2800" b="1" dirty="0">
                <a:latin typeface="TraditionalArabic-Bold"/>
              </a:rPr>
              <a:t>9-تدرَّبْ على تقديمِ العرضِ، وتأكَّدْ أنَّكَ مُلتزِمٌ بالوقتِ المُحدَّدِ، يُمكنُكَ هنا الاسْتِعانَةُ بِصَديقٍ أَوْ .</a:t>
            </a:r>
          </a:p>
          <a:p>
            <a:pPr algn="r"/>
            <a:r>
              <a:rPr lang="ar-AE" sz="2800" b="1" dirty="0">
                <a:latin typeface="TraditionalArabic-Bold"/>
              </a:rPr>
              <a:t>أَخٍ، لِيحكُمَ على أدائِكَ، ويُساعِدَكَ على تحسينِهِ.</a:t>
            </a:r>
          </a:p>
          <a:p>
            <a:pPr algn="r"/>
            <a:r>
              <a:rPr lang="ar-AE" sz="2800" b="1" dirty="0">
                <a:latin typeface="TraditionalArabic-Bold"/>
              </a:rPr>
              <a:t>10-توقَّعْ أكبرَ عددٍ مِنْ أسئلةِ ومُداخلاتِ المُستمِعينَ، وهيّئْ لها إجاباتٍ مُقنِعةً. .</a:t>
            </a:r>
          </a:p>
          <a:p>
            <a:pPr algn="r"/>
            <a:r>
              <a:rPr lang="ar-AE" sz="2800" b="1" dirty="0">
                <a:latin typeface="TraditionalArabic-Bold"/>
              </a:rPr>
              <a:t>11-أعطِ فُرصةً للمُستمِعينَ لطَرحِ أسئلتِهمْ ومُداخلاتِهمْ. .</a:t>
            </a:r>
          </a:p>
          <a:p>
            <a:pPr algn="r"/>
            <a:r>
              <a:rPr lang="ar-AE" sz="2800" b="1" dirty="0">
                <a:latin typeface="TraditionalArabic-Bold"/>
              </a:rPr>
              <a:t>12-لا تَنسَ أَنْ تشكُرَ جُمهورَكَ على حُسنِ الاستِماعِ في نهايةِ عرضِكَ.</a:t>
            </a:r>
            <a:endParaRPr lang="en-US" sz="28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06D96470-9800-4772-8A9A-E4C44C1F34A5}"/>
              </a:ext>
            </a:extLst>
          </p:cNvPr>
          <p:cNvSpPr/>
          <p:nvPr/>
        </p:nvSpPr>
        <p:spPr>
          <a:xfrm>
            <a:off x="0" y="3627512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latin typeface="TraditionalArabic-Bold"/>
              </a:rPr>
              <a:t>احرصْ معَ مجموعَتِكَ على اتِّباعِ الإرشاداتِ الآتيةِ:</a:t>
            </a:r>
          </a:p>
          <a:p>
            <a:pPr algn="r"/>
            <a:r>
              <a:rPr lang="ar-AE" sz="2800" b="1" dirty="0">
                <a:latin typeface="TraditionalArabic-Bold"/>
              </a:rPr>
              <a:t>1-العرضُ يجبُ أَنْ يكونَ باللُّغةِ العربيَّةِ الفصيحةِ. .</a:t>
            </a:r>
          </a:p>
          <a:p>
            <a:pPr algn="r"/>
            <a:r>
              <a:rPr lang="ar-AE" sz="2800" b="1" dirty="0">
                <a:latin typeface="TraditionalArabic-Bold"/>
              </a:rPr>
              <a:t>2-مُدَّةُ العرضِ لا تتجاوزُ سبعَ دقائقَ لكُلِّ مُتحدِّثٍ. .</a:t>
            </a:r>
          </a:p>
          <a:p>
            <a:pPr algn="r"/>
            <a:r>
              <a:rPr lang="ar-AE" sz="2800" b="1" dirty="0">
                <a:latin typeface="TraditionalArabic-Bold"/>
              </a:rPr>
              <a:t>3-عندما تكونُ مُستمِعًا لعروضِ زُملائِكَ، احرِصْ على الإنصاتِ، وعدمِ المُقاطعةِ. .</a:t>
            </a:r>
          </a:p>
          <a:p>
            <a:pPr algn="r"/>
            <a:r>
              <a:rPr lang="ar-AE" sz="2800" b="1" dirty="0">
                <a:latin typeface="TraditionalArabic-Bold"/>
              </a:rPr>
              <a:t>4-احرصْ على تسجيلِ مُلاحظاتِكَ وأسئلتِكَ الَّتي ستُشارِكُ بها بعدَ انتهاءِ العرضِ. .</a:t>
            </a:r>
          </a:p>
          <a:p>
            <a:pPr algn="r"/>
            <a:r>
              <a:rPr lang="ar-AE" sz="2800" b="1" dirty="0">
                <a:latin typeface="TraditionalArabic-Bold"/>
              </a:rPr>
              <a:t>5-عندَما تكونُ مُتحدِّثًا، احرصْ على احترامِ المُستمِعينَ، ووزِّعِ اهتِمامَكَ بعدالَةٍ.</a:t>
            </a:r>
            <a:endParaRPr lang="en-US" sz="28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7580D60B-FD64-4613-BDFD-355639EF3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37" t="8651" b="82402"/>
          <a:stretch/>
        </p:blipFill>
        <p:spPr>
          <a:xfrm>
            <a:off x="6890084" y="3013901"/>
            <a:ext cx="5213684" cy="6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4957707" y="182399"/>
            <a:ext cx="2276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مهارة  الطلاقة التعبيرية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74E252-AEAE-4DFB-9860-4F0016B1C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0" t="54592" r="29125" b="6929"/>
          <a:stretch/>
        </p:blipFill>
        <p:spPr>
          <a:xfrm>
            <a:off x="4223085" y="2199238"/>
            <a:ext cx="7454083" cy="4347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41FD40-13B9-4B87-9DA3-A90536B53C5C}"/>
              </a:ext>
            </a:extLst>
          </p:cNvPr>
          <p:cNvSpPr txBox="1"/>
          <p:nvPr/>
        </p:nvSpPr>
        <p:spPr>
          <a:xfrm>
            <a:off x="4826148" y="2913149"/>
            <a:ext cx="6247955" cy="334134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835497" y="1053130"/>
            <a:ext cx="90812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/>
              <a:t>في ظل الأزمة التي يعيشها العالم أصبحنا نعاني من بعد العلاقات بين الأقارب والأصدقاء  أعبر عن مشاعري برسالة </a:t>
            </a:r>
            <a:r>
              <a:rPr lang="ar-AE" sz="2800" b="1" dirty="0" smtClean="0"/>
              <a:t>قصير</a:t>
            </a:r>
            <a:r>
              <a:rPr lang="ar-SY" sz="2800" b="1" dirty="0" smtClean="0"/>
              <a:t>ة</a:t>
            </a:r>
            <a:r>
              <a:rPr lang="ar-AE" sz="2800" b="1" dirty="0" smtClean="0"/>
              <a:t> </a:t>
            </a:r>
            <a:r>
              <a:rPr lang="ar-AE" sz="2800" b="1" dirty="0"/>
              <a:t>أرسلها لأحدى </a:t>
            </a:r>
            <a:r>
              <a:rPr lang="ar-SY" sz="2800" b="1" dirty="0" smtClean="0"/>
              <a:t>أ</a:t>
            </a:r>
            <a:r>
              <a:rPr lang="ar-AE" sz="2800" b="1" dirty="0" smtClean="0"/>
              <a:t>صدقا</a:t>
            </a:r>
            <a:r>
              <a:rPr lang="ar-SY" sz="2800" b="1" dirty="0" smtClean="0"/>
              <a:t>ئ</a:t>
            </a:r>
            <a:r>
              <a:rPr lang="ar-AE" sz="2800" b="1" dirty="0" smtClean="0"/>
              <a:t>ي </a:t>
            </a:r>
            <a:endParaRPr lang="ar-SA" sz="2800" b="1" dirty="0"/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xmlns="" id="{72563961-CD6B-43EC-94D4-91C4A8B8C913}"/>
              </a:ext>
            </a:extLst>
          </p:cNvPr>
          <p:cNvGrpSpPr/>
          <p:nvPr/>
        </p:nvGrpSpPr>
        <p:grpSpPr>
          <a:xfrm>
            <a:off x="577061" y="290265"/>
            <a:ext cx="2204450" cy="2622884"/>
            <a:chOff x="280477" y="753075"/>
            <a:chExt cx="8583045" cy="5860113"/>
          </a:xfrm>
        </p:grpSpPr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xmlns="" id="{1CFD909D-2938-4629-B84A-61CB7DAC4B2E}"/>
                </a:ext>
              </a:extLst>
            </p:cNvPr>
            <p:cNvGrpSpPr/>
            <p:nvPr/>
          </p:nvGrpSpPr>
          <p:grpSpPr>
            <a:xfrm>
              <a:off x="280477" y="753075"/>
              <a:ext cx="8583045" cy="5860113"/>
              <a:chOff x="395536" y="980727"/>
              <a:chExt cx="8583045" cy="5860113"/>
            </a:xfrm>
          </p:grpSpPr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xmlns="" id="{D640227F-AC33-4CAE-BE46-19BB813A8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980727"/>
                <a:ext cx="8583045" cy="5860113"/>
              </a:xfrm>
              <a:prstGeom prst="rect">
                <a:avLst/>
              </a:prstGeom>
            </p:spPr>
          </p:pic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xmlns="" id="{E0248556-36C0-4BF4-9795-487DD629C8EA}"/>
                  </a:ext>
                </a:extLst>
              </p:cNvPr>
              <p:cNvSpPr/>
              <p:nvPr/>
            </p:nvSpPr>
            <p:spPr>
              <a:xfrm>
                <a:off x="971600" y="1556792"/>
                <a:ext cx="7488832" cy="864096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C91F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EXIT CARD </a:t>
                </a:r>
              </a:p>
            </p:txBody>
          </p:sp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xmlns="" id="{7295931B-6026-490E-8FE7-503A1E5412F4}"/>
                  </a:ext>
                </a:extLst>
              </p:cNvPr>
              <p:cNvSpPr/>
              <p:nvPr/>
            </p:nvSpPr>
            <p:spPr>
              <a:xfrm>
                <a:off x="971600" y="2710177"/>
                <a:ext cx="7488832" cy="35887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839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2707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270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270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6" descr="Image result for book clipart&quot;">
              <a:extLst>
                <a:ext uri="{FF2B5EF4-FFF2-40B4-BE49-F238E27FC236}">
                  <a16:creationId xmlns:a16="http://schemas.microsoft.com/office/drawing/2014/main" xmlns="" id="{D7A00A9A-1B92-4239-9ACC-F998BBCD5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899617"/>
              <a:ext cx="2525889" cy="1946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book clipart&quot;">
              <a:extLst>
                <a:ext uri="{FF2B5EF4-FFF2-40B4-BE49-F238E27FC236}">
                  <a16:creationId xmlns:a16="http://schemas.microsoft.com/office/drawing/2014/main" xmlns="" id="{9D870CAD-E525-43D8-A25E-DC49B63A67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00"/>
            <a:stretch/>
          </p:blipFill>
          <p:spPr bwMode="auto">
            <a:xfrm>
              <a:off x="985354" y="3683131"/>
              <a:ext cx="1765770" cy="210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4B86C040-84A7-454B-A6EE-292FF689F62E}"/>
              </a:ext>
            </a:extLst>
          </p:cNvPr>
          <p:cNvSpPr txBox="1">
            <a:spLocks noChangeArrowheads="1"/>
          </p:cNvSpPr>
          <p:nvPr/>
        </p:nvSpPr>
        <p:spPr>
          <a:xfrm>
            <a:off x="577061" y="2994829"/>
            <a:ext cx="2204450" cy="525198"/>
          </a:xfrm>
          <a:prstGeom prst="rect">
            <a:avLst/>
          </a:prstGeom>
          <a:solidFill>
            <a:srgbClr val="C8201F"/>
          </a:solidFill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3046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بطاقة الخروج </a:t>
            </a:r>
            <a:endParaRPr kumimoji="0" lang="en-US" altLang="ar-AE" sz="3046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1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421"/>
          <a:stretch/>
        </p:blipFill>
        <p:spPr>
          <a:xfrm>
            <a:off x="0" y="0"/>
            <a:ext cx="12192000" cy="62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93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484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 Mohamed Ebrahim Eldahshan</dc:creator>
  <cp:lastModifiedBy>Microsoft</cp:lastModifiedBy>
  <cp:revision>25</cp:revision>
  <dcterms:created xsi:type="dcterms:W3CDTF">2018-12-04T07:34:44Z</dcterms:created>
  <dcterms:modified xsi:type="dcterms:W3CDTF">2020-05-30T18:38:28Z</dcterms:modified>
</cp:coreProperties>
</file>