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4"/>
  </p:notesMasterIdLst>
  <p:sldIdLst>
    <p:sldId id="277" r:id="rId2"/>
    <p:sldId id="256" r:id="rId3"/>
    <p:sldId id="278" r:id="rId4"/>
    <p:sldId id="267" r:id="rId5"/>
    <p:sldId id="280" r:id="rId6"/>
    <p:sldId id="274" r:id="rId7"/>
    <p:sldId id="271" r:id="rId8"/>
    <p:sldId id="270" r:id="rId9"/>
    <p:sldId id="279" r:id="rId10"/>
    <p:sldId id="272" r:id="rId11"/>
    <p:sldId id="28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90" autoAdjust="0"/>
  </p:normalViewPr>
  <p:slideViewPr>
    <p:cSldViewPr>
      <p:cViewPr varScale="1">
        <p:scale>
          <a:sx n="64" d="100"/>
          <a:sy n="64" d="100"/>
        </p:scale>
        <p:origin x="13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9224B-A860-43A7-A069-14FB25997B9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0523E-DF3A-45FF-8D93-C0A35AB5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0523E-DF3A-45FF-8D93-C0A35AB5B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0523E-DF3A-45FF-8D93-C0A35AB5B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0523E-DF3A-45FF-8D93-C0A35AB5B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7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175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4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003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0504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1387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7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456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482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015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20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26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33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5EE518-0AEA-4539-B620-9446262B0D6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FB02F3-F6FB-4F89-88F9-3452A366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audio" Target="../media/audio1.wav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5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audio" Target="../media/audio1.wav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0" y="0"/>
            <a:ext cx="4631531" cy="93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محمد بن راشد ومحمد بن زايد يعتمدان الهوية الإعلامية المرئية لدولة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0" t="25655" r="25954" b="25471"/>
          <a:stretch>
            <a:fillRect/>
          </a:stretch>
        </p:blipFill>
        <p:spPr bwMode="auto">
          <a:xfrm>
            <a:off x="-50330" y="-89058"/>
            <a:ext cx="1308296" cy="111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12679" r="25667" b="9489"/>
          <a:stretch>
            <a:fillRect/>
          </a:stretch>
        </p:blipFill>
        <p:spPr bwMode="auto">
          <a:xfrm>
            <a:off x="7912839" y="-21618"/>
            <a:ext cx="1231161" cy="102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45776" y="5715000"/>
            <a:ext cx="5240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ar-AE" altLang="en-US" sz="1800" b="1" dirty="0">
                <a:latin typeface="Arial" panose="020B0604020202020204" pitchFamily="34" charset="0"/>
              </a:rPr>
              <a:t>الرؤية   :   تعليم  ابتكـــاري  لمجتمع  معــرفي  ريــــادي  عــالمـــي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43800" y="3299487"/>
            <a:ext cx="1077539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AE" altLang="en-US" sz="2100" b="1" dirty="0">
                <a:solidFill>
                  <a:srgbClr val="333333"/>
                </a:solidFill>
                <a:latin typeface="droid arabic kufi"/>
              </a:rPr>
              <a:t>الرياضيات</a:t>
            </a:r>
          </a:p>
          <a:p>
            <a:pPr algn="ctr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AE" altLang="en-US" sz="2100" b="1" dirty="0">
                <a:solidFill>
                  <a:srgbClr val="333333"/>
                </a:solidFill>
                <a:latin typeface="droid arabic kufi"/>
              </a:rPr>
              <a:t> غذاء </a:t>
            </a:r>
          </a:p>
          <a:p>
            <a:pPr algn="ctr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AE" altLang="en-US" sz="2100" b="1" dirty="0">
                <a:solidFill>
                  <a:srgbClr val="333333"/>
                </a:solidFill>
                <a:latin typeface="droid arabic kufi"/>
              </a:rPr>
              <a:t>العقل</a:t>
            </a:r>
            <a:endParaRPr lang="en-US" altLang="en-US" sz="2100" b="1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818" y="3299488"/>
            <a:ext cx="1077539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AE" altLang="en-US" sz="2100" b="1" dirty="0">
                <a:solidFill>
                  <a:srgbClr val="333333"/>
                </a:solidFill>
                <a:latin typeface="droid arabic kufi"/>
              </a:rPr>
              <a:t>الرياضيات</a:t>
            </a:r>
          </a:p>
          <a:p>
            <a:pPr algn="ctr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AE" altLang="en-US" sz="2100" b="1" dirty="0">
                <a:solidFill>
                  <a:srgbClr val="333333"/>
                </a:solidFill>
                <a:latin typeface="droid arabic kufi"/>
              </a:rPr>
              <a:t> لغة </a:t>
            </a:r>
          </a:p>
          <a:p>
            <a:pPr algn="ctr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AE" altLang="en-US" sz="2100" b="1" dirty="0">
                <a:solidFill>
                  <a:srgbClr val="333333"/>
                </a:solidFill>
                <a:latin typeface="droid arabic kufi"/>
              </a:rPr>
              <a:t>الأذكياء</a:t>
            </a:r>
            <a:endParaRPr lang="en-US" altLang="en-US" sz="2100" b="1" dirty="0">
              <a:latin typeface="Arial" panose="020B0604020202020204" pitchFamily="34" charset="0"/>
            </a:endParaRPr>
          </a:p>
        </p:txBody>
      </p:sp>
      <p:sp>
        <p:nvSpPr>
          <p:cNvPr id="11" name="AutoShape 2" descr="أمي الغالية - امين يارب 😍 صباح الخير احبتى 😘 | Facebook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02488"/>
              </p:ext>
            </p:extLst>
          </p:nvPr>
        </p:nvGraphicFramePr>
        <p:xfrm>
          <a:off x="2250280" y="2892728"/>
          <a:ext cx="4260320" cy="19642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7047"/>
                <a:gridCol w="783273"/>
              </a:tblGrid>
              <a:tr h="625192">
                <a:tc>
                  <a:txBody>
                    <a:bodyPr/>
                    <a:lstStyle/>
                    <a:p>
                      <a:pPr algn="ctr"/>
                      <a:r>
                        <a:rPr lang="ar-AE" sz="2100" dirty="0" smtClean="0"/>
                        <a:t>الرياضيات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800" dirty="0" smtClean="0"/>
                        <a:t>المادة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439222">
                <a:tc>
                  <a:txBody>
                    <a:bodyPr/>
                    <a:lstStyle/>
                    <a:p>
                      <a:pPr algn="ctr"/>
                      <a:r>
                        <a:rPr lang="ar-AE" sz="2100" dirty="0" smtClean="0"/>
                        <a:t>الاربعاء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100" dirty="0" smtClean="0"/>
                        <a:t>اليوم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44990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 smtClean="0"/>
                        <a:t>3-6-2020</a:t>
                      </a:r>
                      <a:endParaRPr lang="en-US" sz="18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100" dirty="0" smtClean="0"/>
                        <a:t>التاريخ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449904">
                <a:tc>
                  <a:txBody>
                    <a:bodyPr/>
                    <a:lstStyle/>
                    <a:p>
                      <a:pPr algn="ctr"/>
                      <a:r>
                        <a:rPr lang="ar-AE" sz="2400" dirty="0" smtClean="0"/>
                        <a:t>الثامن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100" dirty="0" smtClean="0"/>
                        <a:t>الصف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CE01A9-6297-4108-A693-A994B8CA1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427" y="1069520"/>
            <a:ext cx="2275231" cy="15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0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412776" y="-8019"/>
            <a:ext cx="4724400" cy="838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</a:t>
            </a:r>
            <a:r>
              <a:rPr lang="ar-AE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فن لدراسة العمليات علي المجموعات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66" y="1066800"/>
            <a:ext cx="2962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051"/>
            <a:ext cx="8696841" cy="115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91" y="2819400"/>
            <a:ext cx="628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6" y="3181734"/>
            <a:ext cx="6797023" cy="4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87" y="3987112"/>
            <a:ext cx="20153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16" y="3958277"/>
            <a:ext cx="370609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94" y="4495800"/>
            <a:ext cx="4413806" cy="49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47949" r="58449" b="49673"/>
          <a:stretch/>
        </p:blipFill>
        <p:spPr>
          <a:xfrm rot="10800000">
            <a:off x="3124203" y="5715000"/>
            <a:ext cx="3352797" cy="799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10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1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1738" y="1403248"/>
            <a:ext cx="1188146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الحل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1521" y="1775936"/>
            <a:ext cx="481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2788" y="1745159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6962742" y="1745159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7060" y="1899046"/>
            <a:ext cx="2339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dirty="0" smtClean="0">
                <a:ln w="0"/>
              </a:rPr>
              <a:t>={النحاس، الكوبالت}</a:t>
            </a:r>
            <a:endParaRPr lang="en-US" sz="2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5853" y="2399859"/>
            <a:ext cx="633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4753" y="2369082"/>
            <a:ext cx="580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6953217" y="2369082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422" y="2477647"/>
            <a:ext cx="5793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dirty="0" smtClean="0">
                <a:ln w="0"/>
              </a:rPr>
              <a:t>={الحديد،الكروم،الالومنيوم،الماغنيسيوم،الذهب، الزئبق}</a:t>
            </a:r>
            <a:endParaRPr lang="en-US" sz="2400" b="1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936240" y="2477647"/>
            <a:ext cx="152400" cy="145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05800" y="3261940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580720" y="3251203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05670" y="3495390"/>
            <a:ext cx="28184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 smtClean="0">
                <a:ln w="0"/>
              </a:rPr>
              <a:t>={الحديد،الكروم،الذهب،الزئبق}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59993" y="3966236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612471" y="3955499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48696" y="4199686"/>
            <a:ext cx="35958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 smtClean="0">
                <a:ln w="0"/>
              </a:rPr>
              <a:t>={الالومنيوم،الماغنيسيوم،الذهب،الزئبق}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23891" y="4651504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798811" y="4640767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014575" y="4696424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53472" y="4657171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805950" y="4646434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33578" y="4903982"/>
            <a:ext cx="5793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dirty="0" smtClean="0">
                <a:ln w="0"/>
              </a:rPr>
              <a:t>={الحديد،الكروم،الالومنيوم،الماغنيسيوم،الذهب، الزئبق}</a:t>
            </a:r>
            <a:endParaRPr lang="en-US" sz="2400" b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47949" r="58449" b="49673"/>
          <a:stretch/>
        </p:blipFill>
        <p:spPr>
          <a:xfrm rot="10800000">
            <a:off x="2972297" y="5708773"/>
            <a:ext cx="3352797" cy="799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035517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412776" y="-8019"/>
            <a:ext cx="4724400" cy="838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</a:t>
            </a:r>
            <a:r>
              <a:rPr lang="ar-AE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فن لدراسة العمليات علي المجموعات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31" y="77706"/>
            <a:ext cx="1981200" cy="33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7" y="773925"/>
            <a:ext cx="3352800" cy="576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79" y="1002711"/>
            <a:ext cx="394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02" y="1524000"/>
            <a:ext cx="72199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83" y="2539058"/>
            <a:ext cx="685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81" y="2434279"/>
            <a:ext cx="6382485" cy="79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02" y="3342638"/>
            <a:ext cx="516571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20129"/>
            <a:ext cx="7686162" cy="91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989" y="5601621"/>
            <a:ext cx="4936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(AUB)=n(A)+n(B)-n(A   B)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0800000">
            <a:off x="4280159" y="5623907"/>
            <a:ext cx="590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</a:t>
            </a:r>
            <a:endParaRPr lang="ar-AE" sz="3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1" y="4556088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76220" y="410472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ar-AE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04811" y="4708488"/>
            <a:ext cx="3794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298120" y="437142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2">
            <a:extLst>
              <a:ext uri="{FF2B5EF4-FFF2-40B4-BE49-F238E27FC236}">
                <a16:creationId xmlns="" xmlns:a16="http://schemas.microsoft.com/office/drawing/2014/main" id="{109FF05B-C7F9-46BE-9164-99D56C8CCE55}"/>
              </a:ext>
            </a:extLst>
          </p:cNvPr>
          <p:cNvSpPr/>
          <p:nvPr/>
        </p:nvSpPr>
        <p:spPr>
          <a:xfrm>
            <a:off x="7924800" y="4690061"/>
            <a:ext cx="547845" cy="1816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69581" y="4898989"/>
            <a:ext cx="152401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ectangle 9"/>
          <p:cNvSpPr/>
          <p:nvPr/>
        </p:nvSpPr>
        <p:spPr>
          <a:xfrm>
            <a:off x="7646790" y="5223723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n(A   B)</a:t>
            </a:r>
          </a:p>
        </p:txBody>
      </p:sp>
      <p:sp>
        <p:nvSpPr>
          <p:cNvPr id="25" name="Rectangle 24"/>
          <p:cNvSpPr/>
          <p:nvPr/>
        </p:nvSpPr>
        <p:spPr>
          <a:xfrm rot="10800000">
            <a:off x="7923205" y="5255728"/>
            <a:ext cx="374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</a:t>
            </a:r>
            <a:endParaRPr lang="ar-AE" dirty="0"/>
          </a:p>
        </p:txBody>
      </p:sp>
      <p:sp>
        <p:nvSpPr>
          <p:cNvPr id="26" name="Rectangle: Rounded Corners 22">
            <a:extLst>
              <a:ext uri="{FF2B5EF4-FFF2-40B4-BE49-F238E27FC236}">
                <a16:creationId xmlns="" xmlns:a16="http://schemas.microsoft.com/office/drawing/2014/main" id="{109FF05B-C7F9-46BE-9164-99D56C8CCE55}"/>
              </a:ext>
            </a:extLst>
          </p:cNvPr>
          <p:cNvSpPr/>
          <p:nvPr/>
        </p:nvSpPr>
        <p:spPr>
          <a:xfrm>
            <a:off x="3962402" y="4704827"/>
            <a:ext cx="1276284" cy="16688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835621" y="4913755"/>
            <a:ext cx="152401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Rectangle 27"/>
          <p:cNvSpPr/>
          <p:nvPr/>
        </p:nvSpPr>
        <p:spPr>
          <a:xfrm>
            <a:off x="4412830" y="5238489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n(A   B)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08015" y="5225422"/>
            <a:ext cx="374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</a:t>
            </a:r>
            <a:endParaRPr lang="ar-AE" dirty="0"/>
          </a:p>
        </p:txBody>
      </p:sp>
      <p:sp>
        <p:nvSpPr>
          <p:cNvPr id="32" name="Rectangle 31"/>
          <p:cNvSpPr/>
          <p:nvPr/>
        </p:nvSpPr>
        <p:spPr>
          <a:xfrm>
            <a:off x="878054" y="6170510"/>
            <a:ext cx="39372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112+83-21=174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9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1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20" grpId="0"/>
      <p:bldP spid="10" grpId="0"/>
      <p:bldP spid="25" grpId="0"/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01000" cy="16002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-3</a:t>
            </a:r>
            <a:r>
              <a:rPr lang="ar-AE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مخططات فن لدراسة العمليات علي المجموعات </a:t>
            </a:r>
            <a:r>
              <a:rPr lang="ar-EG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ص644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9975" y="2625834"/>
            <a:ext cx="2910625" cy="76944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4400" b="1" dirty="0">
                <a:solidFill>
                  <a:schemeClr val="accent6">
                    <a:lumMod val="50000"/>
                  </a:schemeClr>
                </a:solidFill>
              </a:rPr>
              <a:t>نواتج التعلم </a:t>
            </a:r>
            <a:r>
              <a:rPr lang="ar-AE" dirty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733800"/>
            <a:ext cx="4038600" cy="2369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800" b="1" dirty="0" smtClean="0"/>
              <a:t>  1</a:t>
            </a:r>
            <a:r>
              <a:rPr lang="ar-AE" sz="2400" b="1" dirty="0" smtClean="0"/>
              <a:t>)  توضيح عبارات مجموعة تضم مجموعتين باستخام اشكال فن </a:t>
            </a:r>
            <a:endParaRPr lang="ar-AE" sz="2400" b="1" dirty="0"/>
          </a:p>
          <a:p>
            <a:pPr algn="r" rtl="1"/>
            <a:r>
              <a:rPr lang="ar-AE" sz="2400" b="1" dirty="0" smtClean="0"/>
              <a:t>2) توضيح عبارات مجموعة تضم ثلاثة مجموعات باستخام اشكال فن</a:t>
            </a:r>
            <a:r>
              <a:rPr lang="ar-AE" sz="2400" b="1" dirty="0" smtClean="0">
                <a:solidFill>
                  <a:srgbClr val="FF0000"/>
                </a:solidFill>
              </a:rPr>
              <a:t>(ذاتي)</a:t>
            </a:r>
          </a:p>
          <a:p>
            <a:pPr algn="r" rtl="1"/>
            <a:r>
              <a:rPr lang="ar-AE" sz="2400" b="1" dirty="0" smtClean="0"/>
              <a:t>3) استنتاج قوانين دي مورجان         </a:t>
            </a:r>
          </a:p>
          <a:p>
            <a:pPr algn="r" rtl="1"/>
            <a:r>
              <a:rPr lang="ar-AE" sz="2400" b="1" dirty="0" smtClean="0"/>
              <a:t>4) ايجاد عدد العناصر الرئيسية للاتحاد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0"/>
            <a:ext cx="3429000" cy="2222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1420" y="419100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b="1" dirty="0" smtClean="0">
                <a:solidFill>
                  <a:srgbClr val="FF0000"/>
                </a:solidFill>
              </a:rPr>
              <a:t>(مباشر)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7067" y="579120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b="1" dirty="0" smtClean="0">
                <a:solidFill>
                  <a:srgbClr val="FF0000"/>
                </a:solidFill>
              </a:rPr>
              <a:t>(مباشر)</a:t>
            </a:r>
            <a:endParaRPr lang="ar-A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772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44929"/>
            <a:ext cx="3429000" cy="2222279"/>
          </a:xfrm>
          <a:prstGeom prst="rect">
            <a:avLst/>
          </a:prstGeom>
        </p:spPr>
      </p:pic>
      <p:pic>
        <p:nvPicPr>
          <p:cNvPr id="1026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0809"/>
          <a:stretch/>
        </p:blipFill>
        <p:spPr bwMode="auto">
          <a:xfrm>
            <a:off x="-2583526" y="611547"/>
            <a:ext cx="22098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9" t="4317" r="34465" b="88489"/>
          <a:stretch/>
        </p:blipFill>
        <p:spPr bwMode="auto">
          <a:xfrm>
            <a:off x="4917621" y="118019"/>
            <a:ext cx="492580" cy="57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33094" r="34112" b="59712"/>
          <a:stretch/>
        </p:blipFill>
        <p:spPr bwMode="auto">
          <a:xfrm>
            <a:off x="6733906" y="1356068"/>
            <a:ext cx="762000" cy="5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8" t="23021" r="34113" b="68346"/>
          <a:stretch/>
        </p:blipFill>
        <p:spPr bwMode="auto">
          <a:xfrm>
            <a:off x="5897519" y="748529"/>
            <a:ext cx="457200" cy="6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2" t="14390" r="35349" b="79855"/>
          <a:stretch/>
        </p:blipFill>
        <p:spPr bwMode="auto">
          <a:xfrm>
            <a:off x="5861233" y="196079"/>
            <a:ext cx="457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0" y="-76200"/>
            <a:ext cx="2959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A={     ,     }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2" t="14390" r="35349" b="79855"/>
          <a:stretch/>
        </p:blipFill>
        <p:spPr bwMode="auto">
          <a:xfrm>
            <a:off x="5061132" y="826590"/>
            <a:ext cx="457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79573" y="611547"/>
            <a:ext cx="2959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B={     ,     }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9" t="4317" r="34465" b="88489"/>
          <a:stretch/>
        </p:blipFill>
        <p:spPr bwMode="auto">
          <a:xfrm>
            <a:off x="4959715" y="1382984"/>
            <a:ext cx="492580" cy="57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2" t="14390" r="35349" b="79855"/>
          <a:stretch/>
        </p:blipFill>
        <p:spPr bwMode="auto">
          <a:xfrm>
            <a:off x="5574975" y="1418558"/>
            <a:ext cx="457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32680" y="1194787"/>
            <a:ext cx="3828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U={   ,    ,    ,   }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2" descr="Twitter पर قهوة: &quot;بالخريطة الفلكيّة تُستخدم الأرقام الرومانيّ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8" t="23021" r="34113" b="68346"/>
          <a:stretch/>
        </p:blipFill>
        <p:spPr bwMode="auto">
          <a:xfrm>
            <a:off x="6464665" y="1284277"/>
            <a:ext cx="457200" cy="6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065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981064" y="119031"/>
            <a:ext cx="4724400" cy="838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</a:t>
            </a:r>
            <a:r>
              <a:rPr lang="ar-AE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فن لدراسة العمليات علي المجموعات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4" y="241471"/>
            <a:ext cx="2466975" cy="49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64" y="1180967"/>
            <a:ext cx="4800600" cy="8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8" y="1366102"/>
            <a:ext cx="2731331" cy="1426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5" y="3598904"/>
            <a:ext cx="3719630" cy="1597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5" y="3520042"/>
            <a:ext cx="2731331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Pie 13"/>
          <p:cNvSpPr/>
          <p:nvPr/>
        </p:nvSpPr>
        <p:spPr>
          <a:xfrm>
            <a:off x="1033962" y="3738262"/>
            <a:ext cx="1259045" cy="1239960"/>
          </a:xfrm>
          <a:prstGeom prst="pie">
            <a:avLst>
              <a:gd name="adj1" fmla="val 3210324"/>
              <a:gd name="adj2" fmla="val 183934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 rot="10800000">
            <a:off x="1777904" y="3752059"/>
            <a:ext cx="1259045" cy="1239960"/>
          </a:xfrm>
          <a:prstGeom prst="pie">
            <a:avLst>
              <a:gd name="adj1" fmla="val 3210324"/>
              <a:gd name="adj2" fmla="val 183934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08474" y="3724464"/>
            <a:ext cx="785531" cy="1253757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5398461" y="1937272"/>
            <a:ext cx="1479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الجواب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75770" y="2775885"/>
            <a:ext cx="609600" cy="599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168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10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7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6354" t="41907"/>
          <a:stretch/>
        </p:blipFill>
        <p:spPr>
          <a:xfrm>
            <a:off x="762000" y="2443084"/>
            <a:ext cx="7816129" cy="3713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71" y="112514"/>
            <a:ext cx="5453729" cy="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6" y="925642"/>
            <a:ext cx="278816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1250646" y="596033"/>
            <a:ext cx="609600" cy="599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 rotWithShape="1">
          <a:blip r:embed="rId2"/>
          <a:srcRect l="60891" t="9472" r="9444" b="54799"/>
          <a:stretch/>
        </p:blipFill>
        <p:spPr>
          <a:xfrm>
            <a:off x="6896100" y="4495800"/>
            <a:ext cx="1447800" cy="144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81600" y="2430592"/>
            <a:ext cx="2438400" cy="23640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707" y="1104537"/>
            <a:ext cx="2438400" cy="133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2122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5752"/>
          <a:stretch/>
        </p:blipFill>
        <p:spPr>
          <a:xfrm>
            <a:off x="4542310" y="2375392"/>
            <a:ext cx="2971800" cy="1354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2843" r="3320"/>
          <a:stretch/>
        </p:blipFill>
        <p:spPr>
          <a:xfrm>
            <a:off x="533400" y="910142"/>
            <a:ext cx="8130071" cy="1375858"/>
          </a:xfrm>
          <a:prstGeom prst="rect">
            <a:avLst/>
          </a:prstGeom>
        </p:spPr>
      </p:pic>
      <p:pic>
        <p:nvPicPr>
          <p:cNvPr id="6" name="Picture 7" descr="Clo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" y="-102866"/>
            <a:ext cx="69174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94110" r="75374" b="3855"/>
          <a:stretch/>
        </p:blipFill>
        <p:spPr>
          <a:xfrm rot="10800000">
            <a:off x="7292984" y="227516"/>
            <a:ext cx="1559477" cy="506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7"/>
          <p:cNvSpPr/>
          <p:nvPr/>
        </p:nvSpPr>
        <p:spPr>
          <a:xfrm>
            <a:off x="6757260" y="635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14603BAE-0A15-4888-88F5-727F01781B4E}"/>
                  </a:ext>
                </a:extLst>
              </p:cNvPr>
              <p:cNvSpPr/>
              <p:nvPr/>
            </p:nvSpPr>
            <p:spPr>
              <a:xfrm>
                <a:off x="-989688" y="597011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 smtClean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ar-AE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𝟖𝟐𝟑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603BAE-0A15-4888-88F5-727F01781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9688" y="597011"/>
                <a:ext cx="1700055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" y="-127577"/>
            <a:ext cx="23145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82318" y="2413492"/>
            <a:ext cx="1188146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الحل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771" y="2159217"/>
            <a:ext cx="2697702" cy="151609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3657600" y="2237175"/>
            <a:ext cx="720080" cy="151216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Pie 14"/>
          <p:cNvSpPr/>
          <p:nvPr/>
        </p:nvSpPr>
        <p:spPr>
          <a:xfrm>
            <a:off x="-4495800" y="4378942"/>
            <a:ext cx="2304256" cy="2016223"/>
          </a:xfrm>
          <a:prstGeom prst="pie">
            <a:avLst>
              <a:gd name="adj1" fmla="val 3210324"/>
              <a:gd name="adj2" fmla="val 183934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 flipH="1">
            <a:off x="-3765439" y="4378942"/>
            <a:ext cx="2283693" cy="1962485"/>
          </a:xfrm>
          <a:prstGeom prst="pie">
            <a:avLst>
              <a:gd name="adj1" fmla="val 3671300"/>
              <a:gd name="adj2" fmla="val 1761382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-3370202" y="4405811"/>
            <a:ext cx="841845" cy="196248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8435" y="4450974"/>
            <a:ext cx="3478765" cy="11532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8155" t="61541" r="73722"/>
          <a:stretch/>
        </p:blipFill>
        <p:spPr>
          <a:xfrm>
            <a:off x="4953000" y="3962400"/>
            <a:ext cx="1524001" cy="685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b="44122"/>
          <a:stretch/>
        </p:blipFill>
        <p:spPr>
          <a:xfrm>
            <a:off x="430151" y="4145289"/>
            <a:ext cx="3477536" cy="2429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/>
          <a:srcRect t="82841"/>
          <a:stretch/>
        </p:blipFill>
        <p:spPr>
          <a:xfrm>
            <a:off x="4580410" y="5857167"/>
            <a:ext cx="347753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8779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38400" y="228600"/>
            <a:ext cx="4724400" cy="838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</a:t>
            </a:r>
            <a:r>
              <a:rPr lang="ar-AE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فن لدراسة العمليات علي المجموعات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43797" r="8740" b="53761"/>
          <a:stretch/>
        </p:blipFill>
        <p:spPr>
          <a:xfrm rot="10800000">
            <a:off x="304800" y="4724400"/>
            <a:ext cx="8610604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47949" r="49145" b="44444"/>
          <a:stretch/>
        </p:blipFill>
        <p:spPr>
          <a:xfrm rot="10800000">
            <a:off x="1534619" y="1708890"/>
            <a:ext cx="6085379" cy="25583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10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868038" y="-3952"/>
            <a:ext cx="4724400" cy="838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</a:t>
            </a:r>
            <a:r>
              <a:rPr lang="ar-AE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فن لدراسة العمليات علي المجموعات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1" y="990600"/>
            <a:ext cx="3028950" cy="56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9347"/>
            <a:ext cx="8424861" cy="119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815255"/>
            <a:ext cx="7239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" y="2948605"/>
            <a:ext cx="680754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34" y="3554006"/>
            <a:ext cx="1895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35" y="3543652"/>
            <a:ext cx="220967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3440"/>
            <a:ext cx="1768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07938"/>
            <a:ext cx="5992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1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1738" y="1403248"/>
            <a:ext cx="1188146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الحل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1521" y="1775936"/>
            <a:ext cx="481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2788" y="1745159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2742" y="1745159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9865" y="1929824"/>
            <a:ext cx="52517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 smtClean="0">
                <a:ln w="0"/>
              </a:rPr>
              <a:t>={النحاس، الكوبالت،الألومونيوم،الماغنيسيوم،الحديد،الكروم}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4870" y="2326578"/>
            <a:ext cx="633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3770" y="2295801"/>
            <a:ext cx="580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72234" y="2295801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375" y="2495550"/>
            <a:ext cx="17331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 smtClean="0">
                <a:ln w="0"/>
              </a:rPr>
              <a:t>={الذهب والزئبق}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936240" y="2477647"/>
            <a:ext cx="152400" cy="145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05800" y="3261940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580720" y="3251203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05670" y="3495390"/>
            <a:ext cx="28184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 smtClean="0">
                <a:ln w="0"/>
              </a:rPr>
              <a:t>={الحديد،الكروم،الذهب،الزئبق}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69865" y="3225758"/>
            <a:ext cx="67859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59993" y="3966236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612471" y="3955499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48696" y="4199686"/>
            <a:ext cx="35958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 smtClean="0">
                <a:ln w="0"/>
              </a:rPr>
              <a:t>={الالومنيوم،الماغنيسيوم،الذهب،الزئبق}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23891" y="4651504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798811" y="4640767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0800000">
            <a:off x="7991787" y="4661211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53472" y="4657171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805950" y="4646434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60253" y="4869427"/>
            <a:ext cx="18854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 smtClean="0">
                <a:ln w="0"/>
              </a:rPr>
              <a:t>={الذهب ، والزئبق}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50173" r="58449" b="48426"/>
          <a:stretch/>
        </p:blipFill>
        <p:spPr>
          <a:xfrm rot="10800000">
            <a:off x="2362197" y="5768608"/>
            <a:ext cx="4600544" cy="70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99142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8" grpId="0"/>
      <p:bldP spid="22" grpId="0"/>
      <p:bldP spid="24" grpId="0"/>
      <p:bldP spid="25" grpId="0"/>
      <p:bldP spid="27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4806</TotalTime>
  <Words>228</Words>
  <Application>Microsoft Office PowerPoint</Application>
  <PresentationFormat>On-screen Show (4:3)</PresentationFormat>
  <Paragraphs>81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(AH) Manal Black</vt:lpstr>
      <vt:lpstr>Arial</vt:lpstr>
      <vt:lpstr>Calibri</vt:lpstr>
      <vt:lpstr>Cambria Math</vt:lpstr>
      <vt:lpstr>droid arabic kufi</vt:lpstr>
      <vt:lpstr>Tw Cen MT</vt:lpstr>
      <vt:lpstr>Droplet</vt:lpstr>
      <vt:lpstr>PowerPoint Presentation</vt:lpstr>
      <vt:lpstr> -3استخدام مخططات فن لدراسة العمليات علي المجموعات ص644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</dc:title>
  <dc:creator>Admin</dc:creator>
  <cp:lastModifiedBy>4u</cp:lastModifiedBy>
  <cp:revision>409</cp:revision>
  <dcterms:created xsi:type="dcterms:W3CDTF">2019-02-04T19:12:24Z</dcterms:created>
  <dcterms:modified xsi:type="dcterms:W3CDTF">2020-06-08T16:05:30Z</dcterms:modified>
</cp:coreProperties>
</file>