
<file path=[Content_Types].xml><?xml version="1.0" encoding="utf-8"?>
<Types xmlns="http://schemas.openxmlformats.org/package/2006/content-types">
  <Default ContentType="image/jpeg" Extension="JPG"/>
  <Default ContentType="video/mp4" Extension="mp4"/>
  <Default ContentType="image/svg+xml" Extension="sv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y="6858000" cx="12192000"/>
  <p:notesSz cx="6858000" cy="9144000"/>
  <p:defaultTextStyle>
    <a:defPPr lvl="0">
      <a:defRPr lang="en-US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7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9" Type="http://schemas.openxmlformats.org/officeDocument/2006/relationships/slide" Target="slides/slide46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9" Type="http://schemas.openxmlformats.org/officeDocument/2006/relationships/slide" Target="slides/slide16.xml"/><Relationship Id="rId18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2C3D9-CA36-4048-968C-7AEAD09FC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09203-78C6-4D2E-8AB3-BBFB194A0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EA034-BF20-4D61-AB3E-E382C55F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96EE4-DAED-4274-A475-7539DE297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22300-8D6D-4E3C-B542-CEDFC6449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0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0DF4-7BAC-4D9A-8049-20B6D3CC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DD9A0-0471-4CA9-AC49-047DC8296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D44D9-B1E2-44D8-B0A0-1E0CA223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2FF31-0B06-4962-9B4B-5A4FC797E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C5EBF-2922-493C-8A15-03871238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2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E1241-0871-4B56-A2E3-A4304858C4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6D8DD0-4A4F-4569-8968-A84439956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8C622-BDC7-4563-95C8-ABADD6A5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801FA-FC73-4940-AEBC-796AF85B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3F8E8-6D1B-45F1-A5F9-1995975A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832D-636B-47DD-95A1-E805129F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260B2-A0D1-49C6-9211-EBFE1E02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5F35D-E039-47CA-8121-CBD25E46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A6AD5-CCA6-4481-9844-C1BD8CDD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9C60F-0B50-45F4-ACB1-1D67ABF9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D38F-26A7-4AED-BC4B-A0ADD9BF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ACE01-5B8E-4B52-89DC-1A1BAD68E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17D91-EDE1-4075-B9F4-87CFF85AB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C4C1F-B192-43AC-8F2C-70978070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B0957-2E3C-484E-9147-63B60278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1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64FDD-E77B-4839-BA1E-862FB64B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CB49F-D83A-41C5-996D-ABE195655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9B658-E947-4B61-BBC8-58951EFAE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82834-D3E2-4723-BDBD-A61969B6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B9C6A-84DE-420E-8473-770D50863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52529-47E2-4EC7-9810-A5A23F9E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3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4F03E-0BFC-484D-B074-4AEEBD68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80E91-F038-46AB-A725-9C3CC856C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3A5A0-3467-4374-B75A-515E2C9DB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417740-D72E-4F50-AE34-DF53B4D02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91C3B-D142-49D2-8630-B24B1F5DE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CCDCA-9232-46BE-A512-D5ADF4A1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D0BFDB-FBCB-49BE-8114-DB21A2A3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694E20-1728-4B61-A95C-0A22DE76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5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5067-23E1-4AA1-8A97-61B105CCE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A22F42-0800-4256-9E59-8FA9F378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714E9-A6EC-47D0-85E8-420D6024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E8F91-1EE7-4B16-80D5-3C24513B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1CBF0-C98F-408C-89C8-489DEEFCE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BF130-3480-47C6-9420-578B5A2F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F5CF5-B793-41DC-B436-9B1AB0E95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1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A699-B13E-4EB1-830F-4BD975BD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B493-FAD3-4CC6-88B5-25DCFED4B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2EE78-B796-4730-AC4D-AF36595E0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C7116-D4B9-49E9-9DFC-007DCF76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97208-1C3A-4DA8-9B2A-DA683D150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6D39B-6952-4D0A-B904-DB5A8FAD6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7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D06-EF8A-409E-829C-B9E6993D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DA920E-B163-4A7D-B744-9A3143E39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8C43F-79C2-40CC-B503-156374699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5EA1B-CE66-453C-955A-9B03B45A9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510E0-ACF0-4FF9-BAD7-8FC1C5F0D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2B4B4-EBBA-48A7-9D93-029C9318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D09E8-C477-4591-BEF0-221939BD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51932-9A00-4A68-9B14-3F1BC9EA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1A034-37B6-4D95-AAB0-8D3AB74002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9D09-2018-4BA6-BE3B-58A030EB1B47}" type="datetimeFigureOut">
              <a:rPr lang="en-US" smtClean="0"/>
              <a:t>5/13/2020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DFB27-41B3-459B-B972-3AF7A69C3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1FB52-B0C7-4BAE-B7B8-63518B1F0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E6F1-7D92-450E-9467-444919D12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3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hyperlink" Target="https://www.almaany.com/ar/dict/ar-ar/%D8%A3%D9%8A%D8%A7%D8%A6%D9%84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CAAD85-16BC-431A-B680-35266FCE8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662D4C-1E06-4F84-8FCF-7F1655495DE4}"/>
              </a:ext>
            </a:extLst>
          </p:cNvPr>
          <p:cNvSpPr/>
          <p:nvPr/>
        </p:nvSpPr>
        <p:spPr>
          <a:xfrm>
            <a:off x="477012" y="5088835"/>
            <a:ext cx="11237976" cy="13023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إعداد أ . مدني الجوهري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D02C8-3A04-4A34-81B5-D9A55BE64EF5}"/>
              </a:ext>
            </a:extLst>
          </p:cNvPr>
          <p:cNvSpPr/>
          <p:nvPr/>
        </p:nvSpPr>
        <p:spPr>
          <a:xfrm>
            <a:off x="477012" y="466808"/>
            <a:ext cx="11237976" cy="201134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وزاة التربية والتعليم</a:t>
            </a:r>
          </a:p>
          <a:p>
            <a:pPr algn="ctr"/>
            <a:r>
              <a:rPr lang="ar-AE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الصف السادس</a:t>
            </a:r>
          </a:p>
          <a:p>
            <a:pPr algn="ctr"/>
            <a:r>
              <a:rPr lang="ar-AE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الفصل الدراسي الثالث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B8B4FF2B-32B2-4462-843C-5804E044B9B5}"/>
              </a:ext>
            </a:extLst>
          </p:cNvPr>
          <p:cNvSpPr/>
          <p:nvPr/>
        </p:nvSpPr>
        <p:spPr>
          <a:xfrm>
            <a:off x="477012" y="2491409"/>
            <a:ext cx="11237976" cy="2597426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ألمانيا ( نصّ معلوماتي 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63138251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0D1E39-A133-48E9-AF1E-24DACC82F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8336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3610DA-95AB-436E-87A8-C5A103B93F77}"/>
              </a:ext>
            </a:extLst>
          </p:cNvPr>
          <p:cNvSpPr txBox="1"/>
          <p:nvPr/>
        </p:nvSpPr>
        <p:spPr>
          <a:xfrm rot="10800000" flipV="1">
            <a:off x="618978" y="1843448"/>
            <a:ext cx="72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أصحاب الطموح هم الحالمون بمستقبل أفضل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26DCC8-C9A0-47FF-8C2D-BF2281A951D5}"/>
              </a:ext>
            </a:extLst>
          </p:cNvPr>
          <p:cNvSpPr txBox="1"/>
          <p:nvPr/>
        </p:nvSpPr>
        <p:spPr>
          <a:xfrm rot="10800000" flipV="1">
            <a:off x="477012" y="2422942"/>
            <a:ext cx="7316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يواكب يوم الثاني من ديسمبر ذكرى الاتحاد في دولة الإمارات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0ABCB-6F56-46D5-8AE2-B3448E22D8AE}"/>
              </a:ext>
            </a:extLst>
          </p:cNvPr>
          <p:cNvSpPr txBox="1"/>
          <p:nvPr/>
        </p:nvSpPr>
        <p:spPr>
          <a:xfrm rot="10800000" flipV="1">
            <a:off x="167517" y="3075418"/>
            <a:ext cx="7599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</a:rPr>
              <a:t>يوجد بعالمنا العربي العديد من التضاريس المتنوعة التي تشكّل أهم معالمه .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9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B208A64-8AEC-421A-BAFD-E15818BC1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98" y="480061"/>
            <a:ext cx="11237976" cy="58833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9B724E-8F59-4325-9944-48209FD0AE83}"/>
              </a:ext>
            </a:extLst>
          </p:cNvPr>
          <p:cNvSpPr txBox="1"/>
          <p:nvPr/>
        </p:nvSpPr>
        <p:spPr>
          <a:xfrm rot="10800000" flipV="1">
            <a:off x="815925" y="2120116"/>
            <a:ext cx="183231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</a:rPr>
              <a:t>ماذا تعرف عن ألمانيا موطن ليبل ؟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98A072A-754E-4140-A1D3-E62CD61FE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37976" cy="5883366"/>
          </a:xfrm>
        </p:spPr>
      </p:pic>
    </p:spTree>
    <p:extLst>
      <p:ext uri="{BB962C8B-B14F-4D97-AF65-F5344CB8AC3E}">
        <p14:creationId xmlns:p14="http://schemas.microsoft.com/office/powerpoint/2010/main" val="123535820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43CF191-DDE9-48A6-8030-A29F86244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65546"/>
            <a:ext cx="11223462" cy="589788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198531-44E1-4C6E-B433-0DFC9E09E7CA}"/>
              </a:ext>
            </a:extLst>
          </p:cNvPr>
          <p:cNvSpPr txBox="1"/>
          <p:nvPr/>
        </p:nvSpPr>
        <p:spPr>
          <a:xfrm rot="10800000" flipV="1">
            <a:off x="724485" y="859376"/>
            <a:ext cx="20749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كم تبلغ مساحة دولة  ألمانيا وكم عدد ولاياتها ؟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0AFCF4-E2B7-49C2-8F67-565C4ACEBF91}"/>
              </a:ext>
            </a:extLst>
          </p:cNvPr>
          <p:cNvSpPr txBox="1"/>
          <p:nvPr/>
        </p:nvSpPr>
        <p:spPr>
          <a:xfrm rot="10800000" flipV="1">
            <a:off x="724486" y="4005406"/>
            <a:ext cx="1853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ما هي أهم أنهار ألمانيا وأطولها ؟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10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28874F6-FB0D-4E1A-91A1-BE412B1C6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8336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09B6B6-7F11-402B-9A9C-49BDE8C9625C}"/>
              </a:ext>
            </a:extLst>
          </p:cNvPr>
          <p:cNvSpPr txBox="1"/>
          <p:nvPr/>
        </p:nvSpPr>
        <p:spPr>
          <a:xfrm rot="10800000" flipV="1">
            <a:off x="485331" y="1429157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اذكر أهم ما يميز الطبيعة في ألمانيا 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DCADC-9AF9-4BC9-AAA1-415271CF2098}"/>
              </a:ext>
            </a:extLst>
          </p:cNvPr>
          <p:cNvSpPr txBox="1"/>
          <p:nvPr/>
        </p:nvSpPr>
        <p:spPr>
          <a:xfrm rot="10800000" flipV="1">
            <a:off x="323556" y="4255790"/>
            <a:ext cx="2588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ما هي أهم صفات السهل الشمالي الألماني ؟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6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7B8BBC6-540D-4E39-9332-2D971564F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82751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7C11E5-C5E9-44B3-A76F-669978E5AC8B}"/>
              </a:ext>
            </a:extLst>
          </p:cNvPr>
          <p:cNvSpPr txBox="1"/>
          <p:nvPr/>
        </p:nvSpPr>
        <p:spPr>
          <a:xfrm rot="10800000" flipV="1">
            <a:off x="499395" y="1432653"/>
            <a:ext cx="23282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وضِّح سبب انجذاب السياح وزيارتهم للمرتفعات الوسطى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DD3E42-D763-4B6C-A21F-81011DA11578}"/>
              </a:ext>
            </a:extLst>
          </p:cNvPr>
          <p:cNvSpPr txBox="1"/>
          <p:nvPr/>
        </p:nvSpPr>
        <p:spPr>
          <a:xfrm rot="10800000" flipV="1">
            <a:off x="541603" y="4248351"/>
            <a:ext cx="228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أين تقع جبال الألب بالنسبة لألمانيا ؟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6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23C13445-A396-418D-940F-EC4CD8751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65546"/>
            <a:ext cx="11237976" cy="5897880"/>
          </a:xfrm>
        </p:spPr>
      </p:pic>
    </p:spTree>
    <p:extLst>
      <p:ext uri="{BB962C8B-B14F-4D97-AF65-F5344CB8AC3E}">
        <p14:creationId xmlns:p14="http://schemas.microsoft.com/office/powerpoint/2010/main" val="426035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bird&#10;&#10;Description automatically generated">
            <a:extLst>
              <a:ext uri="{FF2B5EF4-FFF2-40B4-BE49-F238E27FC236}">
                <a16:creationId xmlns:a16="http://schemas.microsoft.com/office/drawing/2014/main" id="{01F698F3-677D-434B-AE04-46415462E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0" y="480060"/>
            <a:ext cx="11214318" cy="587572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58C966-BEF7-432C-A3C7-62CEF1E3B20B}"/>
              </a:ext>
            </a:extLst>
          </p:cNvPr>
          <p:cNvSpPr txBox="1"/>
          <p:nvPr/>
        </p:nvSpPr>
        <p:spPr>
          <a:xfrm rot="10800000" flipV="1">
            <a:off x="928467" y="2407937"/>
            <a:ext cx="17584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كيف أثّر التنوع الطبيعي في ألمانيا على المناخ ؟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0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A66C81B-61B3-4B1B-86BA-B414D4C3B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37976" cy="58833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B4FC06-7374-4EEA-A30D-EF43F013B93C}"/>
              </a:ext>
            </a:extLst>
          </p:cNvPr>
          <p:cNvSpPr txBox="1"/>
          <p:nvPr/>
        </p:nvSpPr>
        <p:spPr>
          <a:xfrm>
            <a:off x="4009292" y="2602523"/>
            <a:ext cx="970671" cy="5767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9510D4-315B-411F-89CF-7768D971A460}"/>
              </a:ext>
            </a:extLst>
          </p:cNvPr>
          <p:cNvSpPr/>
          <p:nvPr/>
        </p:nvSpPr>
        <p:spPr>
          <a:xfrm>
            <a:off x="596703" y="819442"/>
            <a:ext cx="2112386" cy="254230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000" b="1" dirty="0">
                <a:solidFill>
                  <a:srgbClr val="FF0000"/>
                </a:solidFill>
              </a:rPr>
              <a:t>ما الأدلة التي استخدمها الكاتب لدعم فكرته في هذه الفقرة ؟ </a:t>
            </a:r>
          </a:p>
          <a:p>
            <a:pPr algn="ctr"/>
            <a:r>
              <a:rPr lang="ar-AE" sz="2000" b="1" dirty="0">
                <a:solidFill>
                  <a:srgbClr val="FF0000"/>
                </a:solidFill>
              </a:rPr>
              <a:t>( الأرقام والإحصاءات – الجداول – الخرائط 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6002FE-7921-4267-965A-90B65199CB24}"/>
              </a:ext>
            </a:extLst>
          </p:cNvPr>
          <p:cNvSpPr/>
          <p:nvPr/>
        </p:nvSpPr>
        <p:spPr>
          <a:xfrm>
            <a:off x="602563" y="3585280"/>
            <a:ext cx="2106526" cy="207146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ابحث في المعجم عن معنى</a:t>
            </a:r>
          </a:p>
          <a:p>
            <a:pPr algn="ctr"/>
            <a:r>
              <a:rPr lang="ar-AE" sz="2400" b="1" dirty="0">
                <a:solidFill>
                  <a:srgbClr val="FF0000"/>
                </a:solidFill>
              </a:rPr>
              <a:t> ( أيائل ) واذكر مفردها .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Graphic 18" descr="Magnifying glass">
            <a:hlinkClick r:id="rId4"/>
            <a:extLst>
              <a:ext uri="{FF2B5EF4-FFF2-40B4-BE49-F238E27FC236}">
                <a16:creationId xmlns:a16="http://schemas.microsoft.com/office/drawing/2014/main" id="{7BC1115D-347E-40DD-8034-741371006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0020" y="19052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86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C06702B-DEC2-4D87-9FA6-077AEC755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5" y="480060"/>
            <a:ext cx="11237975" cy="58833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40CA8-8250-40FE-BB52-E043B024A39A}"/>
              </a:ext>
            </a:extLst>
          </p:cNvPr>
          <p:cNvSpPr txBox="1"/>
          <p:nvPr/>
        </p:nvSpPr>
        <p:spPr>
          <a:xfrm rot="10800000" flipV="1">
            <a:off x="928467" y="3378682"/>
            <a:ext cx="1758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ما هي أكثر المدن كثافة في ألمانيا ؟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022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water, riding, man&#10;&#10;Description automatically generated">
            <a:extLst>
              <a:ext uri="{FF2B5EF4-FFF2-40B4-BE49-F238E27FC236}">
                <a16:creationId xmlns:a16="http://schemas.microsoft.com/office/drawing/2014/main" id="{467A4DCB-0003-4DF2-B117-FBBF6B915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5" cy="5897880"/>
          </a:xfrm>
        </p:spPr>
      </p:pic>
    </p:spTree>
    <p:extLst>
      <p:ext uri="{BB962C8B-B14F-4D97-AF65-F5344CB8AC3E}">
        <p14:creationId xmlns:p14="http://schemas.microsoft.com/office/powerpoint/2010/main" val="3398954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ED95EF4-4705-4358-81F8-AA261C60E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37976" cy="58833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7DCC25-4BA7-455B-80C8-03DA36F0E975}"/>
              </a:ext>
            </a:extLst>
          </p:cNvPr>
          <p:cNvSpPr txBox="1"/>
          <p:nvPr/>
        </p:nvSpPr>
        <p:spPr>
          <a:xfrm rot="10800000" flipV="1">
            <a:off x="661182" y="642478"/>
            <a:ext cx="2180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كم يبلغ عدد عدد سكان ألمانيا من أصول أجنبية ؟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26EAA-A3B0-4B11-A8FD-CF3BBF1DA8BE}"/>
              </a:ext>
            </a:extLst>
          </p:cNvPr>
          <p:cNvSpPr txBox="1"/>
          <p:nvPr/>
        </p:nvSpPr>
        <p:spPr>
          <a:xfrm rot="10800000" flipV="1">
            <a:off x="519662" y="3616295"/>
            <a:ext cx="2350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كيف كان للمهاجرين دور مهم في ألمانبا ؟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EAF031-3E3A-455D-A550-ABF7DB938358}"/>
              </a:ext>
            </a:extLst>
          </p:cNvPr>
          <p:cNvSpPr/>
          <p:nvPr/>
        </p:nvSpPr>
        <p:spPr>
          <a:xfrm>
            <a:off x="3318686" y="1645920"/>
            <a:ext cx="943825" cy="4923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22.4%</a:t>
            </a:r>
          </a:p>
        </p:txBody>
      </p:sp>
    </p:spTree>
    <p:extLst>
      <p:ext uri="{BB962C8B-B14F-4D97-AF65-F5344CB8AC3E}">
        <p14:creationId xmlns:p14="http://schemas.microsoft.com/office/powerpoint/2010/main" val="48435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0DBAA0B-2357-4211-892E-D43AEAA68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23789"/>
            <a:ext cx="11223462" cy="587663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58B10-0200-496C-A13B-2295EAA1481E}"/>
              </a:ext>
            </a:extLst>
          </p:cNvPr>
          <p:cNvSpPr txBox="1"/>
          <p:nvPr/>
        </p:nvSpPr>
        <p:spPr>
          <a:xfrm rot="10800000" flipV="1">
            <a:off x="661182" y="2429005"/>
            <a:ext cx="2180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اذكر أهم العوامل التي  جعلت ألمانيا تملك أكبر اقتصاد محلي في أوروبا 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585C0AF-F525-4DB4-BB12-FEBD3F20F8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65993"/>
            <a:ext cx="11237976" cy="58978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6918D1-EDA1-4A4D-B4E3-D155EDB2EB49}"/>
              </a:ext>
            </a:extLst>
          </p:cNvPr>
          <p:cNvSpPr txBox="1"/>
          <p:nvPr/>
        </p:nvSpPr>
        <p:spPr>
          <a:xfrm rot="10800000" flipV="1">
            <a:off x="689317" y="1162984"/>
            <a:ext cx="2180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كم نسبة العاملين بقطاع الزراعة من سكان ألمانيا ؟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0B3E56-3AEE-47B6-8F37-88D27FA7BF14}"/>
              </a:ext>
            </a:extLst>
          </p:cNvPr>
          <p:cNvSpPr txBox="1"/>
          <p:nvPr/>
        </p:nvSpPr>
        <p:spPr>
          <a:xfrm rot="10800000" flipV="1">
            <a:off x="667571" y="4057632"/>
            <a:ext cx="2180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اذكر أهم الصناعات التي تفوقت فيها ألمانيا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766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5666A20-23B3-4318-A4B1-EEDE2591A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65546"/>
            <a:ext cx="11237976" cy="58978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35513-A872-47E3-8CA2-E32350905B80}"/>
              </a:ext>
            </a:extLst>
          </p:cNvPr>
          <p:cNvSpPr txBox="1"/>
          <p:nvPr/>
        </p:nvSpPr>
        <p:spPr>
          <a:xfrm rot="10800000" flipV="1">
            <a:off x="618979" y="1570803"/>
            <a:ext cx="21804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ما الأسباب التي أدّت إلى ازدهار السياحة في ألمانيا ؟ وما هي أشهر المدن السياحية بها ؟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37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696731DB-B575-47FD-8298-DFF068B68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37976" cy="5897880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4E0E4F-02CA-45F9-AB3F-85B86D908BAB}"/>
              </a:ext>
            </a:extLst>
          </p:cNvPr>
          <p:cNvSpPr txBox="1"/>
          <p:nvPr/>
        </p:nvSpPr>
        <p:spPr>
          <a:xfrm rot="10800000" flipV="1">
            <a:off x="880238" y="944924"/>
            <a:ext cx="218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صِف مدينة برلين ، ووضح أهم الأسباب التي أهّلتها لتكون عاصمة ألمانيا 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58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bird&#10;&#10;Description automatically generated">
            <a:extLst>
              <a:ext uri="{FF2B5EF4-FFF2-40B4-BE49-F238E27FC236}">
                <a16:creationId xmlns:a16="http://schemas.microsoft.com/office/drawing/2014/main" id="{B68D13B2-3818-4602-A20C-F28FBC2B3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1"/>
            <a:ext cx="11237976" cy="58978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D6B31-1328-4000-BAF4-72D3F5977763}"/>
              </a:ext>
            </a:extLst>
          </p:cNvPr>
          <p:cNvSpPr txBox="1"/>
          <p:nvPr/>
        </p:nvSpPr>
        <p:spPr>
          <a:xfrm rot="10800000" flipV="1">
            <a:off x="576774" y="2203995"/>
            <a:ext cx="1983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اذكر سبب ازدهار التجارة في فرانكفورت 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view of a city&#10;&#10;Description automatically generated">
            <a:extLst>
              <a:ext uri="{FF2B5EF4-FFF2-40B4-BE49-F238E27FC236}">
                <a16:creationId xmlns:a16="http://schemas.microsoft.com/office/drawing/2014/main" id="{BF25B2A0-2952-4CBE-A179-9849A2F07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0" y="480060"/>
            <a:ext cx="11223908" cy="589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5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E950EEB-643E-4DD7-BA44-16C89A2EB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63344"/>
            <a:ext cx="11223462" cy="58978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B9AFB-4CD5-445B-847F-2ED3AF135FB1}"/>
              </a:ext>
            </a:extLst>
          </p:cNvPr>
          <p:cNvSpPr txBox="1"/>
          <p:nvPr/>
        </p:nvSpPr>
        <p:spPr>
          <a:xfrm rot="10800000" flipV="1">
            <a:off x="618979" y="2063318"/>
            <a:ext cx="21804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تحتل ميونخ مكانة ثقافية هامة . وضّح ذلك 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5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view of a city&#10;&#10;Description automatically generated">
            <a:extLst>
              <a:ext uri="{FF2B5EF4-FFF2-40B4-BE49-F238E27FC236}">
                <a16:creationId xmlns:a16="http://schemas.microsoft.com/office/drawing/2014/main" id="{4BF0E8A9-2636-48D3-9CCD-EE1BC80C4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83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451704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8334AD3-276A-4175-B45F-BB003ED6C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843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309B24-85CD-43A8-B9B1-196CD5CBC6BA}"/>
              </a:ext>
            </a:extLst>
          </p:cNvPr>
          <p:cNvSpPr txBox="1"/>
          <p:nvPr/>
        </p:nvSpPr>
        <p:spPr>
          <a:xfrm rot="10800000" flipV="1">
            <a:off x="717451" y="1947282"/>
            <a:ext cx="2349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وضّح مظاهر التعاون المتبادل بين دولتي الإمارات وألمانيا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BBA19-839A-430F-ABFB-8FCFE2FE0BFA}"/>
              </a:ext>
            </a:extLst>
          </p:cNvPr>
          <p:cNvSpPr txBox="1"/>
          <p:nvPr/>
        </p:nvSpPr>
        <p:spPr>
          <a:xfrm rot="10800000" flipV="1">
            <a:off x="715109" y="4543077"/>
            <a:ext cx="2349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إذا قُدِّر لك زيارة ألمانيا فأي الأماكن ستقوم بزيارتها ؟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water&#10;&#10;Description automatically generated">
            <a:extLst>
              <a:ext uri="{FF2B5EF4-FFF2-40B4-BE49-F238E27FC236}">
                <a16:creationId xmlns:a16="http://schemas.microsoft.com/office/drawing/2014/main" id="{B6D2ACD9-64B0-4020-BE96-33B428CA5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1" cy="5897880"/>
          </a:xfrm>
        </p:spPr>
      </p:pic>
    </p:spTree>
    <p:extLst>
      <p:ext uri="{BB962C8B-B14F-4D97-AF65-F5344CB8AC3E}">
        <p14:creationId xmlns:p14="http://schemas.microsoft.com/office/powerpoint/2010/main" val="1702873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A487300-D809-4235-A9B8-066ACCF32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8336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313C42-6F92-4C19-B466-05A012E66AD2}"/>
              </a:ext>
            </a:extLst>
          </p:cNvPr>
          <p:cNvSpPr txBox="1"/>
          <p:nvPr/>
        </p:nvSpPr>
        <p:spPr>
          <a:xfrm>
            <a:off x="7132320" y="2700997"/>
            <a:ext cx="1913206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D2C12-85CD-4E48-A409-AA80E3F7664D}"/>
              </a:ext>
            </a:extLst>
          </p:cNvPr>
          <p:cNvSpPr txBox="1"/>
          <p:nvPr/>
        </p:nvSpPr>
        <p:spPr>
          <a:xfrm>
            <a:off x="6850966" y="4732455"/>
            <a:ext cx="2166424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072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15445A-F197-46A3-9638-9CDA311BC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833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DC7AC2-6E15-46FF-8CF6-DD560D04F068}"/>
              </a:ext>
            </a:extLst>
          </p:cNvPr>
          <p:cNvSpPr txBox="1"/>
          <p:nvPr/>
        </p:nvSpPr>
        <p:spPr>
          <a:xfrm>
            <a:off x="8074855" y="970671"/>
            <a:ext cx="1913206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EB8825-15B4-4641-89A8-14F0EA670C1B}"/>
              </a:ext>
            </a:extLst>
          </p:cNvPr>
          <p:cNvSpPr txBox="1"/>
          <p:nvPr/>
        </p:nvSpPr>
        <p:spPr>
          <a:xfrm>
            <a:off x="8074855" y="3491202"/>
            <a:ext cx="1913206" cy="464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C04F9-C98B-4608-843F-7CF8360CC4A5}"/>
              </a:ext>
            </a:extLst>
          </p:cNvPr>
          <p:cNvSpPr txBox="1"/>
          <p:nvPr/>
        </p:nvSpPr>
        <p:spPr>
          <a:xfrm>
            <a:off x="8074854" y="5802210"/>
            <a:ext cx="1913206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ar-AE" dirty="0"/>
              <a:t>.</a:t>
            </a:r>
          </a:p>
          <a:p>
            <a:r>
              <a:rPr lang="ar-AE" dirty="0"/>
              <a:t>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F59383-C052-4D68-9FD2-C92EB6F5C7BB}"/>
              </a:ext>
            </a:extLst>
          </p:cNvPr>
          <p:cNvSpPr/>
          <p:nvPr/>
        </p:nvSpPr>
        <p:spPr>
          <a:xfrm>
            <a:off x="8394778" y="5887328"/>
            <a:ext cx="943825" cy="4760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22.4%</a:t>
            </a:r>
          </a:p>
        </p:txBody>
      </p:sp>
    </p:spTree>
    <p:extLst>
      <p:ext uri="{BB962C8B-B14F-4D97-AF65-F5344CB8AC3E}">
        <p14:creationId xmlns:p14="http://schemas.microsoft.com/office/powerpoint/2010/main" val="110688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2AF1F0-7700-4DEB-BC4A-2F3FB5BCA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4" y="480062"/>
            <a:ext cx="7228114" cy="58833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EE5FF-C164-4C7E-BFE4-1C74873ABAEB}"/>
              </a:ext>
            </a:extLst>
          </p:cNvPr>
          <p:cNvSpPr txBox="1"/>
          <p:nvPr/>
        </p:nvSpPr>
        <p:spPr>
          <a:xfrm rot="10800000" flipV="1">
            <a:off x="5950633" y="2860935"/>
            <a:ext cx="116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الشمال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FCFD9-E6B2-4BEE-A4B9-35DADE155717}"/>
              </a:ext>
            </a:extLst>
          </p:cNvPr>
          <p:cNvSpPr txBox="1"/>
          <p:nvPr/>
        </p:nvSpPr>
        <p:spPr>
          <a:xfrm rot="10800000" flipV="1">
            <a:off x="7005714" y="3530119"/>
            <a:ext cx="157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وسويسرا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5D19D-64F2-4649-9477-5D75199AD165}"/>
              </a:ext>
            </a:extLst>
          </p:cNvPr>
          <p:cNvSpPr txBox="1"/>
          <p:nvPr/>
        </p:nvSpPr>
        <p:spPr>
          <a:xfrm rot="10800000" flipV="1">
            <a:off x="5596599" y="5437249"/>
            <a:ext cx="157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هولندا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7FBE8A6-473A-454A-A728-F100024FB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4" y="480060"/>
            <a:ext cx="4811735" cy="58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58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2AF1F0-7700-4DEB-BC4A-2F3FB5BCA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314" y="480062"/>
            <a:ext cx="7228114" cy="58833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EE5FF-C164-4C7E-BFE4-1C74873ABAEB}"/>
              </a:ext>
            </a:extLst>
          </p:cNvPr>
          <p:cNvSpPr txBox="1"/>
          <p:nvPr/>
        </p:nvSpPr>
        <p:spPr>
          <a:xfrm rot="10800000" flipV="1">
            <a:off x="5950633" y="2945343"/>
            <a:ext cx="1167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الشمال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FCFD9-E6B2-4BEE-A4B9-35DADE155717}"/>
              </a:ext>
            </a:extLst>
          </p:cNvPr>
          <p:cNvSpPr txBox="1"/>
          <p:nvPr/>
        </p:nvSpPr>
        <p:spPr>
          <a:xfrm rot="10800000" flipV="1">
            <a:off x="7005714" y="3530119"/>
            <a:ext cx="157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وسويسرا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5D19D-64F2-4649-9477-5D75199AD165}"/>
              </a:ext>
            </a:extLst>
          </p:cNvPr>
          <p:cNvSpPr txBox="1"/>
          <p:nvPr/>
        </p:nvSpPr>
        <p:spPr>
          <a:xfrm rot="10800000" flipV="1">
            <a:off x="5596599" y="5437249"/>
            <a:ext cx="157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هولندا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8992561-EFE6-4EEF-AB4C-3A7B8808B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1" y="465212"/>
            <a:ext cx="4762500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7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9841FD7E-0CA6-416F-B876-F10860141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65547"/>
            <a:ext cx="11223462" cy="589787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6AD290-916E-45C1-9D36-F7E949FA8894}"/>
              </a:ext>
            </a:extLst>
          </p:cNvPr>
          <p:cNvSpPr txBox="1"/>
          <p:nvPr/>
        </p:nvSpPr>
        <p:spPr>
          <a:xfrm rot="10800000" flipV="1">
            <a:off x="8296543" y="3676242"/>
            <a:ext cx="2349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الوشق ، القندس ، ثور البيسون ، الأيائل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42856-32B7-40D0-A5BC-89D85ED10FA0}"/>
              </a:ext>
            </a:extLst>
          </p:cNvPr>
          <p:cNvSpPr txBox="1"/>
          <p:nvPr/>
        </p:nvSpPr>
        <p:spPr>
          <a:xfrm rot="10800000" flipV="1">
            <a:off x="4928604" y="3460798"/>
            <a:ext cx="23493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الغزلان ، الذئاب ،الزرافات ، الثعالب ، الكلاب ، القطط 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3AB9F-0ACD-4091-947A-3FFE2BF77412}"/>
              </a:ext>
            </a:extLst>
          </p:cNvPr>
          <p:cNvSpPr txBox="1"/>
          <p:nvPr/>
        </p:nvSpPr>
        <p:spPr>
          <a:xfrm rot="10800000" flipV="1">
            <a:off x="1546153" y="3245356"/>
            <a:ext cx="23493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حيوان المها العربي ، والشيتا العربية ، النمر العربي ، الوعل النوبي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9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1BA04F-2F81-4262-90EF-38D7089B9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65546"/>
            <a:ext cx="11223462" cy="58978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F6223D-BE3C-4616-A259-85731DF65C39}"/>
              </a:ext>
            </a:extLst>
          </p:cNvPr>
          <p:cNvSpPr txBox="1"/>
          <p:nvPr/>
        </p:nvSpPr>
        <p:spPr>
          <a:xfrm rot="10800000" flipV="1">
            <a:off x="1770032" y="1682225"/>
            <a:ext cx="234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قطاع الصناعة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0C831-54F6-4221-8378-B3F98487EB54}"/>
              </a:ext>
            </a:extLst>
          </p:cNvPr>
          <p:cNvSpPr txBox="1"/>
          <p:nvPr/>
        </p:nvSpPr>
        <p:spPr>
          <a:xfrm rot="10800000" flipV="1">
            <a:off x="491523" y="3061157"/>
            <a:ext cx="1123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                  بسبب قلّة عدد العاملين في الزراعة ، ومحاولة تغطية الاحتياجات الغذائية من الإنتاج المحلّي . 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5E073-DC5E-40EA-B3C0-4972C6B0D707}"/>
              </a:ext>
            </a:extLst>
          </p:cNvPr>
          <p:cNvSpPr txBox="1"/>
          <p:nvPr/>
        </p:nvSpPr>
        <p:spPr>
          <a:xfrm rot="10800000" flipV="1">
            <a:off x="815926" y="4980645"/>
            <a:ext cx="10016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لأنها تنتج كلاً من البطاطا ، والقمح ، والشعير ، والسكّر ، والفواكه ، والكرنب ، بالإضافة إلى ارتفاع مستوى التصنيع لديها .</a:t>
            </a:r>
          </a:p>
        </p:txBody>
      </p:sp>
    </p:spTree>
    <p:extLst>
      <p:ext uri="{BB962C8B-B14F-4D97-AF65-F5344CB8AC3E}">
        <p14:creationId xmlns:p14="http://schemas.microsoft.com/office/powerpoint/2010/main" val="1797520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0BC829-0D9A-4A59-ACA0-44857CEB0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F59F25E1-97DA-4DF8-96A3-7B42F7D3984A}"/>
              </a:ext>
            </a:extLst>
          </p:cNvPr>
          <p:cNvSpPr/>
          <p:nvPr/>
        </p:nvSpPr>
        <p:spPr>
          <a:xfrm rot="16200000" flipV="1">
            <a:off x="433285" y="3944463"/>
            <a:ext cx="2477204" cy="2389750"/>
          </a:xfrm>
          <a:prstGeom prst="rt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3659CA-F4B2-4AC4-925E-5E52374A326D}"/>
              </a:ext>
            </a:extLst>
          </p:cNvPr>
          <p:cNvSpPr txBox="1"/>
          <p:nvPr/>
        </p:nvSpPr>
        <p:spPr>
          <a:xfrm>
            <a:off x="576773" y="4998658"/>
            <a:ext cx="1237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chemeClr val="bg1"/>
                </a:solidFill>
              </a:rPr>
              <a:t>واجب منزلي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1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383786-6E57-4BC8-AF7B-B99199C78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23462" cy="58833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F99180-3F0A-4976-93E2-52D496BF76C9}"/>
              </a:ext>
            </a:extLst>
          </p:cNvPr>
          <p:cNvSpPr txBox="1"/>
          <p:nvPr/>
        </p:nvSpPr>
        <p:spPr>
          <a:xfrm rot="10800000" flipV="1">
            <a:off x="5371361" y="3499340"/>
            <a:ext cx="234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الثالثة عالمياً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A1B66-7E92-4902-B54B-3E104986330B}"/>
              </a:ext>
            </a:extLst>
          </p:cNvPr>
          <p:cNvSpPr txBox="1"/>
          <p:nvPr/>
        </p:nvSpPr>
        <p:spPr>
          <a:xfrm rot="10800000" flipV="1">
            <a:off x="900332" y="3283895"/>
            <a:ext cx="4285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الولايات المتحدة الأمريكية ، واليابان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CF1AD4-F971-439B-8631-2DD8CDEDBBF5}"/>
              </a:ext>
            </a:extLst>
          </p:cNvPr>
          <p:cNvSpPr txBox="1"/>
          <p:nvPr/>
        </p:nvSpPr>
        <p:spPr>
          <a:xfrm rot="10800000" flipV="1">
            <a:off x="5427783" y="4095907"/>
            <a:ext cx="2349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الثالثة في الاتحاد الأوروبي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C341E0-73CB-47D8-823E-EC478AF389A5}"/>
              </a:ext>
            </a:extLst>
          </p:cNvPr>
          <p:cNvSpPr txBox="1"/>
          <p:nvPr/>
        </p:nvSpPr>
        <p:spPr>
          <a:xfrm rot="10800000" flipV="1">
            <a:off x="1139630" y="4309688"/>
            <a:ext cx="4032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فرنسا ، وإيطاليا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D15B57-E6CA-4751-8B18-43BF59B7C660}"/>
              </a:ext>
            </a:extLst>
          </p:cNvPr>
          <p:cNvSpPr txBox="1"/>
          <p:nvPr/>
        </p:nvSpPr>
        <p:spPr>
          <a:xfrm rot="10800000" flipV="1">
            <a:off x="5270693" y="4950120"/>
            <a:ext cx="2604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الثالثة على المستوى الأوروبي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D87FB3-B9BB-4109-A794-C77EF6D7667E}"/>
              </a:ext>
            </a:extLst>
          </p:cNvPr>
          <p:cNvSpPr txBox="1"/>
          <p:nvPr/>
        </p:nvSpPr>
        <p:spPr>
          <a:xfrm rot="10800000" flipV="1">
            <a:off x="1139627" y="5195813"/>
            <a:ext cx="4032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بريطانيا وفرنسا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5EAC24-47CA-49FF-94C9-CBB1F218F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09275"/>
            <a:ext cx="11223462" cy="589788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F15A8-D756-4DFA-AB2A-F612BE3BE39B}"/>
              </a:ext>
            </a:extLst>
          </p:cNvPr>
          <p:cNvSpPr txBox="1"/>
          <p:nvPr/>
        </p:nvSpPr>
        <p:spPr>
          <a:xfrm rot="10800000" flipV="1">
            <a:off x="520499" y="3533709"/>
            <a:ext cx="970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وذلك لتغطية النقص في العمالة المؤهلة الذي ينجم عن التحوّل السكاني في ألمانيا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9ABF3C-433B-4EAE-914A-C6A3360BB824}"/>
              </a:ext>
            </a:extLst>
          </p:cNvPr>
          <p:cNvSpPr txBox="1"/>
          <p:nvPr/>
        </p:nvSpPr>
        <p:spPr>
          <a:xfrm rot="10800000" flipV="1">
            <a:off x="1364567" y="5320311"/>
            <a:ext cx="7863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بسبب الأسلوب والسمعة التي اكتسبها الألمان في إتقان العمل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33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1C0A3281-F756-4338-9551-DE7E899B8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6" y="505525"/>
            <a:ext cx="10856016" cy="121445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1693F2-BF4C-40D3-B98D-F686EF85D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2314811"/>
            <a:ext cx="10677379" cy="744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3006C-D70C-47B1-8A0A-A90ED33EA001}"/>
              </a:ext>
            </a:extLst>
          </p:cNvPr>
          <p:cNvSpPr txBox="1"/>
          <p:nvPr/>
        </p:nvSpPr>
        <p:spPr>
          <a:xfrm rot="10800000" flipV="1">
            <a:off x="561817" y="1784702"/>
            <a:ext cx="11001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لأنها مركز لصناعة التكنولوجيا والأزياء والسينما والمسرح ، كما تُعدُّ مدينةً ثقافية مشهورة 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F9E981-0D39-4AB2-B176-CC573DAEF347}"/>
              </a:ext>
            </a:extLst>
          </p:cNvPr>
          <p:cNvSpPr txBox="1"/>
          <p:nvPr/>
        </p:nvSpPr>
        <p:spPr>
          <a:xfrm rot="10800000" flipV="1">
            <a:off x="611498" y="2947319"/>
            <a:ext cx="11001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لأنها تنتج كلاً من البطاطا ، والقمح ، والشعير ، والسكّر ، والفواكه ، والكرنب ، بالإضافة إلى ارتفاع مستوى التصنيع لديها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190D74-2E29-4E81-864D-700C2F175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" y="3893579"/>
            <a:ext cx="10789921" cy="5593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7DF48A-63C8-4FBB-8385-6EE9EEFBCB30}"/>
              </a:ext>
            </a:extLst>
          </p:cNvPr>
          <p:cNvSpPr txBox="1"/>
          <p:nvPr/>
        </p:nvSpPr>
        <p:spPr>
          <a:xfrm rot="10800000" flipV="1">
            <a:off x="595086" y="4499052"/>
            <a:ext cx="11001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يشارك المهاجرون في ألمانيا مشاركة كبيرة وفعّالة على الصعيدين الاجتماعي والاقتصادي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8" name="Picture 17" descr="A crowd of people&#10;&#10;Description automatically generated">
            <a:extLst>
              <a:ext uri="{FF2B5EF4-FFF2-40B4-BE49-F238E27FC236}">
                <a16:creationId xmlns:a16="http://schemas.microsoft.com/office/drawing/2014/main" id="{1C9049FA-49A1-4413-8D59-F6BBE6BE7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98" y="5005997"/>
            <a:ext cx="10938078" cy="13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43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ألمانيا">
            <a:hlinkClick r:id="" action="ppaction://media"/>
            <a:extLst>
              <a:ext uri="{FF2B5EF4-FFF2-40B4-BE49-F238E27FC236}">
                <a16:creationId xmlns:a16="http://schemas.microsoft.com/office/drawing/2014/main" id="{9947DF4F-A301-41AD-B2BD-FB3E7C76BC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1" y="480060"/>
            <a:ext cx="11237975" cy="5897880"/>
          </a:xfrm>
        </p:spPr>
      </p:pic>
    </p:spTree>
    <p:extLst>
      <p:ext uri="{BB962C8B-B14F-4D97-AF65-F5344CB8AC3E}">
        <p14:creationId xmlns:p14="http://schemas.microsoft.com/office/powerpoint/2010/main" val="186490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E23823B-FC22-4503-9433-F6E747F6C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6" y="493486"/>
            <a:ext cx="11222071" cy="585765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45C157-07DC-4DE7-A63C-9FB497425A8B}"/>
              </a:ext>
            </a:extLst>
          </p:cNvPr>
          <p:cNvSpPr txBox="1"/>
          <p:nvPr/>
        </p:nvSpPr>
        <p:spPr>
          <a:xfrm rot="10800000" flipV="1">
            <a:off x="2869810" y="1616088"/>
            <a:ext cx="633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الجزء الذي تحدَّث عن التركيبة السكانية لدولة ألمانيا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6FFAE3-9D83-4C5C-81BD-9461173F344A}"/>
              </a:ext>
            </a:extLst>
          </p:cNvPr>
          <p:cNvSpPr txBox="1"/>
          <p:nvPr/>
        </p:nvSpPr>
        <p:spPr>
          <a:xfrm rot="10800000" flipV="1">
            <a:off x="477011" y="3221315"/>
            <a:ext cx="1103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الجزء الذي تحدَّث عن السياحة وأهم المدن الألمانية ؛ لأنه قدم دليلاً وافياً لكل من يرغب في السفر إلى ألمانيا 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12B97-DFDA-4F88-B445-633E6EBC51C6}"/>
              </a:ext>
            </a:extLst>
          </p:cNvPr>
          <p:cNvSpPr txBox="1"/>
          <p:nvPr/>
        </p:nvSpPr>
        <p:spPr>
          <a:xfrm rot="10800000" flipV="1">
            <a:off x="492915" y="4986560"/>
            <a:ext cx="1083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مكانة ألمانيا السياحية ، و مقوماتها في ذلك ، وأهم المدن والوجهات السياحية فيها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431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ABD2842-81A2-45C2-BDA6-FC642B080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449943"/>
            <a:ext cx="11228303" cy="590742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BFDED0-E986-41C6-B657-C1BAD81FDC7F}"/>
              </a:ext>
            </a:extLst>
          </p:cNvPr>
          <p:cNvSpPr txBox="1"/>
          <p:nvPr/>
        </p:nvSpPr>
        <p:spPr>
          <a:xfrm rot="10800000" flipV="1">
            <a:off x="858129" y="2396974"/>
            <a:ext cx="725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لدى ألمانيا أكبر اقتصاد محلّي في أوروبا ، وتحتل المركز الرابع عالمياً 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F6B72-9433-496D-A683-4C9D9B2F92A0}"/>
              </a:ext>
            </a:extLst>
          </p:cNvPr>
          <p:cNvSpPr txBox="1"/>
          <p:nvPr/>
        </p:nvSpPr>
        <p:spPr>
          <a:xfrm rot="10800000" flipV="1">
            <a:off x="1055077" y="3049615"/>
            <a:ext cx="7059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ساعد على ذلك العديد من العوامل أهمها الأسلوب والسمعة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35FCB-82F8-497C-8477-624618864052}"/>
              </a:ext>
            </a:extLst>
          </p:cNvPr>
          <p:cNvSpPr txBox="1"/>
          <p:nvPr/>
        </p:nvSpPr>
        <p:spPr>
          <a:xfrm rot="10800000" flipV="1">
            <a:off x="486683" y="3789242"/>
            <a:ext cx="798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لأن الحقيقة يمكن البرهنة عليها بسهولة ، أما الرأي فيخضع للمعتقد الشخصي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CBA4C2-7259-4F61-85E2-5BE3F7FCE5E0}"/>
              </a:ext>
            </a:extLst>
          </p:cNvPr>
          <p:cNvSpPr txBox="1"/>
          <p:nvPr/>
        </p:nvSpPr>
        <p:spPr>
          <a:xfrm rot="10800000" flipV="1">
            <a:off x="7779434" y="4811799"/>
            <a:ext cx="17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الأُيَّل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ECC0D-DD75-43C3-BCBE-5759A3E94378}"/>
              </a:ext>
            </a:extLst>
          </p:cNvPr>
          <p:cNvSpPr txBox="1"/>
          <p:nvPr/>
        </p:nvSpPr>
        <p:spPr>
          <a:xfrm rot="10800000" flipV="1">
            <a:off x="4297682" y="4811799"/>
            <a:ext cx="17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السِّنجاب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BDA54A-3082-4A13-8288-93FE8055A492}"/>
              </a:ext>
            </a:extLst>
          </p:cNvPr>
          <p:cNvSpPr txBox="1"/>
          <p:nvPr/>
        </p:nvSpPr>
        <p:spPr>
          <a:xfrm rot="10800000" flipV="1">
            <a:off x="1097281" y="4821123"/>
            <a:ext cx="17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الرؤية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3D271C-F2EB-44DC-8A64-B433EFBAF8EB}"/>
              </a:ext>
            </a:extLst>
          </p:cNvPr>
          <p:cNvSpPr txBox="1"/>
          <p:nvPr/>
        </p:nvSpPr>
        <p:spPr>
          <a:xfrm rot="10800000" flipV="1">
            <a:off x="7319891" y="5808259"/>
            <a:ext cx="2098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القحط والجفاف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FD6627-F884-4A27-B3F9-B20AE42505FF}"/>
              </a:ext>
            </a:extLst>
          </p:cNvPr>
          <p:cNvSpPr txBox="1"/>
          <p:nvPr/>
        </p:nvSpPr>
        <p:spPr>
          <a:xfrm rot="10800000" flipV="1">
            <a:off x="4149969" y="5864530"/>
            <a:ext cx="2098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السفح أو القاع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49CEB6-9700-4F37-A7F9-54102FF1425B}"/>
              </a:ext>
            </a:extLst>
          </p:cNvPr>
          <p:cNvSpPr txBox="1"/>
          <p:nvPr/>
        </p:nvSpPr>
        <p:spPr>
          <a:xfrm rot="10800000" flipV="1">
            <a:off x="1055077" y="5794286"/>
            <a:ext cx="2098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تطرد وتبعد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5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F188CD52-EC24-4D31-94C8-EB65B6E7C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6" y="480060"/>
            <a:ext cx="11223462" cy="587107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7E959D-BD4E-4888-9D09-BE952029988E}"/>
              </a:ext>
            </a:extLst>
          </p:cNvPr>
          <p:cNvSpPr txBox="1"/>
          <p:nvPr/>
        </p:nvSpPr>
        <p:spPr>
          <a:xfrm rot="10800000" flipV="1">
            <a:off x="1969477" y="1282985"/>
            <a:ext cx="603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اتّسمت دولة الإمارات بالتعددية والتنوع الثقافي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370BD6-4F3E-47D7-A6C0-722E77C129AC}"/>
              </a:ext>
            </a:extLst>
          </p:cNvPr>
          <p:cNvSpPr txBox="1"/>
          <p:nvPr/>
        </p:nvSpPr>
        <p:spPr>
          <a:xfrm rot="10800000" flipV="1">
            <a:off x="491525" y="1968384"/>
            <a:ext cx="710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العمالة المؤهلة من أهم متطلبات قطاع الصناعة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7A0FBD-F36E-4885-B5F3-8BEE1B4AE151}"/>
              </a:ext>
            </a:extLst>
          </p:cNvPr>
          <p:cNvSpPr txBox="1"/>
          <p:nvPr/>
        </p:nvSpPr>
        <p:spPr>
          <a:xfrm rot="10800000" flipV="1">
            <a:off x="914400" y="2710055"/>
            <a:ext cx="726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الإمارات دولة التسامح والانفتاح والتعايش المشترك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510446-9479-44CD-90CA-698C69FB1B4E}"/>
              </a:ext>
            </a:extLst>
          </p:cNvPr>
          <p:cNvSpPr txBox="1"/>
          <p:nvPr/>
        </p:nvSpPr>
        <p:spPr>
          <a:xfrm rot="10800000" flipV="1">
            <a:off x="8539089" y="5541714"/>
            <a:ext cx="235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مفعول مطلق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203726-C139-4D4B-828F-89830BCA4CAF}"/>
              </a:ext>
            </a:extLst>
          </p:cNvPr>
          <p:cNvSpPr txBox="1"/>
          <p:nvPr/>
        </p:nvSpPr>
        <p:spPr>
          <a:xfrm rot="10800000" flipV="1">
            <a:off x="6095999" y="5580346"/>
            <a:ext cx="22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اسم معطوف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F168C2-2BDD-48FB-B04B-D3B70AE016BF}"/>
              </a:ext>
            </a:extLst>
          </p:cNvPr>
          <p:cNvSpPr txBox="1"/>
          <p:nvPr/>
        </p:nvSpPr>
        <p:spPr>
          <a:xfrm rot="10800000" flipV="1">
            <a:off x="3569150" y="5590539"/>
            <a:ext cx="235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فاعل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EF9F58-C5BC-4797-A206-C5C45D5186F8}"/>
              </a:ext>
            </a:extLst>
          </p:cNvPr>
          <p:cNvSpPr txBox="1"/>
          <p:nvPr/>
        </p:nvSpPr>
        <p:spPr>
          <a:xfrm rot="10800000" flipV="1">
            <a:off x="1210467" y="5572881"/>
            <a:ext cx="235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نعت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8" grpId="0"/>
      <p:bldP spid="19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bird&#10;&#10;Description automatically generated">
            <a:extLst>
              <a:ext uri="{FF2B5EF4-FFF2-40B4-BE49-F238E27FC236}">
                <a16:creationId xmlns:a16="http://schemas.microsoft.com/office/drawing/2014/main" id="{A67EF893-1DE1-410F-AE1C-390768213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9" y="480060"/>
            <a:ext cx="11223089" cy="5879579"/>
          </a:xfrm>
        </p:spPr>
      </p:pic>
      <p:pic>
        <p:nvPicPr>
          <p:cNvPr id="3" name="Graphic 2" descr="Back">
            <a:hlinkClick r:id="rId3" action="ppaction://hlinksldjump"/>
            <a:extLst>
              <a:ext uri="{FF2B5EF4-FFF2-40B4-BE49-F238E27FC236}">
                <a16:creationId xmlns:a16="http://schemas.microsoft.com/office/drawing/2014/main" id="{8D34BDCB-ECF7-4386-90F7-029D65DD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233453">
            <a:off x="7143256" y="5386880"/>
            <a:ext cx="1040707" cy="104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90273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close up of a mans face&#10;&#10;Description automatically generated">
            <a:extLst>
              <a:ext uri="{FF2B5EF4-FFF2-40B4-BE49-F238E27FC236}">
                <a16:creationId xmlns:a16="http://schemas.microsoft.com/office/drawing/2014/main" id="{5C3F26A1-659B-4D20-A7AA-1820D1C32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1"/>
            <a:ext cx="11237976" cy="5897880"/>
          </a:xfrm>
        </p:spPr>
      </p:pic>
    </p:spTree>
    <p:extLst>
      <p:ext uri="{BB962C8B-B14F-4D97-AF65-F5344CB8AC3E}">
        <p14:creationId xmlns:p14="http://schemas.microsoft.com/office/powerpoint/2010/main" val="291607357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food&#10;&#10;Description automatically generated">
            <a:extLst>
              <a:ext uri="{FF2B5EF4-FFF2-40B4-BE49-F238E27FC236}">
                <a16:creationId xmlns:a16="http://schemas.microsoft.com/office/drawing/2014/main" id="{0EAB4259-F773-47B5-BEF5-19A6E5844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</p:spPr>
      </p:pic>
    </p:spTree>
    <p:extLst>
      <p:ext uri="{BB962C8B-B14F-4D97-AF65-F5344CB8AC3E}">
        <p14:creationId xmlns:p14="http://schemas.microsoft.com/office/powerpoint/2010/main" val="7806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bird&#10;&#10;Description automatically generated">
            <a:extLst>
              <a:ext uri="{FF2B5EF4-FFF2-40B4-BE49-F238E27FC236}">
                <a16:creationId xmlns:a16="http://schemas.microsoft.com/office/drawing/2014/main" id="{A23F3E94-12E0-40DC-A622-91ECF4861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403742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1BFEA-3150-4B12-9CF6-0E8352D90DA9}"/>
              </a:ext>
            </a:extLst>
          </p:cNvPr>
          <p:cNvSpPr txBox="1"/>
          <p:nvPr/>
        </p:nvSpPr>
        <p:spPr>
          <a:xfrm rot="10800000" flipV="1">
            <a:off x="801860" y="4329642"/>
            <a:ext cx="10728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نعم فقد جاءت الأدلة المستخدمة ( الأرقام والإحصاءات – الخرائط – الصور ) منسجمة تماماً مع الأفكار المطروحة ، كما ساهمت الأفكار الفرعية في تطوير الفِكَر والمفاهيم وإيصالها إلى القارئ بشكل مفصَّل .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47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DF24C337-7166-4AE7-B862-9FAFA646F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" y="494574"/>
            <a:ext cx="11237975" cy="5883366"/>
          </a:xfrm>
        </p:spPr>
      </p:pic>
    </p:spTree>
    <p:extLst>
      <p:ext uri="{BB962C8B-B14F-4D97-AF65-F5344CB8AC3E}">
        <p14:creationId xmlns:p14="http://schemas.microsoft.com/office/powerpoint/2010/main" val="161779083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260CD4-1837-4877-BB44-9585EB98C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94574"/>
            <a:ext cx="11237976" cy="5883366"/>
          </a:xfrm>
        </p:spPr>
      </p:pic>
    </p:spTree>
    <p:extLst>
      <p:ext uri="{BB962C8B-B14F-4D97-AF65-F5344CB8AC3E}">
        <p14:creationId xmlns:p14="http://schemas.microsoft.com/office/powerpoint/2010/main" val="19449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44292F-E90C-46CF-B6E7-E21A4AD06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11237976" cy="5897880"/>
          </a:xfrm>
        </p:spPr>
      </p:pic>
    </p:spTree>
    <p:extLst>
      <p:ext uri="{BB962C8B-B14F-4D97-AF65-F5344CB8AC3E}">
        <p14:creationId xmlns:p14="http://schemas.microsoft.com/office/powerpoint/2010/main" val="294765260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B0CDD17-2027-4003-BA6D-9E718E4DB2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80" y="480060"/>
            <a:ext cx="11223908" cy="5883812"/>
          </a:xfrm>
        </p:spPr>
      </p:pic>
    </p:spTree>
    <p:extLst>
      <p:ext uri="{BB962C8B-B14F-4D97-AF65-F5344CB8AC3E}">
        <p14:creationId xmlns:p14="http://schemas.microsoft.com/office/powerpoint/2010/main" val="2492975965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2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31B19E-16BC-4FB0-AB7F-8F1B59083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4" y="480060"/>
            <a:ext cx="11226873" cy="5883812"/>
          </a:xfrm>
        </p:spPr>
      </p:pic>
    </p:spTree>
    <p:extLst>
      <p:ext uri="{BB962C8B-B14F-4D97-AF65-F5344CB8AC3E}">
        <p14:creationId xmlns:p14="http://schemas.microsoft.com/office/powerpoint/2010/main" val="2546446325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