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2" r:id="rId2"/>
    <p:sldId id="263" r:id="rId3"/>
    <p:sldId id="264" r:id="rId4"/>
    <p:sldId id="256" r:id="rId5"/>
    <p:sldId id="265" r:id="rId6"/>
    <p:sldId id="257" r:id="rId7"/>
    <p:sldId id="258" r:id="rId8"/>
    <p:sldId id="266" r:id="rId9"/>
    <p:sldId id="267" r:id="rId10"/>
    <p:sldId id="259" r:id="rId11"/>
    <p:sldId id="268" r:id="rId12"/>
    <p:sldId id="260" r:id="rId13"/>
    <p:sldId id="261" r:id="rId14"/>
    <p:sldId id="269" r:id="rId15"/>
    <p:sldId id="270" r:id="rId16"/>
    <p:sldId id="271" r:id="rId17"/>
    <p:sldId id="272"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6" autoAdjust="0"/>
    <p:restoredTop sz="94660"/>
  </p:normalViewPr>
  <p:slideViewPr>
    <p:cSldViewPr snapToGrid="0">
      <p:cViewPr varScale="1">
        <p:scale>
          <a:sx n="73" d="100"/>
          <a:sy n="73" d="100"/>
        </p:scale>
        <p:origin x="4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2B1FC-C557-447C-8C85-E0A8BA9D593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SA"/>
        </a:p>
      </dgm:t>
    </dgm:pt>
    <dgm:pt modelId="{F44F2C62-28C0-47F9-970A-46D3A3E82957}">
      <dgm:prSet phldrT="[Text]" phldr="1"/>
      <dgm:spPr/>
      <dgm:t>
        <a:bodyPr/>
        <a:lstStyle/>
        <a:p>
          <a:pPr rtl="1"/>
          <a:endParaRPr lang="ar-SA"/>
        </a:p>
      </dgm:t>
    </dgm:pt>
    <dgm:pt modelId="{C4BA6BB4-90A4-49CA-9A22-0093FD69F3CC}" type="parTrans" cxnId="{E92C8035-3883-4458-B762-B42E1EC299BF}">
      <dgm:prSet/>
      <dgm:spPr/>
      <dgm:t>
        <a:bodyPr/>
        <a:lstStyle/>
        <a:p>
          <a:pPr rtl="1"/>
          <a:endParaRPr lang="ar-SA"/>
        </a:p>
      </dgm:t>
    </dgm:pt>
    <dgm:pt modelId="{F4024FC7-384B-4756-ADBF-83F4E5D8E0A8}" type="sibTrans" cxnId="{E92C8035-3883-4458-B762-B42E1EC299BF}">
      <dgm:prSet/>
      <dgm:spPr/>
      <dgm:t>
        <a:bodyPr/>
        <a:lstStyle/>
        <a:p>
          <a:pPr rtl="1"/>
          <a:endParaRPr lang="ar-SA"/>
        </a:p>
      </dgm:t>
    </dgm:pt>
    <dgm:pt modelId="{7A1C070B-B795-44E0-807F-4512CB874ACC}">
      <dgm:prSet phldrT="[Text]" custT="1"/>
      <dgm:spPr/>
      <dgm:t>
        <a:bodyPr/>
        <a:lstStyle/>
        <a:p>
          <a:pPr rtl="1"/>
          <a:r>
            <a:rPr lang="ar-SA" sz="2000" b="1" dirty="0"/>
            <a:t>تنتقل البويضة المخصبة عبر قناة البيض بفعل انقباضات العضلات الملساء للقناة وبفعل حركة أهداب القناة </a:t>
          </a:r>
        </a:p>
      </dgm:t>
    </dgm:pt>
    <dgm:pt modelId="{4C4AFBF8-A9C9-4CE7-BDF4-14578BD36CEE}" type="parTrans" cxnId="{84EA637A-D923-4581-A18B-32CA76093E06}">
      <dgm:prSet/>
      <dgm:spPr/>
      <dgm:t>
        <a:bodyPr/>
        <a:lstStyle/>
        <a:p>
          <a:pPr rtl="1"/>
          <a:endParaRPr lang="ar-SA"/>
        </a:p>
      </dgm:t>
    </dgm:pt>
    <dgm:pt modelId="{968CB7ED-A31E-482D-AF4D-8C55A7C05E45}" type="sibTrans" cxnId="{84EA637A-D923-4581-A18B-32CA76093E06}">
      <dgm:prSet/>
      <dgm:spPr/>
      <dgm:t>
        <a:bodyPr/>
        <a:lstStyle/>
        <a:p>
          <a:pPr rtl="1"/>
          <a:endParaRPr lang="ar-SA"/>
        </a:p>
      </dgm:t>
    </dgm:pt>
    <dgm:pt modelId="{C656C462-136F-49CA-9415-CB826C344365}">
      <dgm:prSet phldrT="[Text]" phldr="1"/>
      <dgm:spPr/>
      <dgm:t>
        <a:bodyPr/>
        <a:lstStyle/>
        <a:p>
          <a:pPr rtl="1"/>
          <a:endParaRPr lang="ar-SA" sz="1900"/>
        </a:p>
      </dgm:t>
    </dgm:pt>
    <dgm:pt modelId="{8D70B1A5-E679-4F5C-85A8-44DB9F151804}" type="parTrans" cxnId="{ACE47B51-2987-47E7-B746-2D46801FE8FA}">
      <dgm:prSet/>
      <dgm:spPr/>
      <dgm:t>
        <a:bodyPr/>
        <a:lstStyle/>
        <a:p>
          <a:pPr rtl="1"/>
          <a:endParaRPr lang="ar-SA"/>
        </a:p>
      </dgm:t>
    </dgm:pt>
    <dgm:pt modelId="{7C2FA402-B00C-4AC2-A064-D9DCEEF6C01B}" type="sibTrans" cxnId="{ACE47B51-2987-47E7-B746-2D46801FE8FA}">
      <dgm:prSet/>
      <dgm:spPr/>
      <dgm:t>
        <a:bodyPr/>
        <a:lstStyle/>
        <a:p>
          <a:pPr rtl="1"/>
          <a:endParaRPr lang="ar-SA"/>
        </a:p>
      </dgm:t>
    </dgm:pt>
    <dgm:pt modelId="{82D56477-22F1-4D0F-BE64-1DF24E748019}">
      <dgm:prSet phldrT="[Text]" phldr="1"/>
      <dgm:spPr/>
      <dgm:t>
        <a:bodyPr/>
        <a:lstStyle/>
        <a:p>
          <a:pPr rtl="1"/>
          <a:endParaRPr lang="ar-SA"/>
        </a:p>
      </dgm:t>
    </dgm:pt>
    <dgm:pt modelId="{7F44D513-84E9-478E-95C5-6DE77A9EA527}" type="parTrans" cxnId="{86AA1FF5-FCB0-425A-B159-EA3C30A4377D}">
      <dgm:prSet/>
      <dgm:spPr/>
      <dgm:t>
        <a:bodyPr/>
        <a:lstStyle/>
        <a:p>
          <a:pPr rtl="1"/>
          <a:endParaRPr lang="ar-SA"/>
        </a:p>
      </dgm:t>
    </dgm:pt>
    <dgm:pt modelId="{E250DB36-5A99-441A-B702-C7B006075818}" type="sibTrans" cxnId="{86AA1FF5-FCB0-425A-B159-EA3C30A4377D}">
      <dgm:prSet/>
      <dgm:spPr/>
      <dgm:t>
        <a:bodyPr/>
        <a:lstStyle/>
        <a:p>
          <a:pPr rtl="1"/>
          <a:endParaRPr lang="ar-SA"/>
        </a:p>
      </dgm:t>
    </dgm:pt>
    <dgm:pt modelId="{32E88503-E83A-46D0-92F0-7269DF40A91F}">
      <dgm:prSet phldrT="[Text]" custT="1"/>
      <dgm:spPr/>
      <dgm:t>
        <a:bodyPr/>
        <a:lstStyle/>
        <a:p>
          <a:pPr rtl="1"/>
          <a:r>
            <a:rPr lang="ar-SA" sz="2000" b="1" dirty="0"/>
            <a:t>بعد </a:t>
          </a:r>
          <a:r>
            <a:rPr lang="en-US" sz="2000" b="1" dirty="0"/>
            <a:t>30</a:t>
          </a:r>
          <a:r>
            <a:rPr lang="ar-SA" sz="2000" b="1" dirty="0"/>
            <a:t>ساعة على الإخصاب تخضع للانقسام المتساوي والخلوي ثم تستمر الانقسامات الخلوية </a:t>
          </a:r>
        </a:p>
      </dgm:t>
    </dgm:pt>
    <dgm:pt modelId="{5E4B2D17-F5A3-4AC8-8C68-8BEAAA54B4FE}" type="parTrans" cxnId="{6B0318D4-2A94-4187-9004-2BBFF14DA6B9}">
      <dgm:prSet/>
      <dgm:spPr/>
      <dgm:t>
        <a:bodyPr/>
        <a:lstStyle/>
        <a:p>
          <a:pPr rtl="1"/>
          <a:endParaRPr lang="ar-SA"/>
        </a:p>
      </dgm:t>
    </dgm:pt>
    <dgm:pt modelId="{52B25988-2AA6-42F2-8F34-6268E8FB32FD}" type="sibTrans" cxnId="{6B0318D4-2A94-4187-9004-2BBFF14DA6B9}">
      <dgm:prSet/>
      <dgm:spPr/>
      <dgm:t>
        <a:bodyPr/>
        <a:lstStyle/>
        <a:p>
          <a:pPr rtl="1"/>
          <a:endParaRPr lang="ar-SA"/>
        </a:p>
      </dgm:t>
    </dgm:pt>
    <dgm:pt modelId="{6CC0BCBB-7A1C-451A-9B70-EF1BF8513791}">
      <dgm:prSet phldrT="[Text]" custT="1"/>
      <dgm:spPr/>
      <dgm:t>
        <a:bodyPr/>
        <a:lstStyle/>
        <a:p>
          <a:pPr rtl="1"/>
          <a:r>
            <a:rPr lang="ar-SA" sz="2000" b="1" dirty="0"/>
            <a:t>في اليوم الثالث يدخل الجنين الرحم ويعرف بالتوتية (كرة صلبة من الخلايا )</a:t>
          </a:r>
          <a:r>
            <a:rPr lang="ar-SA" sz="2000" dirty="0"/>
            <a:t> </a:t>
          </a:r>
        </a:p>
      </dgm:t>
    </dgm:pt>
    <dgm:pt modelId="{F27C4AE8-2531-4794-ACBD-3ACFCFDB46AB}" type="parTrans" cxnId="{9025C862-1F60-46EC-B091-2F73CAE0255E}">
      <dgm:prSet/>
      <dgm:spPr/>
      <dgm:t>
        <a:bodyPr/>
        <a:lstStyle/>
        <a:p>
          <a:pPr rtl="1"/>
          <a:endParaRPr lang="ar-SA"/>
        </a:p>
      </dgm:t>
    </dgm:pt>
    <dgm:pt modelId="{2BD3FAC6-6618-4A9E-81DB-71795708216C}" type="sibTrans" cxnId="{9025C862-1F60-46EC-B091-2F73CAE0255E}">
      <dgm:prSet/>
      <dgm:spPr/>
      <dgm:t>
        <a:bodyPr/>
        <a:lstStyle/>
        <a:p>
          <a:pPr rtl="1"/>
          <a:endParaRPr lang="ar-SA"/>
        </a:p>
      </dgm:t>
    </dgm:pt>
    <dgm:pt modelId="{AC49712E-1EC9-4179-B75D-87496BE53E8F}">
      <dgm:prSet phldrT="[Text]" phldr="1"/>
      <dgm:spPr/>
      <dgm:t>
        <a:bodyPr/>
        <a:lstStyle/>
        <a:p>
          <a:pPr rtl="1"/>
          <a:endParaRPr lang="ar-SA"/>
        </a:p>
      </dgm:t>
    </dgm:pt>
    <dgm:pt modelId="{4DC8D120-4308-4B01-A502-41781922BF3A}" type="parTrans" cxnId="{2180A4FA-DA75-4ACA-A89D-5D7E879742D9}">
      <dgm:prSet/>
      <dgm:spPr/>
      <dgm:t>
        <a:bodyPr/>
        <a:lstStyle/>
        <a:p>
          <a:pPr rtl="1"/>
          <a:endParaRPr lang="ar-SA"/>
        </a:p>
      </dgm:t>
    </dgm:pt>
    <dgm:pt modelId="{A08DB491-7630-4432-8EAD-91F4928B0E64}" type="sibTrans" cxnId="{2180A4FA-DA75-4ACA-A89D-5D7E879742D9}">
      <dgm:prSet/>
      <dgm:spPr/>
      <dgm:t>
        <a:bodyPr/>
        <a:lstStyle/>
        <a:p>
          <a:pPr rtl="1"/>
          <a:endParaRPr lang="ar-SA"/>
        </a:p>
      </dgm:t>
    </dgm:pt>
    <dgm:pt modelId="{40ACE2A3-A89D-48EF-8AB9-784216E17553}">
      <dgm:prSet phldrT="[Text]" custT="1"/>
      <dgm:spPr/>
      <dgm:t>
        <a:bodyPr/>
        <a:lstStyle/>
        <a:p>
          <a:pPr rtl="1"/>
          <a:r>
            <a:rPr lang="ar-SA" sz="2000" b="1" dirty="0"/>
            <a:t>في اليوم الخامس تتطور التوتية لكيس البلاستيولية (كرة مجوفة من خلايا ) </a:t>
          </a:r>
        </a:p>
      </dgm:t>
    </dgm:pt>
    <dgm:pt modelId="{44D20BE4-2AFB-41D3-B721-A7E2D3667656}" type="parTrans" cxnId="{7031B55C-11A6-4E77-9DF3-8CB0F24630E7}">
      <dgm:prSet/>
      <dgm:spPr/>
      <dgm:t>
        <a:bodyPr/>
        <a:lstStyle/>
        <a:p>
          <a:pPr rtl="1"/>
          <a:endParaRPr lang="ar-SA"/>
        </a:p>
      </dgm:t>
    </dgm:pt>
    <dgm:pt modelId="{0FC553FC-B908-4F56-A6F4-27E406F083DD}" type="sibTrans" cxnId="{7031B55C-11A6-4E77-9DF3-8CB0F24630E7}">
      <dgm:prSet/>
      <dgm:spPr/>
      <dgm:t>
        <a:bodyPr/>
        <a:lstStyle/>
        <a:p>
          <a:pPr rtl="1"/>
          <a:endParaRPr lang="ar-SA"/>
        </a:p>
      </dgm:t>
    </dgm:pt>
    <dgm:pt modelId="{69A09C9B-506F-4A54-B0C9-B9B842341EAD}">
      <dgm:prSet phldrT="[Text]" custT="1"/>
      <dgm:spPr/>
      <dgm:t>
        <a:bodyPr/>
        <a:lstStyle/>
        <a:p>
          <a:pPr rtl="1"/>
          <a:r>
            <a:rPr lang="ar-SA" sz="2000" b="1" dirty="0"/>
            <a:t>في اليوم السادس تلتصق ببطانة الرحم </a:t>
          </a:r>
        </a:p>
      </dgm:t>
    </dgm:pt>
    <dgm:pt modelId="{2A94B71B-2B4F-4C5D-9527-3DE046FA4C93}" type="parTrans" cxnId="{C079AC89-5096-416A-81A7-75C40588B363}">
      <dgm:prSet/>
      <dgm:spPr/>
      <dgm:t>
        <a:bodyPr/>
        <a:lstStyle/>
        <a:p>
          <a:pPr rtl="1"/>
          <a:endParaRPr lang="ar-SA"/>
        </a:p>
      </dgm:t>
    </dgm:pt>
    <dgm:pt modelId="{A3DD785B-4E0A-4A6D-9F27-D1737E6DF354}" type="sibTrans" cxnId="{C079AC89-5096-416A-81A7-75C40588B363}">
      <dgm:prSet/>
      <dgm:spPr/>
      <dgm:t>
        <a:bodyPr/>
        <a:lstStyle/>
        <a:p>
          <a:pPr rtl="1"/>
          <a:endParaRPr lang="ar-SA"/>
        </a:p>
      </dgm:t>
    </dgm:pt>
    <dgm:pt modelId="{B0DD427C-D208-443A-984D-354EAAA5BE9F}">
      <dgm:prSet/>
      <dgm:spPr/>
      <dgm:t>
        <a:bodyPr/>
        <a:lstStyle/>
        <a:p>
          <a:pPr rtl="1"/>
          <a:endParaRPr lang="ar-SA"/>
        </a:p>
      </dgm:t>
    </dgm:pt>
    <dgm:pt modelId="{D114A41A-77BF-43FD-B299-8CF98B16FA05}" type="parTrans" cxnId="{884727C9-4597-479F-A77C-D19DD12F6911}">
      <dgm:prSet/>
      <dgm:spPr/>
      <dgm:t>
        <a:bodyPr/>
        <a:lstStyle/>
        <a:p>
          <a:pPr rtl="1"/>
          <a:endParaRPr lang="ar-SA"/>
        </a:p>
      </dgm:t>
    </dgm:pt>
    <dgm:pt modelId="{517334A5-406F-4CDE-A57F-3C1E9F873B11}" type="sibTrans" cxnId="{884727C9-4597-479F-A77C-D19DD12F6911}">
      <dgm:prSet/>
      <dgm:spPr/>
      <dgm:t>
        <a:bodyPr/>
        <a:lstStyle/>
        <a:p>
          <a:pPr rtl="1"/>
          <a:endParaRPr lang="ar-SA"/>
        </a:p>
      </dgm:t>
    </dgm:pt>
    <dgm:pt modelId="{139C0B2F-C6E9-45DD-A1B9-61166CFF92D9}">
      <dgm:prSet custT="1"/>
      <dgm:spPr/>
      <dgm:t>
        <a:bodyPr/>
        <a:lstStyle/>
        <a:p>
          <a:pPr rtl="1"/>
          <a:r>
            <a:rPr lang="ar-SA" sz="2000" b="1" dirty="0"/>
            <a:t>في اليوم العاشر يكتمل الانغراس في الرحم </a:t>
          </a:r>
        </a:p>
      </dgm:t>
    </dgm:pt>
    <dgm:pt modelId="{88C7932F-4455-4942-950F-EDE6B10780BE}" type="parTrans" cxnId="{3232FB68-64A6-4747-BD0F-6FFA33732722}">
      <dgm:prSet/>
      <dgm:spPr/>
      <dgm:t>
        <a:bodyPr/>
        <a:lstStyle/>
        <a:p>
          <a:pPr rtl="1"/>
          <a:endParaRPr lang="ar-SA"/>
        </a:p>
      </dgm:t>
    </dgm:pt>
    <dgm:pt modelId="{1D6482C3-6327-4ABF-8438-964BFDB82254}" type="sibTrans" cxnId="{3232FB68-64A6-4747-BD0F-6FFA33732722}">
      <dgm:prSet/>
      <dgm:spPr/>
      <dgm:t>
        <a:bodyPr/>
        <a:lstStyle/>
        <a:p>
          <a:pPr rtl="1"/>
          <a:endParaRPr lang="ar-SA"/>
        </a:p>
      </dgm:t>
    </dgm:pt>
    <dgm:pt modelId="{26452777-9268-42A6-93FA-3B7CD8640014}" type="pres">
      <dgm:prSet presAssocID="{B872B1FC-C557-447C-8C85-E0A8BA9D5936}" presName="linearFlow" presStyleCnt="0">
        <dgm:presLayoutVars>
          <dgm:dir/>
          <dgm:animLvl val="lvl"/>
          <dgm:resizeHandles val="exact"/>
        </dgm:presLayoutVars>
      </dgm:prSet>
      <dgm:spPr/>
    </dgm:pt>
    <dgm:pt modelId="{569815D0-A9E3-431D-A2EE-FBF505E4CA6D}" type="pres">
      <dgm:prSet presAssocID="{F44F2C62-28C0-47F9-970A-46D3A3E82957}" presName="composite" presStyleCnt="0"/>
      <dgm:spPr/>
    </dgm:pt>
    <dgm:pt modelId="{5AA65AB7-5E7F-47BC-8A37-AEFFC0EF3729}" type="pres">
      <dgm:prSet presAssocID="{F44F2C62-28C0-47F9-970A-46D3A3E82957}" presName="parentText" presStyleLbl="alignNode1" presStyleIdx="0" presStyleCnt="4">
        <dgm:presLayoutVars>
          <dgm:chMax val="1"/>
          <dgm:bulletEnabled val="1"/>
        </dgm:presLayoutVars>
      </dgm:prSet>
      <dgm:spPr/>
    </dgm:pt>
    <dgm:pt modelId="{BCC8EF07-262E-489D-AB30-93D64BF5E9A8}" type="pres">
      <dgm:prSet presAssocID="{F44F2C62-28C0-47F9-970A-46D3A3E82957}" presName="descendantText" presStyleLbl="alignAcc1" presStyleIdx="0" presStyleCnt="4" custLinFactNeighborX="145" custLinFactNeighborY="-1101">
        <dgm:presLayoutVars>
          <dgm:bulletEnabled val="1"/>
        </dgm:presLayoutVars>
      </dgm:prSet>
      <dgm:spPr/>
    </dgm:pt>
    <dgm:pt modelId="{0FB25615-1870-486D-9200-3277A2CABF7D}" type="pres">
      <dgm:prSet presAssocID="{F4024FC7-384B-4756-ADBF-83F4E5D8E0A8}" presName="sp" presStyleCnt="0"/>
      <dgm:spPr/>
    </dgm:pt>
    <dgm:pt modelId="{55F4A679-4634-4C2C-BFB9-8C08303F508D}" type="pres">
      <dgm:prSet presAssocID="{82D56477-22F1-4D0F-BE64-1DF24E748019}" presName="composite" presStyleCnt="0"/>
      <dgm:spPr/>
    </dgm:pt>
    <dgm:pt modelId="{DA9B2165-3F2D-4C98-9F3F-69A64BECD408}" type="pres">
      <dgm:prSet presAssocID="{82D56477-22F1-4D0F-BE64-1DF24E748019}" presName="parentText" presStyleLbl="alignNode1" presStyleIdx="1" presStyleCnt="4">
        <dgm:presLayoutVars>
          <dgm:chMax val="1"/>
          <dgm:bulletEnabled val="1"/>
        </dgm:presLayoutVars>
      </dgm:prSet>
      <dgm:spPr/>
    </dgm:pt>
    <dgm:pt modelId="{22C78647-76C2-440C-8864-F33ED4754E7B}" type="pres">
      <dgm:prSet presAssocID="{82D56477-22F1-4D0F-BE64-1DF24E748019}" presName="descendantText" presStyleLbl="alignAcc1" presStyleIdx="1" presStyleCnt="4">
        <dgm:presLayoutVars>
          <dgm:bulletEnabled val="1"/>
        </dgm:presLayoutVars>
      </dgm:prSet>
      <dgm:spPr/>
    </dgm:pt>
    <dgm:pt modelId="{31A7F951-FE2D-4F0F-BE80-8DD8EDC0DE34}" type="pres">
      <dgm:prSet presAssocID="{E250DB36-5A99-441A-B702-C7B006075818}" presName="sp" presStyleCnt="0"/>
      <dgm:spPr/>
    </dgm:pt>
    <dgm:pt modelId="{5BCC5D7C-02F4-42D9-97F5-E65EDF5C12C6}" type="pres">
      <dgm:prSet presAssocID="{AC49712E-1EC9-4179-B75D-87496BE53E8F}" presName="composite" presStyleCnt="0"/>
      <dgm:spPr/>
    </dgm:pt>
    <dgm:pt modelId="{18AA3A9C-D59F-4D9D-B21C-8AE336B82EB6}" type="pres">
      <dgm:prSet presAssocID="{AC49712E-1EC9-4179-B75D-87496BE53E8F}" presName="parentText" presStyleLbl="alignNode1" presStyleIdx="2" presStyleCnt="4">
        <dgm:presLayoutVars>
          <dgm:chMax val="1"/>
          <dgm:bulletEnabled val="1"/>
        </dgm:presLayoutVars>
      </dgm:prSet>
      <dgm:spPr/>
    </dgm:pt>
    <dgm:pt modelId="{B0060275-DAFE-42F7-B94F-F294676C7AE4}" type="pres">
      <dgm:prSet presAssocID="{AC49712E-1EC9-4179-B75D-87496BE53E8F}" presName="descendantText" presStyleLbl="alignAcc1" presStyleIdx="2" presStyleCnt="4">
        <dgm:presLayoutVars>
          <dgm:bulletEnabled val="1"/>
        </dgm:presLayoutVars>
      </dgm:prSet>
      <dgm:spPr/>
    </dgm:pt>
    <dgm:pt modelId="{C47152C4-C017-441D-88AE-ADD679D5574E}" type="pres">
      <dgm:prSet presAssocID="{A08DB491-7630-4432-8EAD-91F4928B0E64}" presName="sp" presStyleCnt="0"/>
      <dgm:spPr/>
    </dgm:pt>
    <dgm:pt modelId="{E04FE87B-5F6A-470F-B3F0-6D54A9CB9D71}" type="pres">
      <dgm:prSet presAssocID="{B0DD427C-D208-443A-984D-354EAAA5BE9F}" presName="composite" presStyleCnt="0"/>
      <dgm:spPr/>
    </dgm:pt>
    <dgm:pt modelId="{3FC201DC-C2DF-42BA-90F4-7E88EDECE3D0}" type="pres">
      <dgm:prSet presAssocID="{B0DD427C-D208-443A-984D-354EAAA5BE9F}" presName="parentText" presStyleLbl="alignNode1" presStyleIdx="3" presStyleCnt="4">
        <dgm:presLayoutVars>
          <dgm:chMax val="1"/>
          <dgm:bulletEnabled val="1"/>
        </dgm:presLayoutVars>
      </dgm:prSet>
      <dgm:spPr/>
    </dgm:pt>
    <dgm:pt modelId="{0E41AA04-E897-4A0C-A9AB-C9A8B1EF12C4}" type="pres">
      <dgm:prSet presAssocID="{B0DD427C-D208-443A-984D-354EAAA5BE9F}" presName="descendantText" presStyleLbl="alignAcc1" presStyleIdx="3" presStyleCnt="4" custLinFactNeighborY="0">
        <dgm:presLayoutVars>
          <dgm:bulletEnabled val="1"/>
        </dgm:presLayoutVars>
      </dgm:prSet>
      <dgm:spPr/>
    </dgm:pt>
  </dgm:ptLst>
  <dgm:cxnLst>
    <dgm:cxn modelId="{E3B0A900-22C4-4482-BC89-94C10FBE393C}" type="presOf" srcId="{F44F2C62-28C0-47F9-970A-46D3A3E82957}" destId="{5AA65AB7-5E7F-47BC-8A37-AEFFC0EF3729}" srcOrd="0" destOrd="0" presId="urn:microsoft.com/office/officeart/2005/8/layout/chevron2"/>
    <dgm:cxn modelId="{E92C8035-3883-4458-B762-B42E1EC299BF}" srcId="{B872B1FC-C557-447C-8C85-E0A8BA9D5936}" destId="{F44F2C62-28C0-47F9-970A-46D3A3E82957}" srcOrd="0" destOrd="0" parTransId="{C4BA6BB4-90A4-49CA-9A22-0093FD69F3CC}" sibTransId="{F4024FC7-384B-4756-ADBF-83F4E5D8E0A8}"/>
    <dgm:cxn modelId="{7031B55C-11A6-4E77-9DF3-8CB0F24630E7}" srcId="{AC49712E-1EC9-4179-B75D-87496BE53E8F}" destId="{40ACE2A3-A89D-48EF-8AB9-784216E17553}" srcOrd="0" destOrd="0" parTransId="{44D20BE4-2AFB-41D3-B721-A7E2D3667656}" sibTransId="{0FC553FC-B908-4F56-A6F4-27E406F083DD}"/>
    <dgm:cxn modelId="{5E30D841-A059-4CD1-9604-3AFEDE49B29B}" type="presOf" srcId="{139C0B2F-C6E9-45DD-A1B9-61166CFF92D9}" destId="{0E41AA04-E897-4A0C-A9AB-C9A8B1EF12C4}" srcOrd="0" destOrd="0" presId="urn:microsoft.com/office/officeart/2005/8/layout/chevron2"/>
    <dgm:cxn modelId="{9025C862-1F60-46EC-B091-2F73CAE0255E}" srcId="{82D56477-22F1-4D0F-BE64-1DF24E748019}" destId="{6CC0BCBB-7A1C-451A-9B70-EF1BF8513791}" srcOrd="1" destOrd="0" parTransId="{F27C4AE8-2531-4794-ACBD-3ACFCFDB46AB}" sibTransId="{2BD3FAC6-6618-4A9E-81DB-71795708216C}"/>
    <dgm:cxn modelId="{3232FB68-64A6-4747-BD0F-6FFA33732722}" srcId="{B0DD427C-D208-443A-984D-354EAAA5BE9F}" destId="{139C0B2F-C6E9-45DD-A1B9-61166CFF92D9}" srcOrd="0" destOrd="0" parTransId="{88C7932F-4455-4942-950F-EDE6B10780BE}" sibTransId="{1D6482C3-6327-4ABF-8438-964BFDB82254}"/>
    <dgm:cxn modelId="{ACE47B51-2987-47E7-B746-2D46801FE8FA}" srcId="{F44F2C62-28C0-47F9-970A-46D3A3E82957}" destId="{C656C462-136F-49CA-9415-CB826C344365}" srcOrd="1" destOrd="0" parTransId="{8D70B1A5-E679-4F5C-85A8-44DB9F151804}" sibTransId="{7C2FA402-B00C-4AC2-A064-D9DCEEF6C01B}"/>
    <dgm:cxn modelId="{84EA637A-D923-4581-A18B-32CA76093E06}" srcId="{F44F2C62-28C0-47F9-970A-46D3A3E82957}" destId="{7A1C070B-B795-44E0-807F-4512CB874ACC}" srcOrd="0" destOrd="0" parTransId="{4C4AFBF8-A9C9-4CE7-BDF4-14578BD36CEE}" sibTransId="{968CB7ED-A31E-482D-AF4D-8C55A7C05E45}"/>
    <dgm:cxn modelId="{83BB2780-5976-40CF-9C51-59B6B5D67B2E}" type="presOf" srcId="{AC49712E-1EC9-4179-B75D-87496BE53E8F}" destId="{18AA3A9C-D59F-4D9D-B21C-8AE336B82EB6}" srcOrd="0" destOrd="0" presId="urn:microsoft.com/office/officeart/2005/8/layout/chevron2"/>
    <dgm:cxn modelId="{BE33E888-AE56-4D6D-A8E4-1F9FA0B0D4CD}" type="presOf" srcId="{B872B1FC-C557-447C-8C85-E0A8BA9D5936}" destId="{26452777-9268-42A6-93FA-3B7CD8640014}" srcOrd="0" destOrd="0" presId="urn:microsoft.com/office/officeart/2005/8/layout/chevron2"/>
    <dgm:cxn modelId="{C079AC89-5096-416A-81A7-75C40588B363}" srcId="{AC49712E-1EC9-4179-B75D-87496BE53E8F}" destId="{69A09C9B-506F-4A54-B0C9-B9B842341EAD}" srcOrd="1" destOrd="0" parTransId="{2A94B71B-2B4F-4C5D-9527-3DE046FA4C93}" sibTransId="{A3DD785B-4E0A-4A6D-9F27-D1737E6DF354}"/>
    <dgm:cxn modelId="{8ED02B94-61B1-4BCD-ABAC-EC232C199F70}" type="presOf" srcId="{40ACE2A3-A89D-48EF-8AB9-784216E17553}" destId="{B0060275-DAFE-42F7-B94F-F294676C7AE4}" srcOrd="0" destOrd="0" presId="urn:microsoft.com/office/officeart/2005/8/layout/chevron2"/>
    <dgm:cxn modelId="{8F13DA9E-61B3-4065-B272-99630F42EDB3}" type="presOf" srcId="{82D56477-22F1-4D0F-BE64-1DF24E748019}" destId="{DA9B2165-3F2D-4C98-9F3F-69A64BECD408}" srcOrd="0" destOrd="0" presId="urn:microsoft.com/office/officeart/2005/8/layout/chevron2"/>
    <dgm:cxn modelId="{A71624A3-821D-4517-9F61-633BB402247A}" type="presOf" srcId="{B0DD427C-D208-443A-984D-354EAAA5BE9F}" destId="{3FC201DC-C2DF-42BA-90F4-7E88EDECE3D0}" srcOrd="0" destOrd="0" presId="urn:microsoft.com/office/officeart/2005/8/layout/chevron2"/>
    <dgm:cxn modelId="{F050B0A6-85DC-4D41-9079-ECB0B9B90E47}" type="presOf" srcId="{7A1C070B-B795-44E0-807F-4512CB874ACC}" destId="{BCC8EF07-262E-489D-AB30-93D64BF5E9A8}" srcOrd="0" destOrd="0" presId="urn:microsoft.com/office/officeart/2005/8/layout/chevron2"/>
    <dgm:cxn modelId="{897CA4BF-B519-4AF0-8D6E-AC360413C077}" type="presOf" srcId="{69A09C9B-506F-4A54-B0C9-B9B842341EAD}" destId="{B0060275-DAFE-42F7-B94F-F294676C7AE4}" srcOrd="0" destOrd="1" presId="urn:microsoft.com/office/officeart/2005/8/layout/chevron2"/>
    <dgm:cxn modelId="{884727C9-4597-479F-A77C-D19DD12F6911}" srcId="{B872B1FC-C557-447C-8C85-E0A8BA9D5936}" destId="{B0DD427C-D208-443A-984D-354EAAA5BE9F}" srcOrd="3" destOrd="0" parTransId="{D114A41A-77BF-43FD-B299-8CF98B16FA05}" sibTransId="{517334A5-406F-4CDE-A57F-3C1E9F873B11}"/>
    <dgm:cxn modelId="{279BD4CE-B680-4D52-A3C4-F35CC8AB9796}" type="presOf" srcId="{32E88503-E83A-46D0-92F0-7269DF40A91F}" destId="{22C78647-76C2-440C-8864-F33ED4754E7B}" srcOrd="0" destOrd="0" presId="urn:microsoft.com/office/officeart/2005/8/layout/chevron2"/>
    <dgm:cxn modelId="{E850B4D1-53C7-40B1-A958-8E1A5AF1DDF6}" type="presOf" srcId="{6CC0BCBB-7A1C-451A-9B70-EF1BF8513791}" destId="{22C78647-76C2-440C-8864-F33ED4754E7B}" srcOrd="0" destOrd="1" presId="urn:microsoft.com/office/officeart/2005/8/layout/chevron2"/>
    <dgm:cxn modelId="{6B0318D4-2A94-4187-9004-2BBFF14DA6B9}" srcId="{82D56477-22F1-4D0F-BE64-1DF24E748019}" destId="{32E88503-E83A-46D0-92F0-7269DF40A91F}" srcOrd="0" destOrd="0" parTransId="{5E4B2D17-F5A3-4AC8-8C68-8BEAAA54B4FE}" sibTransId="{52B25988-2AA6-42F2-8F34-6268E8FB32FD}"/>
    <dgm:cxn modelId="{65671FDF-120F-4AC9-A7FC-F7E75E3888F4}" type="presOf" srcId="{C656C462-136F-49CA-9415-CB826C344365}" destId="{BCC8EF07-262E-489D-AB30-93D64BF5E9A8}" srcOrd="0" destOrd="1" presId="urn:microsoft.com/office/officeart/2005/8/layout/chevron2"/>
    <dgm:cxn modelId="{86AA1FF5-FCB0-425A-B159-EA3C30A4377D}" srcId="{B872B1FC-C557-447C-8C85-E0A8BA9D5936}" destId="{82D56477-22F1-4D0F-BE64-1DF24E748019}" srcOrd="1" destOrd="0" parTransId="{7F44D513-84E9-478E-95C5-6DE77A9EA527}" sibTransId="{E250DB36-5A99-441A-B702-C7B006075818}"/>
    <dgm:cxn modelId="{2180A4FA-DA75-4ACA-A89D-5D7E879742D9}" srcId="{B872B1FC-C557-447C-8C85-E0A8BA9D5936}" destId="{AC49712E-1EC9-4179-B75D-87496BE53E8F}" srcOrd="2" destOrd="0" parTransId="{4DC8D120-4308-4B01-A502-41781922BF3A}" sibTransId="{A08DB491-7630-4432-8EAD-91F4928B0E64}"/>
    <dgm:cxn modelId="{66D32C7D-2AF3-4718-AFC2-89A699AADF54}" type="presParOf" srcId="{26452777-9268-42A6-93FA-3B7CD8640014}" destId="{569815D0-A9E3-431D-A2EE-FBF505E4CA6D}" srcOrd="0" destOrd="0" presId="urn:microsoft.com/office/officeart/2005/8/layout/chevron2"/>
    <dgm:cxn modelId="{8484087B-D62C-49DE-B395-010BDF6905D7}" type="presParOf" srcId="{569815D0-A9E3-431D-A2EE-FBF505E4CA6D}" destId="{5AA65AB7-5E7F-47BC-8A37-AEFFC0EF3729}" srcOrd="0" destOrd="0" presId="urn:microsoft.com/office/officeart/2005/8/layout/chevron2"/>
    <dgm:cxn modelId="{C3DD4B2E-D3D3-446E-90AF-70E530037650}" type="presParOf" srcId="{569815D0-A9E3-431D-A2EE-FBF505E4CA6D}" destId="{BCC8EF07-262E-489D-AB30-93D64BF5E9A8}" srcOrd="1" destOrd="0" presId="urn:microsoft.com/office/officeart/2005/8/layout/chevron2"/>
    <dgm:cxn modelId="{2E2BD903-FA4E-4B30-8B09-6FAE4C01AB85}" type="presParOf" srcId="{26452777-9268-42A6-93FA-3B7CD8640014}" destId="{0FB25615-1870-486D-9200-3277A2CABF7D}" srcOrd="1" destOrd="0" presId="urn:microsoft.com/office/officeart/2005/8/layout/chevron2"/>
    <dgm:cxn modelId="{84341A9E-FA7E-4AA0-91DC-7B154F1ACB32}" type="presParOf" srcId="{26452777-9268-42A6-93FA-3B7CD8640014}" destId="{55F4A679-4634-4C2C-BFB9-8C08303F508D}" srcOrd="2" destOrd="0" presId="urn:microsoft.com/office/officeart/2005/8/layout/chevron2"/>
    <dgm:cxn modelId="{2B4A161B-22DC-474A-9480-2334CBFF707C}" type="presParOf" srcId="{55F4A679-4634-4C2C-BFB9-8C08303F508D}" destId="{DA9B2165-3F2D-4C98-9F3F-69A64BECD408}" srcOrd="0" destOrd="0" presId="urn:microsoft.com/office/officeart/2005/8/layout/chevron2"/>
    <dgm:cxn modelId="{58DD4429-FC77-4A36-91F0-D89D354F628C}" type="presParOf" srcId="{55F4A679-4634-4C2C-BFB9-8C08303F508D}" destId="{22C78647-76C2-440C-8864-F33ED4754E7B}" srcOrd="1" destOrd="0" presId="urn:microsoft.com/office/officeart/2005/8/layout/chevron2"/>
    <dgm:cxn modelId="{0E76C7C5-2CDC-4B5C-B707-851E006179FC}" type="presParOf" srcId="{26452777-9268-42A6-93FA-3B7CD8640014}" destId="{31A7F951-FE2D-4F0F-BE80-8DD8EDC0DE34}" srcOrd="3" destOrd="0" presId="urn:microsoft.com/office/officeart/2005/8/layout/chevron2"/>
    <dgm:cxn modelId="{B04083C9-061A-4762-A294-93B572E3B7DA}" type="presParOf" srcId="{26452777-9268-42A6-93FA-3B7CD8640014}" destId="{5BCC5D7C-02F4-42D9-97F5-E65EDF5C12C6}" srcOrd="4" destOrd="0" presId="urn:microsoft.com/office/officeart/2005/8/layout/chevron2"/>
    <dgm:cxn modelId="{CE9D4676-A82B-4634-8932-A83EC442EBB4}" type="presParOf" srcId="{5BCC5D7C-02F4-42D9-97F5-E65EDF5C12C6}" destId="{18AA3A9C-D59F-4D9D-B21C-8AE336B82EB6}" srcOrd="0" destOrd="0" presId="urn:microsoft.com/office/officeart/2005/8/layout/chevron2"/>
    <dgm:cxn modelId="{AE9ADCFC-17F1-452F-8EAF-6B925BE54677}" type="presParOf" srcId="{5BCC5D7C-02F4-42D9-97F5-E65EDF5C12C6}" destId="{B0060275-DAFE-42F7-B94F-F294676C7AE4}" srcOrd="1" destOrd="0" presId="urn:microsoft.com/office/officeart/2005/8/layout/chevron2"/>
    <dgm:cxn modelId="{1A43E874-D302-4CDD-9421-F2CD5BDD726D}" type="presParOf" srcId="{26452777-9268-42A6-93FA-3B7CD8640014}" destId="{C47152C4-C017-441D-88AE-ADD679D5574E}" srcOrd="5" destOrd="0" presId="urn:microsoft.com/office/officeart/2005/8/layout/chevron2"/>
    <dgm:cxn modelId="{094936FA-ACF8-4297-B7C1-AA66A034DD7D}" type="presParOf" srcId="{26452777-9268-42A6-93FA-3B7CD8640014}" destId="{E04FE87B-5F6A-470F-B3F0-6D54A9CB9D71}" srcOrd="6" destOrd="0" presId="urn:microsoft.com/office/officeart/2005/8/layout/chevron2"/>
    <dgm:cxn modelId="{615AC636-A71E-4C5D-9333-D3414B6003A9}" type="presParOf" srcId="{E04FE87B-5F6A-470F-B3F0-6D54A9CB9D71}" destId="{3FC201DC-C2DF-42BA-90F4-7E88EDECE3D0}" srcOrd="0" destOrd="0" presId="urn:microsoft.com/office/officeart/2005/8/layout/chevron2"/>
    <dgm:cxn modelId="{81D093F0-0415-4CE9-9F57-1F47717553F1}" type="presParOf" srcId="{E04FE87B-5F6A-470F-B3F0-6D54A9CB9D71}" destId="{0E41AA04-E897-4A0C-A9AB-C9A8B1EF12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5AB7-5E7F-47BC-8A37-AEFFC0EF3729}">
      <dsp:nvSpPr>
        <dsp:cNvPr id="0" name=""/>
        <dsp:cNvSpPr/>
      </dsp:nvSpPr>
      <dsp:spPr>
        <a:xfrm rot="5400000">
          <a:off x="-239468" y="239677"/>
          <a:ext cx="1596456" cy="11175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1">
            <a:lnSpc>
              <a:spcPct val="90000"/>
            </a:lnSpc>
            <a:spcBef>
              <a:spcPct val="0"/>
            </a:spcBef>
            <a:spcAft>
              <a:spcPct val="35000"/>
            </a:spcAft>
            <a:buNone/>
          </a:pPr>
          <a:endParaRPr lang="ar-SA" sz="3100" kern="1200"/>
        </a:p>
      </dsp:txBody>
      <dsp:txXfrm rot="-5400000">
        <a:off x="1" y="558969"/>
        <a:ext cx="1117519" cy="478937"/>
      </dsp:txXfrm>
    </dsp:sp>
    <dsp:sp modelId="{BCC8EF07-262E-489D-AB30-93D64BF5E9A8}">
      <dsp:nvSpPr>
        <dsp:cNvPr id="0" name=""/>
        <dsp:cNvSpPr/>
      </dsp:nvSpPr>
      <dsp:spPr>
        <a:xfrm rot="5400000">
          <a:off x="4550316" y="-3432796"/>
          <a:ext cx="1037696" cy="79032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t>تنتقل البويضة المخصبة عبر قناة البيض بفعل انقباضات العضلات الملساء للقناة وبفعل حركة أهداب القناة </a:t>
          </a:r>
        </a:p>
        <a:p>
          <a:pPr marL="171450" lvl="1" indent="-171450" algn="r" defTabSz="844550" rtl="1">
            <a:lnSpc>
              <a:spcPct val="90000"/>
            </a:lnSpc>
            <a:spcBef>
              <a:spcPct val="0"/>
            </a:spcBef>
            <a:spcAft>
              <a:spcPct val="15000"/>
            </a:spcAft>
            <a:buChar char="•"/>
          </a:pPr>
          <a:endParaRPr lang="ar-SA" sz="1900" kern="1200"/>
        </a:p>
      </dsp:txBody>
      <dsp:txXfrm rot="-5400000">
        <a:off x="1117519" y="50657"/>
        <a:ext cx="7852634" cy="936384"/>
      </dsp:txXfrm>
    </dsp:sp>
    <dsp:sp modelId="{DA9B2165-3F2D-4C98-9F3F-69A64BECD408}">
      <dsp:nvSpPr>
        <dsp:cNvPr id="0" name=""/>
        <dsp:cNvSpPr/>
      </dsp:nvSpPr>
      <dsp:spPr>
        <a:xfrm rot="5400000">
          <a:off x="-239468" y="1692537"/>
          <a:ext cx="1596456" cy="11175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1">
            <a:lnSpc>
              <a:spcPct val="90000"/>
            </a:lnSpc>
            <a:spcBef>
              <a:spcPct val="0"/>
            </a:spcBef>
            <a:spcAft>
              <a:spcPct val="35000"/>
            </a:spcAft>
            <a:buNone/>
          </a:pPr>
          <a:endParaRPr lang="ar-SA" sz="3100" kern="1200"/>
        </a:p>
      </dsp:txBody>
      <dsp:txXfrm rot="-5400000">
        <a:off x="1" y="2011829"/>
        <a:ext cx="1117519" cy="478937"/>
      </dsp:txXfrm>
    </dsp:sp>
    <dsp:sp modelId="{22C78647-76C2-440C-8864-F33ED4754E7B}">
      <dsp:nvSpPr>
        <dsp:cNvPr id="0" name=""/>
        <dsp:cNvSpPr/>
      </dsp:nvSpPr>
      <dsp:spPr>
        <a:xfrm rot="5400000">
          <a:off x="4550316" y="-1979728"/>
          <a:ext cx="1037696" cy="79032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t>بعد </a:t>
          </a:r>
          <a:r>
            <a:rPr lang="en-US" sz="2000" b="1" kern="1200" dirty="0"/>
            <a:t>30</a:t>
          </a:r>
          <a:r>
            <a:rPr lang="ar-SA" sz="2000" b="1" kern="1200" dirty="0"/>
            <a:t>ساعة على الإخصاب تخضع للانقسام المتساوي والخلوي ثم تستمر الانقسامات الخلوية </a:t>
          </a:r>
        </a:p>
        <a:p>
          <a:pPr marL="228600" lvl="1" indent="-228600" algn="r" defTabSz="889000" rtl="1">
            <a:lnSpc>
              <a:spcPct val="90000"/>
            </a:lnSpc>
            <a:spcBef>
              <a:spcPct val="0"/>
            </a:spcBef>
            <a:spcAft>
              <a:spcPct val="15000"/>
            </a:spcAft>
            <a:buChar char="•"/>
          </a:pPr>
          <a:r>
            <a:rPr lang="ar-SA" sz="2000" b="1" kern="1200" dirty="0"/>
            <a:t>في اليوم الثالث يدخل الجنين الرحم ويعرف بالتوتية (كرة صلبة من الخلايا )</a:t>
          </a:r>
          <a:r>
            <a:rPr lang="ar-SA" sz="2000" kern="1200" dirty="0"/>
            <a:t> </a:t>
          </a:r>
        </a:p>
      </dsp:txBody>
      <dsp:txXfrm rot="-5400000">
        <a:off x="1117519" y="1503725"/>
        <a:ext cx="7852634" cy="936384"/>
      </dsp:txXfrm>
    </dsp:sp>
    <dsp:sp modelId="{18AA3A9C-D59F-4D9D-B21C-8AE336B82EB6}">
      <dsp:nvSpPr>
        <dsp:cNvPr id="0" name=""/>
        <dsp:cNvSpPr/>
      </dsp:nvSpPr>
      <dsp:spPr>
        <a:xfrm rot="5400000">
          <a:off x="-239468" y="3145396"/>
          <a:ext cx="1596456" cy="11175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1">
            <a:lnSpc>
              <a:spcPct val="90000"/>
            </a:lnSpc>
            <a:spcBef>
              <a:spcPct val="0"/>
            </a:spcBef>
            <a:spcAft>
              <a:spcPct val="35000"/>
            </a:spcAft>
            <a:buNone/>
          </a:pPr>
          <a:endParaRPr lang="ar-SA" sz="3100" kern="1200"/>
        </a:p>
      </dsp:txBody>
      <dsp:txXfrm rot="-5400000">
        <a:off x="1" y="3464688"/>
        <a:ext cx="1117519" cy="478937"/>
      </dsp:txXfrm>
    </dsp:sp>
    <dsp:sp modelId="{B0060275-DAFE-42F7-B94F-F294676C7AE4}">
      <dsp:nvSpPr>
        <dsp:cNvPr id="0" name=""/>
        <dsp:cNvSpPr/>
      </dsp:nvSpPr>
      <dsp:spPr>
        <a:xfrm rot="5400000">
          <a:off x="4550316" y="-526869"/>
          <a:ext cx="1037696" cy="79032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t>في اليوم الخامس تتطور التوتية لكيس البلاستيولية (كرة مجوفة من خلايا ) </a:t>
          </a:r>
        </a:p>
        <a:p>
          <a:pPr marL="228600" lvl="1" indent="-228600" algn="r" defTabSz="889000" rtl="1">
            <a:lnSpc>
              <a:spcPct val="90000"/>
            </a:lnSpc>
            <a:spcBef>
              <a:spcPct val="0"/>
            </a:spcBef>
            <a:spcAft>
              <a:spcPct val="15000"/>
            </a:spcAft>
            <a:buChar char="•"/>
          </a:pPr>
          <a:r>
            <a:rPr lang="ar-SA" sz="2000" b="1" kern="1200" dirty="0"/>
            <a:t>في اليوم السادس تلتصق ببطانة الرحم </a:t>
          </a:r>
        </a:p>
      </dsp:txBody>
      <dsp:txXfrm rot="-5400000">
        <a:off x="1117519" y="2956584"/>
        <a:ext cx="7852634" cy="936384"/>
      </dsp:txXfrm>
    </dsp:sp>
    <dsp:sp modelId="{3FC201DC-C2DF-42BA-90F4-7E88EDECE3D0}">
      <dsp:nvSpPr>
        <dsp:cNvPr id="0" name=""/>
        <dsp:cNvSpPr/>
      </dsp:nvSpPr>
      <dsp:spPr>
        <a:xfrm rot="5400000">
          <a:off x="-239468" y="4598255"/>
          <a:ext cx="1596456" cy="11175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1">
            <a:lnSpc>
              <a:spcPct val="90000"/>
            </a:lnSpc>
            <a:spcBef>
              <a:spcPct val="0"/>
            </a:spcBef>
            <a:spcAft>
              <a:spcPct val="35000"/>
            </a:spcAft>
            <a:buNone/>
          </a:pPr>
          <a:endParaRPr lang="ar-SA" sz="3300" kern="1200"/>
        </a:p>
      </dsp:txBody>
      <dsp:txXfrm rot="-5400000">
        <a:off x="1" y="4917547"/>
        <a:ext cx="1117519" cy="478937"/>
      </dsp:txXfrm>
    </dsp:sp>
    <dsp:sp modelId="{0E41AA04-E897-4A0C-A9AB-C9A8B1EF12C4}">
      <dsp:nvSpPr>
        <dsp:cNvPr id="0" name=""/>
        <dsp:cNvSpPr/>
      </dsp:nvSpPr>
      <dsp:spPr>
        <a:xfrm rot="5400000">
          <a:off x="4550316" y="925990"/>
          <a:ext cx="1037696" cy="79032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SA" sz="2000" b="1" kern="1200" dirty="0"/>
            <a:t>في اليوم العاشر يكتمل الانغراس في الرحم </a:t>
          </a:r>
        </a:p>
      </dsp:txBody>
      <dsp:txXfrm rot="-5400000">
        <a:off x="1117519" y="4409443"/>
        <a:ext cx="7852634" cy="936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229988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271570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69893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224976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59117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223710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334836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90000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356890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166930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199534-BFB1-4CBD-820C-48AA2C2F42B4}" type="datetimeFigureOut">
              <a:rPr lang="ar-SA" smtClean="0"/>
              <a:pPr/>
              <a:t>29/08/1440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E43BCA9-2558-439E-B38E-70CD707C449B}" type="slidenum">
              <a:rPr lang="ar-SA" smtClean="0"/>
              <a:pPr/>
              <a:t>‹#›</a:t>
            </a:fld>
            <a:endParaRPr lang="ar-SA"/>
          </a:p>
        </p:txBody>
      </p:sp>
    </p:spTree>
    <p:extLst>
      <p:ext uri="{BB962C8B-B14F-4D97-AF65-F5344CB8AC3E}">
        <p14:creationId xmlns:p14="http://schemas.microsoft.com/office/powerpoint/2010/main" val="180048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199534-BFB1-4CBD-820C-48AA2C2F42B4}" type="datetimeFigureOut">
              <a:rPr lang="ar-SA" smtClean="0"/>
              <a:pPr/>
              <a:t>29/08/1440</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43BCA9-2558-439E-B38E-70CD707C449B}" type="slidenum">
              <a:rPr lang="ar-SA" smtClean="0"/>
              <a:pPr/>
              <a:t>‹#›</a:t>
            </a:fld>
            <a:endParaRPr lang="ar-SA"/>
          </a:p>
        </p:txBody>
      </p:sp>
    </p:spTree>
    <p:extLst>
      <p:ext uri="{BB962C8B-B14F-4D97-AF65-F5344CB8AC3E}">
        <p14:creationId xmlns:p14="http://schemas.microsoft.com/office/powerpoint/2010/main" val="418398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394460" y="228600"/>
            <a:ext cx="9189720" cy="1588770"/>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solidFill>
              </a:rPr>
              <a:t>مراحل نمو الانسان قبل الولادة </a:t>
            </a:r>
          </a:p>
        </p:txBody>
      </p:sp>
      <p:sp>
        <p:nvSpPr>
          <p:cNvPr id="3" name="Round Same Side Corner Rectangle 2"/>
          <p:cNvSpPr/>
          <p:nvPr/>
        </p:nvSpPr>
        <p:spPr>
          <a:xfrm>
            <a:off x="4377690" y="1988820"/>
            <a:ext cx="7635240" cy="1348740"/>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الفكرة الأساسية : يبدأ تطور الانسان من خلية واحدة مخصبة تتحول إلى تريليونات من الخلايا لكل منها وظائف متخصصة </a:t>
            </a:r>
          </a:p>
        </p:txBody>
      </p:sp>
      <p:sp>
        <p:nvSpPr>
          <p:cNvPr id="4" name="Wave 3"/>
          <p:cNvSpPr/>
          <p:nvPr/>
        </p:nvSpPr>
        <p:spPr>
          <a:xfrm>
            <a:off x="457200" y="3337560"/>
            <a:ext cx="7840980" cy="3440430"/>
          </a:xfrm>
          <a:prstGeom prst="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a:solidFill>
                  <a:srgbClr val="C00000"/>
                </a:solidFill>
              </a:rPr>
              <a:t>المفردات الجديدة </a:t>
            </a:r>
          </a:p>
          <a:p>
            <a:pPr algn="ctr"/>
            <a:r>
              <a:rPr lang="ar-SA" sz="3200" b="1" dirty="0">
                <a:solidFill>
                  <a:schemeClr val="tx1"/>
                </a:solidFill>
              </a:rPr>
              <a:t>التوتية </a:t>
            </a:r>
          </a:p>
          <a:p>
            <a:pPr algn="ctr"/>
            <a:r>
              <a:rPr lang="ar-SA" sz="3200" b="1" dirty="0">
                <a:solidFill>
                  <a:schemeClr val="tx1"/>
                </a:solidFill>
              </a:rPr>
              <a:t>كيس البلاستيولية</a:t>
            </a:r>
          </a:p>
          <a:p>
            <a:pPr algn="ctr"/>
            <a:r>
              <a:rPr lang="ar-SA" sz="3200" b="1" dirty="0">
                <a:solidFill>
                  <a:schemeClr val="tx1"/>
                </a:solidFill>
              </a:rPr>
              <a:t>السائل الأمنيوني</a:t>
            </a:r>
          </a:p>
        </p:txBody>
      </p:sp>
    </p:spTree>
    <p:extLst>
      <p:ext uri="{BB962C8B-B14F-4D97-AF65-F5344CB8AC3E}">
        <p14:creationId xmlns:p14="http://schemas.microsoft.com/office/powerpoint/2010/main" val="2485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3634"/>
            <a:ext cx="7370445" cy="6734366"/>
          </a:xfrm>
          <a:prstGeom prst="rect">
            <a:avLst/>
          </a:prstGeom>
        </p:spPr>
      </p:pic>
      <p:sp>
        <p:nvSpPr>
          <p:cNvPr id="3" name="Left Arrow Callout 2"/>
          <p:cNvSpPr/>
          <p:nvPr/>
        </p:nvSpPr>
        <p:spPr>
          <a:xfrm>
            <a:off x="8469630" y="123634"/>
            <a:ext cx="3531870" cy="5739956"/>
          </a:xfrm>
          <a:prstGeom prst="lef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يتبادل الجنين النامي المواد المغذية والأكسجين والفضلات الأيضية وثاني أكسيد الكربون مع الأم من خلال المشيمة </a:t>
            </a:r>
          </a:p>
          <a:p>
            <a:pPr algn="ctr"/>
            <a:r>
              <a:rPr lang="ar-SA" sz="2800" b="1" dirty="0">
                <a:solidFill>
                  <a:schemeClr val="tx1"/>
                </a:solidFill>
              </a:rPr>
              <a:t>تحتوي المشيمة على أنسجة من كل من الأم ومن الجنين </a:t>
            </a:r>
          </a:p>
        </p:txBody>
      </p:sp>
      <p:sp>
        <p:nvSpPr>
          <p:cNvPr id="4" name="Explosion 2 3"/>
          <p:cNvSpPr/>
          <p:nvPr/>
        </p:nvSpPr>
        <p:spPr>
          <a:xfrm>
            <a:off x="7246620" y="3909060"/>
            <a:ext cx="2366010" cy="2560320"/>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لا تنتقل خلايا الدم عبر المشيمة </a:t>
            </a:r>
          </a:p>
        </p:txBody>
      </p:sp>
    </p:spTree>
    <p:extLst>
      <p:ext uri="{BB962C8B-B14F-4D97-AF65-F5344CB8AC3E}">
        <p14:creationId xmlns:p14="http://schemas.microsoft.com/office/powerpoint/2010/main" val="34542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5177790" y="365760"/>
            <a:ext cx="6469380" cy="1268730"/>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solidFill>
              </a:rPr>
              <a:t>النظام الهرموني أثناء الحمل </a:t>
            </a:r>
          </a:p>
        </p:txBody>
      </p:sp>
      <p:graphicFrame>
        <p:nvGraphicFramePr>
          <p:cNvPr id="3" name="Table 2"/>
          <p:cNvGraphicFramePr>
            <a:graphicFrameLocks noGrp="1"/>
          </p:cNvGraphicFramePr>
          <p:nvPr>
            <p:extLst>
              <p:ext uri="{D42A27DB-BD31-4B8C-83A1-F6EECF244321}">
                <p14:modId xmlns:p14="http://schemas.microsoft.com/office/powerpoint/2010/main" val="3130859718"/>
              </p:ext>
            </p:extLst>
          </p:nvPr>
        </p:nvGraphicFramePr>
        <p:xfrm>
          <a:off x="480060" y="3371426"/>
          <a:ext cx="10880090" cy="3169920"/>
        </p:xfrm>
        <a:graphic>
          <a:graphicData uri="http://schemas.openxmlformats.org/drawingml/2006/table">
            <a:tbl>
              <a:tblPr rtl="1" firstRow="1" bandRow="1">
                <a:tableStyleId>{5940675A-B579-460E-94D1-54222C63F5DA}</a:tableStyleId>
              </a:tblPr>
              <a:tblGrid>
                <a:gridCol w="5440045">
                  <a:extLst>
                    <a:ext uri="{9D8B030D-6E8A-4147-A177-3AD203B41FA5}">
                      <a16:colId xmlns:a16="http://schemas.microsoft.com/office/drawing/2014/main" val="20000"/>
                    </a:ext>
                  </a:extLst>
                </a:gridCol>
                <a:gridCol w="5440045">
                  <a:extLst>
                    <a:ext uri="{9D8B030D-6E8A-4147-A177-3AD203B41FA5}">
                      <a16:colId xmlns:a16="http://schemas.microsoft.com/office/drawing/2014/main" val="20001"/>
                    </a:ext>
                  </a:extLst>
                </a:gridCol>
              </a:tblGrid>
              <a:tr h="370840">
                <a:tc>
                  <a:txBody>
                    <a:bodyPr/>
                    <a:lstStyle/>
                    <a:p>
                      <a:pPr rtl="1"/>
                      <a:r>
                        <a:rPr lang="ar-SA" sz="2800" b="1" dirty="0"/>
                        <a:t>خلال الأسبوع الأول من تطور الجنين </a:t>
                      </a:r>
                    </a:p>
                  </a:txBody>
                  <a:tcPr/>
                </a:tc>
                <a:tc>
                  <a:txBody>
                    <a:bodyPr/>
                    <a:lstStyle/>
                    <a:p>
                      <a:pPr rtl="1"/>
                      <a:r>
                        <a:rPr lang="ar-SA" sz="2800" b="1" dirty="0"/>
                        <a:t>إفراز </a:t>
                      </a:r>
                      <a:r>
                        <a:rPr lang="ar-SA" sz="2800" b="1" dirty="0">
                          <a:solidFill>
                            <a:schemeClr val="accent1">
                              <a:lumMod val="50000"/>
                            </a:schemeClr>
                          </a:solidFill>
                        </a:rPr>
                        <a:t>الهرمون الكريوني المنشط للغدد التناسلية</a:t>
                      </a:r>
                      <a:r>
                        <a:rPr lang="ar-SA" sz="2800" b="1" dirty="0"/>
                        <a:t> يحافظ على استمرار الجسم الأصفر وعدم تحلله فيظل يفرز هرمون البروجسترون بنسب عالية والاستروجين بنسب أقل </a:t>
                      </a:r>
                    </a:p>
                  </a:txBody>
                  <a:tcPr/>
                </a:tc>
                <a:extLst>
                  <a:ext uri="{0D108BD9-81ED-4DB2-BD59-A6C34878D82A}">
                    <a16:rowId xmlns:a16="http://schemas.microsoft.com/office/drawing/2014/main" val="10000"/>
                  </a:ext>
                </a:extLst>
              </a:tr>
              <a:tr h="741680">
                <a:tc>
                  <a:txBody>
                    <a:bodyPr/>
                    <a:lstStyle/>
                    <a:p>
                      <a:pPr rtl="1"/>
                      <a:r>
                        <a:rPr lang="ar-SA" sz="2800" b="1" dirty="0"/>
                        <a:t>بعد مرور شهرين إلى ثلاثة أشهر من تطور الجنين </a:t>
                      </a:r>
                    </a:p>
                  </a:txBody>
                  <a:tcPr/>
                </a:tc>
                <a:tc>
                  <a:txBody>
                    <a:bodyPr/>
                    <a:lstStyle/>
                    <a:p>
                      <a:pPr rtl="1"/>
                      <a:r>
                        <a:rPr lang="ar-SA" sz="2800" b="1" dirty="0"/>
                        <a:t>تفرز المشيمة كميات كافية من هرموني البروجسترون والاستروجين لتوفير الظروف الملائمة لاستمرار الحمل </a:t>
                      </a:r>
                    </a:p>
                  </a:txBody>
                  <a:tcPr/>
                </a:tc>
                <a:extLst>
                  <a:ext uri="{0D108BD9-81ED-4DB2-BD59-A6C34878D82A}">
                    <a16:rowId xmlns:a16="http://schemas.microsoft.com/office/drawing/2014/main" val="10001"/>
                  </a:ext>
                </a:extLst>
              </a:tr>
            </a:tbl>
          </a:graphicData>
        </a:graphic>
      </p:graphicFrame>
      <p:sp>
        <p:nvSpPr>
          <p:cNvPr id="5" name="Explosion 1 4"/>
          <p:cNvSpPr/>
          <p:nvPr/>
        </p:nvSpPr>
        <p:spPr>
          <a:xfrm>
            <a:off x="742950" y="137160"/>
            <a:ext cx="3771900" cy="2788920"/>
          </a:xfrm>
          <a:prstGeom prst="irregularSeal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ارتفاع البروجسترون يمنع دورة حيض جديدة  </a:t>
            </a:r>
          </a:p>
        </p:txBody>
      </p:sp>
    </p:spTree>
    <p:extLst>
      <p:ext uri="{BB962C8B-B14F-4D97-AF65-F5344CB8AC3E}">
        <p14:creationId xmlns:p14="http://schemas.microsoft.com/office/powerpoint/2010/main" val="90587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2611"/>
          <a:stretch/>
        </p:blipFill>
        <p:spPr>
          <a:xfrm>
            <a:off x="5722619" y="0"/>
            <a:ext cx="6469381" cy="3181444"/>
          </a:xfrm>
          <a:prstGeom prst="rect">
            <a:avLst/>
          </a:prstGeom>
        </p:spPr>
      </p:pic>
      <p:pic>
        <p:nvPicPr>
          <p:cNvPr id="3" name="Picture 2"/>
          <p:cNvPicPr>
            <a:picLocks noChangeAspect="1"/>
          </p:cNvPicPr>
          <p:nvPr/>
        </p:nvPicPr>
        <p:blipFill>
          <a:blip r:embed="rId3"/>
          <a:stretch>
            <a:fillRect/>
          </a:stretch>
        </p:blipFill>
        <p:spPr>
          <a:xfrm>
            <a:off x="110490" y="2437774"/>
            <a:ext cx="5612129" cy="4100186"/>
          </a:xfrm>
          <a:prstGeom prst="rect">
            <a:avLst/>
          </a:prstGeom>
        </p:spPr>
      </p:pic>
      <p:sp>
        <p:nvSpPr>
          <p:cNvPr id="4" name="Round Same Side Corner Rectangle 3"/>
          <p:cNvSpPr/>
          <p:nvPr/>
        </p:nvSpPr>
        <p:spPr>
          <a:xfrm>
            <a:off x="788670" y="708660"/>
            <a:ext cx="4629150" cy="1729114"/>
          </a:xfrm>
          <a:prstGeom prst="round2Same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يستغرق تطور الجنين حوالي </a:t>
            </a:r>
            <a:r>
              <a:rPr lang="en-US" sz="2400" b="1" dirty="0">
                <a:solidFill>
                  <a:schemeClr val="tx1"/>
                </a:solidFill>
              </a:rPr>
              <a:t>266</a:t>
            </a:r>
            <a:r>
              <a:rPr lang="ar-SA" sz="2400" b="1" dirty="0">
                <a:solidFill>
                  <a:schemeClr val="tx1"/>
                </a:solidFill>
              </a:rPr>
              <a:t>يوما في المتوسط </a:t>
            </a:r>
          </a:p>
          <a:p>
            <a:pPr algn="ctr"/>
            <a:r>
              <a:rPr lang="ar-SA" sz="2400" b="1" dirty="0">
                <a:solidFill>
                  <a:schemeClr val="tx1"/>
                </a:solidFill>
              </a:rPr>
              <a:t>تنقسم هذه المدة لثلاث مراحل مدة كل منها ثلاثة أشهر تقريبا </a:t>
            </a:r>
          </a:p>
        </p:txBody>
      </p:sp>
    </p:spTree>
    <p:extLst>
      <p:ext uri="{BB962C8B-B14F-4D97-AF65-F5344CB8AC3E}">
        <p14:creationId xmlns:p14="http://schemas.microsoft.com/office/powerpoint/2010/main" val="415568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79884755"/>
              </p:ext>
            </p:extLst>
          </p:nvPr>
        </p:nvGraphicFramePr>
        <p:xfrm>
          <a:off x="445770" y="308610"/>
          <a:ext cx="11178540" cy="6410159"/>
        </p:xfrm>
        <a:graphic>
          <a:graphicData uri="http://schemas.openxmlformats.org/drawingml/2006/table">
            <a:tbl>
              <a:tblPr rtl="1" firstRow="1" bandRow="1">
                <a:tableStyleId>{5940675A-B579-460E-94D1-54222C63F5DA}</a:tableStyleId>
              </a:tblPr>
              <a:tblGrid>
                <a:gridCol w="3726180">
                  <a:extLst>
                    <a:ext uri="{9D8B030D-6E8A-4147-A177-3AD203B41FA5}">
                      <a16:colId xmlns:a16="http://schemas.microsoft.com/office/drawing/2014/main" val="20000"/>
                    </a:ext>
                  </a:extLst>
                </a:gridCol>
                <a:gridCol w="3726180">
                  <a:extLst>
                    <a:ext uri="{9D8B030D-6E8A-4147-A177-3AD203B41FA5}">
                      <a16:colId xmlns:a16="http://schemas.microsoft.com/office/drawing/2014/main" val="20001"/>
                    </a:ext>
                  </a:extLst>
                </a:gridCol>
                <a:gridCol w="3726180">
                  <a:extLst>
                    <a:ext uri="{9D8B030D-6E8A-4147-A177-3AD203B41FA5}">
                      <a16:colId xmlns:a16="http://schemas.microsoft.com/office/drawing/2014/main" val="20002"/>
                    </a:ext>
                  </a:extLst>
                </a:gridCol>
              </a:tblGrid>
              <a:tr h="466559">
                <a:tc>
                  <a:txBody>
                    <a:bodyPr/>
                    <a:lstStyle/>
                    <a:p>
                      <a:pPr algn="ctr" rtl="1"/>
                      <a:r>
                        <a:rPr lang="ar-SA" sz="2400" b="1" dirty="0">
                          <a:solidFill>
                            <a:srgbClr val="C00000"/>
                          </a:solidFill>
                        </a:rPr>
                        <a:t>الأشهر الثلاثة الأولى </a:t>
                      </a:r>
                    </a:p>
                  </a:txBody>
                  <a:tcPr/>
                </a:tc>
                <a:tc>
                  <a:txBody>
                    <a:bodyPr/>
                    <a:lstStyle/>
                    <a:p>
                      <a:pPr algn="ctr" rtl="1"/>
                      <a:r>
                        <a:rPr lang="ar-SA" sz="2400" b="1" dirty="0">
                          <a:solidFill>
                            <a:srgbClr val="C00000"/>
                          </a:solidFill>
                        </a:rPr>
                        <a:t>الأشهر الثلاثة الثانية </a:t>
                      </a:r>
                    </a:p>
                  </a:txBody>
                  <a:tcPr/>
                </a:tc>
                <a:tc>
                  <a:txBody>
                    <a:bodyPr/>
                    <a:lstStyle/>
                    <a:p>
                      <a:pPr algn="ctr" rtl="1"/>
                      <a:r>
                        <a:rPr lang="ar-SA" sz="2400" b="1" dirty="0">
                          <a:solidFill>
                            <a:srgbClr val="C00000"/>
                          </a:solidFill>
                        </a:rPr>
                        <a:t>الأشهر الثلاثة الأخيرة </a:t>
                      </a:r>
                    </a:p>
                  </a:txBody>
                  <a:tcPr/>
                </a:tc>
                <a:extLst>
                  <a:ext uri="{0D108BD9-81ED-4DB2-BD59-A6C34878D82A}">
                    <a16:rowId xmlns:a16="http://schemas.microsoft.com/office/drawing/2014/main" val="10000"/>
                  </a:ext>
                </a:extLst>
              </a:tr>
              <a:tr h="5637061">
                <a:tc>
                  <a:txBody>
                    <a:bodyPr/>
                    <a:lstStyle/>
                    <a:p>
                      <a:pPr marL="285750" indent="-285750" rtl="1">
                        <a:buFont typeface="Wingdings" panose="05000000000000000000" pitchFamily="2" charset="2"/>
                        <a:buChar char="v"/>
                      </a:pPr>
                      <a:r>
                        <a:rPr lang="ar-SA" sz="2400" b="1" dirty="0"/>
                        <a:t>يبدأ تكون كل الأنسجة والأعضاء والأجهزة </a:t>
                      </a:r>
                    </a:p>
                    <a:p>
                      <a:pPr marL="285750" indent="-285750" rtl="1">
                        <a:buFont typeface="Wingdings" panose="05000000000000000000" pitchFamily="2" charset="2"/>
                        <a:buChar char="v"/>
                      </a:pPr>
                      <a:r>
                        <a:rPr lang="ar-SA" sz="2400" b="1" dirty="0"/>
                        <a:t>الجنين أكثر عرضة لتأثير الكحول والعقاقير</a:t>
                      </a:r>
                    </a:p>
                    <a:p>
                      <a:pPr marL="285750" indent="-285750" rtl="1">
                        <a:buFont typeface="Wingdings" panose="05000000000000000000" pitchFamily="2" charset="2"/>
                        <a:buChar char="v"/>
                      </a:pPr>
                      <a:r>
                        <a:rPr lang="ar-SA" sz="2400" b="1" dirty="0"/>
                        <a:t>قد تظهر عيوب خلقية بسبب نقص بعض المواد المغذية </a:t>
                      </a:r>
                    </a:p>
                    <a:p>
                      <a:pPr marL="285750" indent="-285750" rtl="1">
                        <a:buFont typeface="Wingdings" panose="05000000000000000000" pitchFamily="2" charset="2"/>
                        <a:buChar char="v"/>
                      </a:pPr>
                      <a:r>
                        <a:rPr lang="ar-SA" sz="2400" b="1" dirty="0"/>
                        <a:t>نهاية الأسبوع الثامن يطلق عليه اسم جنين </a:t>
                      </a:r>
                    </a:p>
                    <a:p>
                      <a:pPr marL="285750" indent="-285750" rtl="1">
                        <a:buFont typeface="Wingdings" panose="05000000000000000000" pitchFamily="2" charset="2"/>
                        <a:buChar char="v"/>
                      </a:pPr>
                      <a:r>
                        <a:rPr lang="ar-SA" sz="2400" b="1" dirty="0"/>
                        <a:t>تتشكل الأجهزة عند نهاية الأشهر الثلاثة الأولى </a:t>
                      </a:r>
                    </a:p>
                    <a:p>
                      <a:pPr marL="285750" indent="-285750" rtl="1">
                        <a:buFont typeface="Wingdings" panose="05000000000000000000" pitchFamily="2" charset="2"/>
                        <a:buChar char="v"/>
                      </a:pPr>
                      <a:r>
                        <a:rPr lang="ar-SA" sz="2400" b="1" dirty="0"/>
                        <a:t>يستطيع تحريك ذراعيه وأصابع يديه وأصابع قدميه</a:t>
                      </a:r>
                    </a:p>
                    <a:p>
                      <a:pPr marL="285750" indent="-285750" rtl="1">
                        <a:buFont typeface="Wingdings" panose="05000000000000000000" pitchFamily="2" charset="2"/>
                        <a:buChar char="v"/>
                      </a:pPr>
                      <a:r>
                        <a:rPr lang="ar-SA" sz="2400" b="1" dirty="0"/>
                        <a:t>إظهار بعض التعابير على وجهه</a:t>
                      </a:r>
                    </a:p>
                    <a:p>
                      <a:pPr marL="285750" indent="-285750" rtl="1">
                        <a:buFont typeface="Wingdings" panose="05000000000000000000" pitchFamily="2" charset="2"/>
                        <a:buChar char="v"/>
                      </a:pPr>
                      <a:r>
                        <a:rPr lang="ar-SA" sz="2400" b="1" dirty="0"/>
                        <a:t>يصبح لأصابعه بصمات </a:t>
                      </a:r>
                    </a:p>
                  </a:txBody>
                  <a:tcPr/>
                </a:tc>
                <a:tc>
                  <a:txBody>
                    <a:bodyPr/>
                    <a:lstStyle/>
                    <a:p>
                      <a:pPr marL="285750" indent="-285750" rtl="1">
                        <a:buFont typeface="Wingdings" panose="05000000000000000000" pitchFamily="2" charset="2"/>
                        <a:buChar char="v"/>
                      </a:pPr>
                      <a:r>
                        <a:rPr lang="ar-SA" sz="2400" b="1" dirty="0"/>
                        <a:t>مرحلة نمو </a:t>
                      </a:r>
                    </a:p>
                    <a:p>
                      <a:pPr marL="285750" indent="-285750" rtl="1">
                        <a:buFont typeface="Wingdings" panose="05000000000000000000" pitchFamily="2" charset="2"/>
                        <a:buChar char="v"/>
                      </a:pPr>
                      <a:r>
                        <a:rPr lang="ar-SA" sz="2400" b="1" dirty="0"/>
                        <a:t>يمكن سماع نبض قلب الجنين بين الأسبوع </a:t>
                      </a:r>
                      <a:r>
                        <a:rPr lang="en-US" sz="2400" b="1" dirty="0"/>
                        <a:t>18</a:t>
                      </a:r>
                      <a:r>
                        <a:rPr lang="ar-SA" sz="2400" b="1" dirty="0"/>
                        <a:t>و</a:t>
                      </a:r>
                      <a:r>
                        <a:rPr lang="en-US" sz="2400" b="1" dirty="0"/>
                        <a:t>20</a:t>
                      </a:r>
                      <a:r>
                        <a:rPr lang="ar-SA" sz="2400" b="1" dirty="0"/>
                        <a:t> </a:t>
                      </a:r>
                    </a:p>
                    <a:p>
                      <a:pPr marL="285750" indent="-285750" rtl="1">
                        <a:buFont typeface="Wingdings" panose="05000000000000000000" pitchFamily="2" charset="2"/>
                        <a:buChar char="v"/>
                      </a:pPr>
                      <a:r>
                        <a:rPr lang="ar-SA" sz="2400" b="1" dirty="0"/>
                        <a:t>يستطيع مص اصبعه</a:t>
                      </a:r>
                    </a:p>
                    <a:p>
                      <a:pPr marL="285750" indent="-285750" rtl="1">
                        <a:buFont typeface="Wingdings" panose="05000000000000000000" pitchFamily="2" charset="2"/>
                        <a:buChar char="v"/>
                      </a:pPr>
                      <a:r>
                        <a:rPr lang="ar-SA" sz="2400" b="1" dirty="0"/>
                        <a:t>قد يصاب بالفواق</a:t>
                      </a:r>
                    </a:p>
                    <a:p>
                      <a:pPr marL="285750" indent="-285750" rtl="1">
                        <a:buFont typeface="Wingdings" panose="05000000000000000000" pitchFamily="2" charset="2"/>
                        <a:buChar char="v"/>
                      </a:pPr>
                      <a:r>
                        <a:rPr lang="ar-SA" sz="2400" b="1" dirty="0"/>
                        <a:t>تشعر الأم بارتباكه وركلاته</a:t>
                      </a:r>
                    </a:p>
                    <a:p>
                      <a:pPr marL="285750" indent="-285750" rtl="1">
                        <a:buFont typeface="Wingdings" panose="05000000000000000000" pitchFamily="2" charset="2"/>
                        <a:buChar char="v"/>
                      </a:pPr>
                      <a:r>
                        <a:rPr lang="ar-SA" sz="2400" b="1" dirty="0"/>
                        <a:t>يتكون شعره</a:t>
                      </a:r>
                    </a:p>
                    <a:p>
                      <a:pPr marL="285750" indent="-285750" rtl="1">
                        <a:buFont typeface="Wingdings" panose="05000000000000000000" pitchFamily="2" charset="2"/>
                        <a:buChar char="v"/>
                      </a:pPr>
                      <a:r>
                        <a:rPr lang="ar-SA" sz="2400" b="1" dirty="0"/>
                        <a:t>تنفتح عيناه</a:t>
                      </a:r>
                    </a:p>
                    <a:p>
                      <a:pPr marL="285750" indent="-285750" rtl="1">
                        <a:buFont typeface="Wingdings" panose="05000000000000000000" pitchFamily="2" charset="2"/>
                        <a:buChar char="v"/>
                      </a:pPr>
                      <a:r>
                        <a:rPr lang="ar-SA" sz="2400" b="1" dirty="0"/>
                        <a:t>في نهاية هذه المرحلة قد يتمكن من العيش خارج رحم الأم بواسطة تدخل طبي ولكن الاحتمال ليس كبيرا بسبب عدم قدرة المولود على الحفاظ على درجة حرارة ثابتة ولم تكتمل رئتاه فيفشل في التنفس ولم يكتمل جهازه المناعي بعد </a:t>
                      </a:r>
                    </a:p>
                  </a:txBody>
                  <a:tcPr/>
                </a:tc>
                <a:tc>
                  <a:txBody>
                    <a:bodyPr/>
                    <a:lstStyle/>
                    <a:p>
                      <a:pPr marL="285750" indent="-285750" rtl="1">
                        <a:buFont typeface="Wingdings" panose="05000000000000000000" pitchFamily="2" charset="2"/>
                        <a:buChar char="v"/>
                      </a:pPr>
                      <a:r>
                        <a:rPr lang="ar-SA" sz="2400" b="1" dirty="0"/>
                        <a:t>يستمر بالنمو بشكل سريع </a:t>
                      </a:r>
                    </a:p>
                    <a:p>
                      <a:pPr marL="285750" indent="-285750" rtl="1">
                        <a:buFont typeface="Wingdings" panose="05000000000000000000" pitchFamily="2" charset="2"/>
                        <a:buChar char="v"/>
                      </a:pPr>
                      <a:r>
                        <a:rPr lang="ar-SA" sz="2400" b="1" dirty="0"/>
                        <a:t>تتراكم الدهون تحت جلده لتوفر طبقة عازلة عند الولادة </a:t>
                      </a:r>
                    </a:p>
                    <a:p>
                      <a:pPr marL="285750" indent="-285750" rtl="1">
                        <a:buFont typeface="Wingdings" panose="05000000000000000000" pitchFamily="2" charset="2"/>
                        <a:buChar char="v"/>
                      </a:pPr>
                      <a:r>
                        <a:rPr lang="ar-SA" sz="2400" b="1" dirty="0"/>
                        <a:t>تتكون خلايا عصبية في الدماغ بمعدل </a:t>
                      </a:r>
                      <a:r>
                        <a:rPr lang="en-US" sz="2400" b="1" dirty="0"/>
                        <a:t>250000</a:t>
                      </a:r>
                      <a:r>
                        <a:rPr lang="ar-SA" sz="2400" b="1" dirty="0"/>
                        <a:t> خلية في الدقيقة </a:t>
                      </a:r>
                    </a:p>
                    <a:p>
                      <a:pPr marL="285750" indent="-285750" rtl="1">
                        <a:buFont typeface="Wingdings" panose="05000000000000000000" pitchFamily="2" charset="2"/>
                        <a:buChar char="v"/>
                      </a:pPr>
                      <a:r>
                        <a:rPr lang="ar-SA" sz="2400" b="1" dirty="0"/>
                        <a:t>يبدي استجابة للأصوات مثل صوت أمه والموسيقى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385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1657350" y="262890"/>
            <a:ext cx="7372350" cy="1440180"/>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solidFill>
              </a:rPr>
              <a:t>تشخيص الاختلالات في الجنين </a:t>
            </a:r>
          </a:p>
        </p:txBody>
      </p:sp>
      <p:cxnSp>
        <p:nvCxnSpPr>
          <p:cNvPr id="4" name="Straight Connector 3"/>
          <p:cNvCxnSpPr>
            <a:stCxn id="2" idx="1"/>
          </p:cNvCxnSpPr>
          <p:nvPr/>
        </p:nvCxnSpPr>
        <p:spPr>
          <a:xfrm flipH="1">
            <a:off x="3543300" y="1703070"/>
            <a:ext cx="1800225" cy="18859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a:stCxn id="2" idx="1"/>
          </p:cNvCxnSpPr>
          <p:nvPr/>
        </p:nvCxnSpPr>
        <p:spPr>
          <a:xfrm>
            <a:off x="5343525" y="1703070"/>
            <a:ext cx="1080135" cy="2114550"/>
          </a:xfrm>
          <a:prstGeom prst="line">
            <a:avLst/>
          </a:prstGeom>
        </p:spPr>
        <p:style>
          <a:lnRef idx="1">
            <a:schemeClr val="dk1"/>
          </a:lnRef>
          <a:fillRef idx="0">
            <a:schemeClr val="dk1"/>
          </a:fillRef>
          <a:effectRef idx="0">
            <a:schemeClr val="dk1"/>
          </a:effectRef>
          <a:fontRef idx="minor">
            <a:schemeClr val="tx1"/>
          </a:fontRef>
        </p:style>
      </p:cxnSp>
      <p:sp>
        <p:nvSpPr>
          <p:cNvPr id="7" name="Round Same Side Corner Rectangle 6"/>
          <p:cNvSpPr/>
          <p:nvPr/>
        </p:nvSpPr>
        <p:spPr>
          <a:xfrm>
            <a:off x="537210" y="3691890"/>
            <a:ext cx="3246120" cy="1154430"/>
          </a:xfrm>
          <a:prstGeom prst="round2Same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فحص السائل الأمنيوني وأخذ عينات من خملات الكوريون </a:t>
            </a:r>
          </a:p>
        </p:txBody>
      </p:sp>
      <p:sp>
        <p:nvSpPr>
          <p:cNvPr id="8" name="Round Same Side Corner Rectangle 7"/>
          <p:cNvSpPr/>
          <p:nvPr/>
        </p:nvSpPr>
        <p:spPr>
          <a:xfrm>
            <a:off x="5749290" y="3817620"/>
            <a:ext cx="3108960" cy="1211580"/>
          </a:xfrm>
          <a:prstGeom prst="round2Same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الموجات فوق الصوتية </a:t>
            </a:r>
          </a:p>
        </p:txBody>
      </p:sp>
    </p:spTree>
    <p:extLst>
      <p:ext uri="{BB962C8B-B14F-4D97-AF65-F5344CB8AC3E}">
        <p14:creationId xmlns:p14="http://schemas.microsoft.com/office/powerpoint/2010/main" val="254700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3892" y="1418272"/>
            <a:ext cx="6741196" cy="5439728"/>
          </a:xfrm>
          <a:prstGeom prst="rect">
            <a:avLst/>
          </a:prstGeom>
        </p:spPr>
      </p:pic>
      <p:sp>
        <p:nvSpPr>
          <p:cNvPr id="3" name="Flowchart: Terminator 2"/>
          <p:cNvSpPr/>
          <p:nvPr/>
        </p:nvSpPr>
        <p:spPr>
          <a:xfrm>
            <a:off x="7139940" y="2081212"/>
            <a:ext cx="4914900" cy="226314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في التصوير باستخدام هذه الموجات ترتد الموجات الصوتية عن الجنين لتتحول لصورة مرئية </a:t>
            </a:r>
          </a:p>
          <a:p>
            <a:pPr algn="ctr"/>
            <a:r>
              <a:rPr lang="ar-SA" sz="2400" b="1" dirty="0">
                <a:solidFill>
                  <a:schemeClr val="tx1"/>
                </a:solidFill>
              </a:rPr>
              <a:t>تحدد إذا كان ينمو بصورة جيدة أم لا </a:t>
            </a:r>
          </a:p>
          <a:p>
            <a:pPr algn="ctr"/>
            <a:r>
              <a:rPr lang="ar-SA" sz="2400" b="1" dirty="0">
                <a:solidFill>
                  <a:schemeClr val="tx1"/>
                </a:solidFill>
              </a:rPr>
              <a:t>لتحديد وضعيته داخل الرحم </a:t>
            </a:r>
          </a:p>
          <a:p>
            <a:pPr algn="ctr"/>
            <a:r>
              <a:rPr lang="ar-SA" sz="2400" b="1" dirty="0">
                <a:solidFill>
                  <a:schemeClr val="tx1"/>
                </a:solidFill>
              </a:rPr>
              <a:t>معرفة جنسه </a:t>
            </a:r>
          </a:p>
        </p:txBody>
      </p:sp>
      <p:sp>
        <p:nvSpPr>
          <p:cNvPr id="4" name="Down Arrow Callout 3"/>
          <p:cNvSpPr/>
          <p:nvPr/>
        </p:nvSpPr>
        <p:spPr>
          <a:xfrm rot="18871753">
            <a:off x="851912" y="354477"/>
            <a:ext cx="1895014" cy="2008592"/>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فحص السائل الأمنيوني عبر سحب السائل بواسطة إبرة </a:t>
            </a:r>
          </a:p>
        </p:txBody>
      </p:sp>
      <p:cxnSp>
        <p:nvCxnSpPr>
          <p:cNvPr id="6" name="Straight Arrow Connector 5"/>
          <p:cNvCxnSpPr/>
          <p:nvPr/>
        </p:nvCxnSpPr>
        <p:spPr>
          <a:xfrm flipH="1" flipV="1">
            <a:off x="4171950" y="2491740"/>
            <a:ext cx="2967990" cy="377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577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0300" y="590415"/>
            <a:ext cx="6332220" cy="5680845"/>
          </a:xfrm>
          <a:prstGeom prst="rect">
            <a:avLst/>
          </a:prstGeom>
        </p:spPr>
      </p:pic>
      <p:sp>
        <p:nvSpPr>
          <p:cNvPr id="3" name="Down Arrow Callout 2"/>
          <p:cNvSpPr/>
          <p:nvPr/>
        </p:nvSpPr>
        <p:spPr>
          <a:xfrm rot="19635314">
            <a:off x="1160548" y="669225"/>
            <a:ext cx="2038572" cy="3317412"/>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أخذ عينات خملات الكوريون عبر أنبوب قسطرة </a:t>
            </a:r>
          </a:p>
        </p:txBody>
      </p:sp>
    </p:spTree>
    <p:extLst>
      <p:ext uri="{BB962C8B-B14F-4D97-AF65-F5344CB8AC3E}">
        <p14:creationId xmlns:p14="http://schemas.microsoft.com/office/powerpoint/2010/main" val="155975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12820"/>
            <a:ext cx="2914004" cy="36195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96813773"/>
              </p:ext>
            </p:extLst>
          </p:nvPr>
        </p:nvGraphicFramePr>
        <p:xfrm>
          <a:off x="2580640" y="148166"/>
          <a:ext cx="9432290" cy="4206240"/>
        </p:xfrm>
        <a:graphic>
          <a:graphicData uri="http://schemas.openxmlformats.org/drawingml/2006/table">
            <a:tbl>
              <a:tblPr rtl="1" firstRow="1" bandRow="1">
                <a:tableStyleId>{5940675A-B579-460E-94D1-54222C63F5DA}</a:tableStyleId>
              </a:tblPr>
              <a:tblGrid>
                <a:gridCol w="4716145">
                  <a:extLst>
                    <a:ext uri="{9D8B030D-6E8A-4147-A177-3AD203B41FA5}">
                      <a16:colId xmlns:a16="http://schemas.microsoft.com/office/drawing/2014/main" val="20000"/>
                    </a:ext>
                  </a:extLst>
                </a:gridCol>
                <a:gridCol w="4716145">
                  <a:extLst>
                    <a:ext uri="{9D8B030D-6E8A-4147-A177-3AD203B41FA5}">
                      <a16:colId xmlns:a16="http://schemas.microsoft.com/office/drawing/2014/main" val="20001"/>
                    </a:ext>
                  </a:extLst>
                </a:gridCol>
              </a:tblGrid>
              <a:tr h="443107">
                <a:tc>
                  <a:txBody>
                    <a:bodyPr/>
                    <a:lstStyle/>
                    <a:p>
                      <a:pPr algn="ctr" rtl="1"/>
                      <a:r>
                        <a:rPr lang="ar-SA" sz="2800" b="1" dirty="0">
                          <a:solidFill>
                            <a:srgbClr val="C00000"/>
                          </a:solidFill>
                        </a:rPr>
                        <a:t>فحص السائل الأمنيوني</a:t>
                      </a:r>
                    </a:p>
                  </a:txBody>
                  <a:tcPr/>
                </a:tc>
                <a:tc>
                  <a:txBody>
                    <a:bodyPr/>
                    <a:lstStyle/>
                    <a:p>
                      <a:pPr algn="ctr" rtl="1"/>
                      <a:r>
                        <a:rPr lang="ar-SA" sz="2800" b="1" dirty="0">
                          <a:solidFill>
                            <a:srgbClr val="C00000"/>
                          </a:solidFill>
                        </a:rPr>
                        <a:t>فحص الخملات الكوريونية </a:t>
                      </a:r>
                    </a:p>
                  </a:txBody>
                  <a:tcPr/>
                </a:tc>
                <a:extLst>
                  <a:ext uri="{0D108BD9-81ED-4DB2-BD59-A6C34878D82A}">
                    <a16:rowId xmlns:a16="http://schemas.microsoft.com/office/drawing/2014/main" val="10000"/>
                  </a:ext>
                </a:extLst>
              </a:tr>
              <a:tr h="443107">
                <a:tc>
                  <a:txBody>
                    <a:bodyPr/>
                    <a:lstStyle/>
                    <a:p>
                      <a:pPr rtl="1"/>
                      <a:r>
                        <a:rPr lang="ar-SA" sz="2800" b="1" dirty="0"/>
                        <a:t>يتم إجراؤه في مرحلة الأشهر الثلاثة الثانية </a:t>
                      </a:r>
                    </a:p>
                  </a:txBody>
                  <a:tcPr/>
                </a:tc>
                <a:tc>
                  <a:txBody>
                    <a:bodyPr/>
                    <a:lstStyle/>
                    <a:p>
                      <a:pPr rtl="1"/>
                      <a:r>
                        <a:rPr lang="ar-SA" sz="2800" b="1" dirty="0"/>
                        <a:t>يتم إجراؤه في مرحلة الأشهر الثلاثة الأولى </a:t>
                      </a:r>
                    </a:p>
                  </a:txBody>
                  <a:tcPr/>
                </a:tc>
                <a:extLst>
                  <a:ext uri="{0D108BD9-81ED-4DB2-BD59-A6C34878D82A}">
                    <a16:rowId xmlns:a16="http://schemas.microsoft.com/office/drawing/2014/main" val="10001"/>
                  </a:ext>
                </a:extLst>
              </a:tr>
              <a:tr h="764816">
                <a:tc>
                  <a:txBody>
                    <a:bodyPr/>
                    <a:lstStyle/>
                    <a:p>
                      <a:pPr rtl="1"/>
                      <a:r>
                        <a:rPr lang="ar-SA" sz="2800" b="1" dirty="0"/>
                        <a:t>فحص خلايا الجنين عن طريق النمط النووي أو تحليل </a:t>
                      </a:r>
                      <a:r>
                        <a:rPr lang="en-US" sz="2800" b="1" dirty="0"/>
                        <a:t>DNA</a:t>
                      </a:r>
                      <a:endParaRPr lang="ar-SA" sz="2800" b="1" dirty="0"/>
                    </a:p>
                  </a:txBody>
                  <a:tcPr/>
                </a:tc>
                <a:tc>
                  <a:txBody>
                    <a:bodyPr/>
                    <a:lstStyle/>
                    <a:p>
                      <a:pPr rtl="1"/>
                      <a:r>
                        <a:rPr lang="ar-SA" sz="2800" b="1" dirty="0"/>
                        <a:t>تحلل خلايا الجنين بواسطة النمط النووي </a:t>
                      </a:r>
                    </a:p>
                  </a:txBody>
                  <a:tcPr/>
                </a:tc>
                <a:extLst>
                  <a:ext uri="{0D108BD9-81ED-4DB2-BD59-A6C34878D82A}">
                    <a16:rowId xmlns:a16="http://schemas.microsoft.com/office/drawing/2014/main" val="10002"/>
                  </a:ext>
                </a:extLst>
              </a:tr>
              <a:tr h="1092594">
                <a:tc>
                  <a:txBody>
                    <a:bodyPr/>
                    <a:lstStyle/>
                    <a:p>
                      <a:pPr rtl="1"/>
                      <a:r>
                        <a:rPr lang="ar-SA" sz="2800" b="1" dirty="0"/>
                        <a:t>يستخدم لتحديد أعداد الكروموسومات غير الطبيعية وتحديد جنس الجنين وقياس مستويات إنزيمات مرتبطة بحالات معينة </a:t>
                      </a:r>
                    </a:p>
                  </a:txBody>
                  <a:tcPr/>
                </a:tc>
                <a:tc>
                  <a:txBody>
                    <a:bodyPr/>
                    <a:lstStyle/>
                    <a:p>
                      <a:pPr rtl="1"/>
                      <a:r>
                        <a:rPr lang="ar-SA" sz="2800" b="1" dirty="0"/>
                        <a:t>تستخدم للكشف عن الاختلالات في الجنين وتنطوي على خطر ضئيل  يتمثل في احتمال إسقاط الجنين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924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392" y="204010"/>
            <a:ext cx="7192328" cy="5759593"/>
          </a:xfrm>
          <a:prstGeom prst="rect">
            <a:avLst/>
          </a:prstGeom>
        </p:spPr>
      </p:pic>
      <p:sp>
        <p:nvSpPr>
          <p:cNvPr id="3" name="TextBox 2"/>
          <p:cNvSpPr txBox="1"/>
          <p:nvPr/>
        </p:nvSpPr>
        <p:spPr>
          <a:xfrm>
            <a:off x="4766310" y="1017270"/>
            <a:ext cx="5136356" cy="2677656"/>
          </a:xfrm>
          <a:prstGeom prst="rect">
            <a:avLst/>
          </a:prstGeom>
          <a:noFill/>
        </p:spPr>
        <p:txBody>
          <a:bodyPr wrap="square" rtlCol="1">
            <a:spAutoFit/>
          </a:bodyPr>
          <a:lstStyle/>
          <a:p>
            <a:r>
              <a:rPr lang="ar-SA" sz="2400" b="1" dirty="0">
                <a:solidFill>
                  <a:srgbClr val="C00000"/>
                </a:solidFill>
              </a:rPr>
              <a:t>مؤشرات الأداء </a:t>
            </a:r>
          </a:p>
          <a:p>
            <a:r>
              <a:rPr lang="ar-SA" sz="2400" b="1" dirty="0"/>
              <a:t>أن توضح الطالبة التغيرات التي تحدث خلال الأسبوع الأول بعد الإخصاب</a:t>
            </a:r>
          </a:p>
          <a:p>
            <a:r>
              <a:rPr lang="ar-SA" sz="2400" b="1" dirty="0"/>
              <a:t>أن تعدد الطالبة التغيرات الأساسية التي تحدث في المراحل الثلاثة لتطور الجنين </a:t>
            </a:r>
          </a:p>
          <a:p>
            <a:r>
              <a:rPr lang="ar-SA" sz="2400" b="1" dirty="0"/>
              <a:t>أن تستكشف الطالبة التغيرات التي تطرأ على مستويات الهرمون الأنثوي أثناء فترة الحمل </a:t>
            </a:r>
          </a:p>
        </p:txBody>
      </p:sp>
      <p:sp>
        <p:nvSpPr>
          <p:cNvPr id="4" name="Horizontal Scroll 3"/>
          <p:cNvSpPr/>
          <p:nvPr/>
        </p:nvSpPr>
        <p:spPr>
          <a:xfrm>
            <a:off x="594360" y="1211580"/>
            <a:ext cx="3463290" cy="1794510"/>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تتم عملية الإخصاب في الجزء العلوي من قناة البيض </a:t>
            </a:r>
          </a:p>
        </p:txBody>
      </p:sp>
      <p:sp>
        <p:nvSpPr>
          <p:cNvPr id="5" name="Up Arrow Callout 4"/>
          <p:cNvSpPr/>
          <p:nvPr/>
        </p:nvSpPr>
        <p:spPr>
          <a:xfrm>
            <a:off x="251460" y="3509009"/>
            <a:ext cx="3806190" cy="2454593"/>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يستطيع الحيوان المنوي البقاء حيا في جسم الأنثى مدة </a:t>
            </a:r>
            <a:r>
              <a:rPr lang="en-US" sz="2400" b="1" dirty="0">
                <a:solidFill>
                  <a:schemeClr val="tx1"/>
                </a:solidFill>
              </a:rPr>
              <a:t>48</a:t>
            </a:r>
            <a:r>
              <a:rPr lang="ar-SA" sz="2400" b="1" dirty="0">
                <a:solidFill>
                  <a:schemeClr val="tx1"/>
                </a:solidFill>
              </a:rPr>
              <a:t>ساعة بينما البويضة لا تستطيع البقاء لأكثر من </a:t>
            </a:r>
            <a:r>
              <a:rPr lang="en-US" sz="2400" b="1" dirty="0">
                <a:solidFill>
                  <a:schemeClr val="tx1"/>
                </a:solidFill>
              </a:rPr>
              <a:t>24</a:t>
            </a:r>
            <a:r>
              <a:rPr lang="ar-SA" sz="2400" b="1" dirty="0">
                <a:solidFill>
                  <a:schemeClr val="tx1"/>
                </a:solidFill>
              </a:rPr>
              <a:t>ساعة </a:t>
            </a:r>
          </a:p>
        </p:txBody>
      </p:sp>
    </p:spTree>
    <p:extLst>
      <p:ext uri="{BB962C8B-B14F-4D97-AF65-F5344CB8AC3E}">
        <p14:creationId xmlns:p14="http://schemas.microsoft.com/office/powerpoint/2010/main" val="340276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2440" y="489584"/>
            <a:ext cx="5699760" cy="3505805"/>
          </a:xfrm>
          <a:prstGeom prst="rect">
            <a:avLst/>
          </a:prstGeom>
        </p:spPr>
      </p:pic>
      <p:sp>
        <p:nvSpPr>
          <p:cNvPr id="4" name="Left Arrow Callout 3"/>
          <p:cNvSpPr/>
          <p:nvPr/>
        </p:nvSpPr>
        <p:spPr>
          <a:xfrm>
            <a:off x="8446770" y="754380"/>
            <a:ext cx="3509010" cy="4171950"/>
          </a:xfrm>
          <a:prstGeom prst="left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يقذف الذكر ما يقارب من </a:t>
            </a:r>
            <a:r>
              <a:rPr lang="en-US" sz="2400" b="1" dirty="0">
                <a:solidFill>
                  <a:schemeClr val="tx1"/>
                </a:solidFill>
              </a:rPr>
              <a:t>300</a:t>
            </a:r>
            <a:r>
              <a:rPr lang="ar-SA" sz="2400" b="1" dirty="0">
                <a:solidFill>
                  <a:schemeClr val="tx1"/>
                </a:solidFill>
              </a:rPr>
              <a:t>مليون حيوان منوي أثناء التزاوج ولا يصل منها للبويضة سوى مئات بسبب مهاجمة كريات الدم البيضاء لها في جسم الأنثى </a:t>
            </a:r>
          </a:p>
        </p:txBody>
      </p:sp>
      <p:sp>
        <p:nvSpPr>
          <p:cNvPr id="5" name="Flowchart: Punched Tape 4"/>
          <p:cNvSpPr/>
          <p:nvPr/>
        </p:nvSpPr>
        <p:spPr>
          <a:xfrm>
            <a:off x="1463040" y="3977640"/>
            <a:ext cx="6366510" cy="2423160"/>
          </a:xfrm>
          <a:prstGeom prst="flowChartPunchedTap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rPr>
              <a:t>الجسم القمي للحيوانات المنوية يحوي إنزيمات هاضمة تضعف الغشاء البلازمي للبويضة شيئا فشيئا </a:t>
            </a:r>
          </a:p>
        </p:txBody>
      </p:sp>
    </p:spTree>
    <p:extLst>
      <p:ext uri="{BB962C8B-B14F-4D97-AF65-F5344CB8AC3E}">
        <p14:creationId xmlns:p14="http://schemas.microsoft.com/office/powerpoint/2010/main" val="26010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862" y="1068705"/>
            <a:ext cx="6712645" cy="5417820"/>
          </a:xfrm>
          <a:prstGeom prst="rect">
            <a:avLst/>
          </a:prstGeom>
        </p:spPr>
      </p:pic>
      <p:sp>
        <p:nvSpPr>
          <p:cNvPr id="2" name="Left Arrow Callout 1"/>
          <p:cNvSpPr/>
          <p:nvPr/>
        </p:nvSpPr>
        <p:spPr>
          <a:xfrm>
            <a:off x="9224010" y="2457450"/>
            <a:ext cx="2720340" cy="4309110"/>
          </a:xfrm>
          <a:prstGeom prst="left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حيوان منوي واحد فقط يستطيع اختراق البويضة إخصابها وتندمج نواته  مع نواة البويضة لتتكون بويضة مخصبة لديها </a:t>
            </a:r>
            <a:r>
              <a:rPr lang="en-US" sz="2400" b="1" dirty="0">
                <a:solidFill>
                  <a:schemeClr val="tx1"/>
                </a:solidFill>
              </a:rPr>
              <a:t>46</a:t>
            </a:r>
            <a:r>
              <a:rPr lang="ar-SA" sz="2400" b="1" dirty="0" err="1">
                <a:solidFill>
                  <a:schemeClr val="tx1"/>
                </a:solidFill>
              </a:rPr>
              <a:t>كروموسوم</a:t>
            </a:r>
            <a:r>
              <a:rPr lang="ar-SA" sz="2400" b="1" dirty="0">
                <a:solidFill>
                  <a:schemeClr val="tx1"/>
                </a:solidFill>
              </a:rPr>
              <a:t> </a:t>
            </a:r>
          </a:p>
        </p:txBody>
      </p:sp>
      <p:sp>
        <p:nvSpPr>
          <p:cNvPr id="3" name="Explosion 1 2"/>
          <p:cNvSpPr/>
          <p:nvPr/>
        </p:nvSpPr>
        <p:spPr>
          <a:xfrm>
            <a:off x="7566660" y="80010"/>
            <a:ext cx="3817620" cy="313182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C00000"/>
                </a:solidFill>
              </a:rPr>
              <a:t>مئات من الحيوانات المنوية تساهم في إضعاف الحاجز المحيط بالبويضة  ليتمكن واحد فقط في إخصابها </a:t>
            </a:r>
          </a:p>
        </p:txBody>
      </p:sp>
    </p:spTree>
    <p:extLst>
      <p:ext uri="{BB962C8B-B14F-4D97-AF65-F5344CB8AC3E}">
        <p14:creationId xmlns:p14="http://schemas.microsoft.com/office/powerpoint/2010/main" val="300956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79487963"/>
              </p:ext>
            </p:extLst>
          </p:nvPr>
        </p:nvGraphicFramePr>
        <p:xfrm>
          <a:off x="123190" y="182880"/>
          <a:ext cx="9020810" cy="595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xplosion 1 2"/>
          <p:cNvSpPr/>
          <p:nvPr/>
        </p:nvSpPr>
        <p:spPr>
          <a:xfrm>
            <a:off x="9338310" y="1725930"/>
            <a:ext cx="2583180" cy="374904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rgbClr val="C00000"/>
                </a:solidFill>
              </a:rPr>
              <a:t>تحتوي البلاستيولية على مجموعة خلايا تسمى الكتلة الخلوية الداخلية التي تصبح جنين </a:t>
            </a:r>
          </a:p>
        </p:txBody>
      </p:sp>
    </p:spTree>
    <p:extLst>
      <p:ext uri="{BB962C8B-B14F-4D97-AF65-F5344CB8AC3E}">
        <p14:creationId xmlns:p14="http://schemas.microsoft.com/office/powerpoint/2010/main" val="278233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1" y="280207"/>
            <a:ext cx="8389619" cy="4150561"/>
          </a:xfrm>
          <a:prstGeom prst="rect">
            <a:avLst/>
          </a:prstGeom>
        </p:spPr>
      </p:pic>
      <p:sp>
        <p:nvSpPr>
          <p:cNvPr id="3" name="Up Arrow Callout 2"/>
          <p:cNvSpPr/>
          <p:nvPr/>
        </p:nvSpPr>
        <p:spPr>
          <a:xfrm>
            <a:off x="365761" y="4572000"/>
            <a:ext cx="3749040" cy="1874520"/>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rPr>
              <a:t>في الأسبوع الأول لتطور الجنين تحدث عدة تغيرات في رحلة اللاقحة عبر قناة البيض </a:t>
            </a:r>
          </a:p>
        </p:txBody>
      </p:sp>
      <p:sp>
        <p:nvSpPr>
          <p:cNvPr id="5" name="Left Arrow Callout 4"/>
          <p:cNvSpPr/>
          <p:nvPr/>
        </p:nvSpPr>
        <p:spPr>
          <a:xfrm>
            <a:off x="9589770" y="280207"/>
            <a:ext cx="2023110" cy="2075280"/>
          </a:xfrm>
          <a:prstGeom prst="left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تتطور الكتلة الخلوية الداخلية لكيس البلاستيولية وتتحول إلى الجنين </a:t>
            </a:r>
          </a:p>
        </p:txBody>
      </p:sp>
      <p:sp>
        <p:nvSpPr>
          <p:cNvPr id="6" name="Up Arrow Callout 5"/>
          <p:cNvSpPr/>
          <p:nvPr/>
        </p:nvSpPr>
        <p:spPr>
          <a:xfrm>
            <a:off x="5875020" y="4754880"/>
            <a:ext cx="3406140" cy="1600200"/>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tx1"/>
                </a:solidFill>
              </a:rPr>
              <a:t>في حال انقسمت الكتلة الخلوية فقد ينتج توأم متطابق </a:t>
            </a:r>
          </a:p>
        </p:txBody>
      </p:sp>
    </p:spTree>
    <p:extLst>
      <p:ext uri="{BB962C8B-B14F-4D97-AF65-F5344CB8AC3E}">
        <p14:creationId xmlns:p14="http://schemas.microsoft.com/office/powerpoint/2010/main" val="146733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01" y="525780"/>
            <a:ext cx="7975494" cy="5261611"/>
          </a:xfrm>
          <a:prstGeom prst="rect">
            <a:avLst/>
          </a:prstGeom>
        </p:spPr>
      </p:pic>
      <p:sp>
        <p:nvSpPr>
          <p:cNvPr id="3" name="Left Arrow Callout 2"/>
          <p:cNvSpPr/>
          <p:nvPr/>
        </p:nvSpPr>
        <p:spPr>
          <a:xfrm>
            <a:off x="7818120" y="422910"/>
            <a:ext cx="4069080" cy="5120640"/>
          </a:xfrm>
          <a:prstGeom prst="lef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rPr>
              <a:t>أربعة أغشية تحيط بالجنين هي الغشاء الأمنيوني والغشاء الكوريوني والكيس المحي والسقاء </a:t>
            </a:r>
          </a:p>
        </p:txBody>
      </p:sp>
    </p:spTree>
    <p:extLst>
      <p:ext uri="{BB962C8B-B14F-4D97-AF65-F5344CB8AC3E}">
        <p14:creationId xmlns:p14="http://schemas.microsoft.com/office/powerpoint/2010/main" val="367041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829050" y="285750"/>
            <a:ext cx="7063740" cy="1897380"/>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الأغشية المحيطة بالجنين : الأغشية خارج الجنينية </a:t>
            </a:r>
          </a:p>
        </p:txBody>
      </p:sp>
      <p:graphicFrame>
        <p:nvGraphicFramePr>
          <p:cNvPr id="3" name="Table 2"/>
          <p:cNvGraphicFramePr>
            <a:graphicFrameLocks noGrp="1"/>
          </p:cNvGraphicFramePr>
          <p:nvPr>
            <p:extLst>
              <p:ext uri="{D42A27DB-BD31-4B8C-83A1-F6EECF244321}">
                <p14:modId xmlns:p14="http://schemas.microsoft.com/office/powerpoint/2010/main" val="693258064"/>
              </p:ext>
            </p:extLst>
          </p:nvPr>
        </p:nvGraphicFramePr>
        <p:xfrm>
          <a:off x="685800" y="2411306"/>
          <a:ext cx="10834370" cy="3429000"/>
        </p:xfrm>
        <a:graphic>
          <a:graphicData uri="http://schemas.openxmlformats.org/drawingml/2006/table">
            <a:tbl>
              <a:tblPr rtl="1" firstRow="1" bandRow="1">
                <a:tableStyleId>{5940675A-B579-460E-94D1-54222C63F5DA}</a:tableStyleId>
              </a:tblPr>
              <a:tblGrid>
                <a:gridCol w="3024638">
                  <a:extLst>
                    <a:ext uri="{9D8B030D-6E8A-4147-A177-3AD203B41FA5}">
                      <a16:colId xmlns:a16="http://schemas.microsoft.com/office/drawing/2014/main" val="20000"/>
                    </a:ext>
                  </a:extLst>
                </a:gridCol>
                <a:gridCol w="7809732">
                  <a:extLst>
                    <a:ext uri="{9D8B030D-6E8A-4147-A177-3AD203B41FA5}">
                      <a16:colId xmlns:a16="http://schemas.microsoft.com/office/drawing/2014/main" val="20001"/>
                    </a:ext>
                  </a:extLst>
                </a:gridCol>
              </a:tblGrid>
              <a:tr h="370840">
                <a:tc>
                  <a:txBody>
                    <a:bodyPr/>
                    <a:lstStyle/>
                    <a:p>
                      <a:pPr rtl="1"/>
                      <a:r>
                        <a:rPr lang="ar-SA" sz="2800" b="1" dirty="0">
                          <a:solidFill>
                            <a:srgbClr val="0070C0"/>
                          </a:solidFill>
                        </a:rPr>
                        <a:t>الغشاء الأمنيوني</a:t>
                      </a:r>
                    </a:p>
                  </a:txBody>
                  <a:tcPr/>
                </a:tc>
                <a:tc>
                  <a:txBody>
                    <a:bodyPr/>
                    <a:lstStyle/>
                    <a:p>
                      <a:pPr rtl="1"/>
                      <a:r>
                        <a:rPr lang="ar-SA" sz="2800" b="1" dirty="0"/>
                        <a:t>طبقة رقيقة تشكل كيسا يحيط بالجنين يحتوي على السائل الأمنيوني الذي يشكل حشوة تلطف حركة الجنين وتوفر له الحماية والعزل</a:t>
                      </a:r>
                    </a:p>
                  </a:txBody>
                  <a:tcPr/>
                </a:tc>
                <a:extLst>
                  <a:ext uri="{0D108BD9-81ED-4DB2-BD59-A6C34878D82A}">
                    <a16:rowId xmlns:a16="http://schemas.microsoft.com/office/drawing/2014/main" val="10000"/>
                  </a:ext>
                </a:extLst>
              </a:tr>
              <a:tr h="370840">
                <a:tc>
                  <a:txBody>
                    <a:bodyPr/>
                    <a:lstStyle/>
                    <a:p>
                      <a:pPr rtl="1"/>
                      <a:r>
                        <a:rPr lang="ar-SA" sz="2800" b="1" dirty="0">
                          <a:solidFill>
                            <a:srgbClr val="0070C0"/>
                          </a:solidFill>
                        </a:rPr>
                        <a:t>الغشاء الكوريوني والسقاء </a:t>
                      </a:r>
                    </a:p>
                    <a:p>
                      <a:pPr rtl="1"/>
                      <a:endParaRPr lang="ar-SA" sz="2800" b="1" dirty="0">
                        <a:solidFill>
                          <a:srgbClr val="0070C0"/>
                        </a:solidFill>
                      </a:endParaRPr>
                    </a:p>
                  </a:txBody>
                  <a:tcPr/>
                </a:tc>
                <a:tc>
                  <a:txBody>
                    <a:bodyPr/>
                    <a:lstStyle/>
                    <a:p>
                      <a:pPr rtl="1"/>
                      <a:r>
                        <a:rPr lang="ar-SA" sz="2800" b="1" dirty="0"/>
                        <a:t>يساهمان في تكوين المشيمة </a:t>
                      </a:r>
                    </a:p>
                  </a:txBody>
                  <a:tcPr/>
                </a:tc>
                <a:extLst>
                  <a:ext uri="{0D108BD9-81ED-4DB2-BD59-A6C34878D82A}">
                    <a16:rowId xmlns:a16="http://schemas.microsoft.com/office/drawing/2014/main" val="10001"/>
                  </a:ext>
                </a:extLst>
              </a:tr>
              <a:tr h="1112520">
                <a:tc>
                  <a:txBody>
                    <a:bodyPr/>
                    <a:lstStyle/>
                    <a:p>
                      <a:pPr rtl="1"/>
                      <a:r>
                        <a:rPr lang="ar-SA" sz="2800" b="1" dirty="0">
                          <a:solidFill>
                            <a:srgbClr val="0070C0"/>
                          </a:solidFill>
                        </a:rPr>
                        <a:t>الكيس المحي</a:t>
                      </a:r>
                    </a:p>
                  </a:txBody>
                  <a:tcPr/>
                </a:tc>
                <a:tc>
                  <a:txBody>
                    <a:bodyPr/>
                    <a:lstStyle/>
                    <a:p>
                      <a:pPr rtl="1"/>
                      <a:r>
                        <a:rPr lang="ar-SA" sz="2800" b="1" dirty="0"/>
                        <a:t>لا يحتوي على مح ولكنه يمثل الموقع الأول لتكوين خلايا الدم الحمراء للجنين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266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5612130" y="91440"/>
            <a:ext cx="6377940" cy="260604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بعد أسبوعين من الإخصاب تبدأ امتدادات صغيرة من الغشاء الكوريوني على صورة أصابع بالنمو داخل جدار الرحم وتسمى خملات الكوريون كما يبدأ تكون المشيمة وهي العضو الذي يوفر الغذاء والأكسجين للجنين ويتخلص من الفضلات </a:t>
            </a:r>
          </a:p>
        </p:txBody>
      </p:sp>
      <p:graphicFrame>
        <p:nvGraphicFramePr>
          <p:cNvPr id="3" name="Table 2"/>
          <p:cNvGraphicFramePr>
            <a:graphicFrameLocks noGrp="1"/>
          </p:cNvGraphicFramePr>
          <p:nvPr>
            <p:extLst>
              <p:ext uri="{D42A27DB-BD31-4B8C-83A1-F6EECF244321}">
                <p14:modId xmlns:p14="http://schemas.microsoft.com/office/powerpoint/2010/main" val="3932357018"/>
              </p:ext>
            </p:extLst>
          </p:nvPr>
        </p:nvGraphicFramePr>
        <p:xfrm>
          <a:off x="171450" y="3051810"/>
          <a:ext cx="10274300" cy="3767406"/>
        </p:xfrm>
        <a:graphic>
          <a:graphicData uri="http://schemas.openxmlformats.org/drawingml/2006/table">
            <a:tbl>
              <a:tblPr rtl="1" firstRow="1" bandRow="1">
                <a:tableStyleId>{5940675A-B579-460E-94D1-54222C63F5DA}</a:tableStyleId>
              </a:tblPr>
              <a:tblGrid>
                <a:gridCol w="3462020">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496408">
                <a:tc>
                  <a:txBody>
                    <a:bodyPr/>
                    <a:lstStyle/>
                    <a:p>
                      <a:pPr algn="r" rtl="1"/>
                      <a:r>
                        <a:rPr lang="ar-SA" sz="2400" b="1" dirty="0">
                          <a:solidFill>
                            <a:schemeClr val="tx1"/>
                          </a:solidFill>
                        </a:rPr>
                        <a:t>اكتمال نمو المشيمة </a:t>
                      </a:r>
                    </a:p>
                  </a:txBody>
                  <a:tcPr/>
                </a:tc>
                <a:tc>
                  <a:txBody>
                    <a:bodyPr/>
                    <a:lstStyle/>
                    <a:p>
                      <a:pPr algn="ctr" rtl="1"/>
                      <a:r>
                        <a:rPr lang="ar-SA" sz="2400" b="1" dirty="0">
                          <a:solidFill>
                            <a:schemeClr val="tx1"/>
                          </a:solidFill>
                        </a:rPr>
                        <a:t>في الأسبوع العاشر </a:t>
                      </a:r>
                    </a:p>
                  </a:txBody>
                  <a:tcPr/>
                </a:tc>
                <a:extLst>
                  <a:ext uri="{0D108BD9-81ED-4DB2-BD59-A6C34878D82A}">
                    <a16:rowId xmlns:a16="http://schemas.microsoft.com/office/drawing/2014/main" val="10000"/>
                  </a:ext>
                </a:extLst>
              </a:tr>
              <a:tr h="1591225">
                <a:tc>
                  <a:txBody>
                    <a:bodyPr/>
                    <a:lstStyle/>
                    <a:p>
                      <a:pPr rtl="1"/>
                      <a:r>
                        <a:rPr lang="ar-SA" sz="2400" b="1" dirty="0"/>
                        <a:t>الطبقات </a:t>
                      </a:r>
                    </a:p>
                  </a:txBody>
                  <a:tcPr/>
                </a:tc>
                <a:tc>
                  <a:txBody>
                    <a:bodyPr/>
                    <a:lstStyle/>
                    <a:p>
                      <a:pPr rtl="1"/>
                      <a:r>
                        <a:rPr lang="ar-SA" sz="2400" b="1" dirty="0"/>
                        <a:t>طبقتين سطحيتين </a:t>
                      </a:r>
                    </a:p>
                    <a:p>
                      <a:pPr marL="342900" indent="-342900" rtl="1">
                        <a:buFont typeface="Wingdings" panose="05000000000000000000" pitchFamily="2" charset="2"/>
                        <a:buChar char="§"/>
                      </a:pPr>
                      <a:r>
                        <a:rPr lang="ar-SA" sz="2400" b="1" dirty="0"/>
                        <a:t>طبقة مستمدة من الجنين تتشكل انطلاقا من الغشاء الكوريوني وتكون  في مواجهة الجنين </a:t>
                      </a:r>
                    </a:p>
                    <a:p>
                      <a:pPr marL="342900" indent="-342900" rtl="1">
                        <a:buFont typeface="Wingdings" panose="05000000000000000000" pitchFamily="2" charset="2"/>
                        <a:buChar char="§"/>
                      </a:pPr>
                      <a:r>
                        <a:rPr lang="ar-SA" sz="2400" b="1" dirty="0"/>
                        <a:t>وطبقة مستمدة من الأم تتكون من أنسجة الرحم </a:t>
                      </a:r>
                    </a:p>
                  </a:txBody>
                  <a:tcPr/>
                </a:tc>
                <a:extLst>
                  <a:ext uri="{0D108BD9-81ED-4DB2-BD59-A6C34878D82A}">
                    <a16:rowId xmlns:a16="http://schemas.microsoft.com/office/drawing/2014/main" val="10001"/>
                  </a:ext>
                </a:extLst>
              </a:tr>
              <a:tr h="496408">
                <a:tc>
                  <a:txBody>
                    <a:bodyPr/>
                    <a:lstStyle/>
                    <a:p>
                      <a:pPr rtl="1"/>
                      <a:r>
                        <a:rPr lang="ar-SA" sz="2400" b="1" dirty="0"/>
                        <a:t>قطرها وسمكها  وكتلتها عند الاكتمال</a:t>
                      </a:r>
                    </a:p>
                  </a:txBody>
                  <a:tcPr/>
                </a:tc>
                <a:tc>
                  <a:txBody>
                    <a:bodyPr/>
                    <a:lstStyle/>
                    <a:p>
                      <a:pPr rtl="1"/>
                      <a:r>
                        <a:rPr lang="ar-SA" sz="2400" b="1" dirty="0"/>
                        <a:t>قطرها </a:t>
                      </a:r>
                      <a:r>
                        <a:rPr lang="en-US" sz="2400" b="1" dirty="0"/>
                        <a:t>15-20 cm</a:t>
                      </a:r>
                      <a:r>
                        <a:rPr lang="ar-SA" sz="2400" b="1" dirty="0"/>
                        <a:t> وسمكها </a:t>
                      </a:r>
                      <a:r>
                        <a:rPr lang="en-US" sz="2400" b="1" dirty="0"/>
                        <a:t>2.5 cm</a:t>
                      </a:r>
                      <a:r>
                        <a:rPr lang="ar-SA" sz="2400" b="1" dirty="0"/>
                        <a:t> وكتلتها </a:t>
                      </a:r>
                      <a:r>
                        <a:rPr lang="en-US" sz="2400" b="1" dirty="0"/>
                        <a:t>0.45 kg </a:t>
                      </a:r>
                      <a:endParaRPr lang="ar-SA" sz="2400" b="1" dirty="0"/>
                    </a:p>
                  </a:txBody>
                  <a:tcPr/>
                </a:tc>
                <a:extLst>
                  <a:ext uri="{0D108BD9-81ED-4DB2-BD59-A6C34878D82A}">
                    <a16:rowId xmlns:a16="http://schemas.microsoft.com/office/drawing/2014/main" val="10002"/>
                  </a:ext>
                </a:extLst>
              </a:tr>
              <a:tr h="856813">
                <a:tc>
                  <a:txBody>
                    <a:bodyPr/>
                    <a:lstStyle/>
                    <a:p>
                      <a:pPr rtl="1"/>
                      <a:r>
                        <a:rPr lang="ar-SA" sz="2400" b="1" dirty="0"/>
                        <a:t>الوظيفة </a:t>
                      </a:r>
                    </a:p>
                  </a:txBody>
                  <a:tcPr/>
                </a:tc>
                <a:tc>
                  <a:txBody>
                    <a:bodyPr/>
                    <a:lstStyle/>
                    <a:p>
                      <a:pPr rtl="1"/>
                      <a:r>
                        <a:rPr lang="ar-SA" sz="2400" b="1" dirty="0"/>
                        <a:t>تنظيم انتقال المواد من الجنين إلى الأم ومن الأم إلى الجنين عبر الحبل السري </a:t>
                      </a:r>
                    </a:p>
                  </a:txBody>
                  <a:tcPr/>
                </a:tc>
                <a:extLst>
                  <a:ext uri="{0D108BD9-81ED-4DB2-BD59-A6C34878D82A}">
                    <a16:rowId xmlns:a16="http://schemas.microsoft.com/office/drawing/2014/main" val="10003"/>
                  </a:ext>
                </a:extLst>
              </a:tr>
            </a:tbl>
          </a:graphicData>
        </a:graphic>
      </p:graphicFrame>
      <p:sp>
        <p:nvSpPr>
          <p:cNvPr id="4" name="Explosion 1 3"/>
          <p:cNvSpPr/>
          <p:nvPr/>
        </p:nvSpPr>
        <p:spPr>
          <a:xfrm>
            <a:off x="365760" y="0"/>
            <a:ext cx="4812030" cy="346329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C00000"/>
                </a:solidFill>
              </a:rPr>
              <a:t>ينتقل للجنين الأكسجين والمواد المغذية والمواد المخدرة والعقاقير والأجسام المضادة وفيروس نقص المناعة إذا كانت الأم مصابة به </a:t>
            </a:r>
          </a:p>
        </p:txBody>
      </p:sp>
    </p:spTree>
    <p:extLst>
      <p:ext uri="{BB962C8B-B14F-4D97-AF65-F5344CB8AC3E}">
        <p14:creationId xmlns:p14="http://schemas.microsoft.com/office/powerpoint/2010/main" val="2584984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845</Words>
  <Application>Microsoft Office PowerPoint</Application>
  <PresentationFormat>شاشة عريضة</PresentationFormat>
  <Paragraphs>97</Paragraphs>
  <Slides>17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Arial</vt:lpstr>
      <vt:lpstr>Calibri</vt:lpstr>
      <vt:lpstr>Calibri Light</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شيخة محمد علي العبدولي</dc:creator>
  <cp:lastModifiedBy>lina safi</cp:lastModifiedBy>
  <cp:revision>43</cp:revision>
  <dcterms:created xsi:type="dcterms:W3CDTF">2017-05-04T14:14:02Z</dcterms:created>
  <dcterms:modified xsi:type="dcterms:W3CDTF">2019-05-03T23:12:54Z</dcterms:modified>
</cp:coreProperties>
</file>